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2"/>
  </p:notesMasterIdLst>
  <p:sldIdLst>
    <p:sldId id="498" r:id="rId2"/>
    <p:sldId id="490" r:id="rId3"/>
    <p:sldId id="489" r:id="rId4"/>
    <p:sldId id="491" r:id="rId5"/>
    <p:sldId id="499" r:id="rId6"/>
    <p:sldId id="492" r:id="rId7"/>
    <p:sldId id="500" r:id="rId8"/>
    <p:sldId id="493" r:id="rId9"/>
    <p:sldId id="501" r:id="rId10"/>
    <p:sldId id="497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FF7C80"/>
    <a:srgbClr val="548235"/>
    <a:srgbClr val="D8B25C"/>
    <a:srgbClr val="FFF2CC"/>
    <a:srgbClr val="BF9000"/>
    <a:srgbClr val="99FF66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5514" autoAdjust="0"/>
  </p:normalViewPr>
  <p:slideViewPr>
    <p:cSldViewPr snapToGrid="0">
      <p:cViewPr varScale="1">
        <p:scale>
          <a:sx n="87" d="100"/>
          <a:sy n="87" d="100"/>
        </p:scale>
        <p:origin x="12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713" tIns="45856" rIns="91713" bIns="45856" rtlCol="0"/>
          <a:lstStyle>
            <a:lvl1pPr algn="r">
              <a:defRPr sz="1200"/>
            </a:lvl1pPr>
          </a:lstStyle>
          <a:p>
            <a:fld id="{BAD5F566-450D-4CA6-ADBE-74A323301678}" type="datetimeFigureOut">
              <a:rPr lang="th-TH" smtClean="0"/>
              <a:t>07/08/63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3" tIns="45856" rIns="91713" bIns="45856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713" tIns="45856" rIns="91713" bIns="45856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8055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8055"/>
          </a:xfrm>
          <a:prstGeom prst="rect">
            <a:avLst/>
          </a:prstGeom>
        </p:spPr>
        <p:txBody>
          <a:bodyPr vert="horz" lIns="91713" tIns="45856" rIns="91713" bIns="45856" rtlCol="0" anchor="b"/>
          <a:lstStyle>
            <a:lvl1pPr algn="r">
              <a:defRPr sz="1200"/>
            </a:lvl1pPr>
          </a:lstStyle>
          <a:p>
            <a:fld id="{A1373A9D-7161-4876-80A6-8F4F253956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446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462E92-086C-42B5-9D10-8BE3E8BFCBCA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534150"/>
            <a:ext cx="1117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526FADF2-AB39-4057-B5DD-6AC564CAF86C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70657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92D9CD-0B2D-4197-BCF7-4D25E9FC0A89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E26C4-B556-4E87-B441-1AFB6DDD2130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4574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A3B90F-8C73-4681-BA89-0F321E519370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1332E5-CA12-416B-983B-DAC79C1A014F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51217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09600" y="274640"/>
            <a:ext cx="10972800" cy="5851525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3D21CF-A4B0-499A-8E8A-CEAA349E4057}" type="datetime1">
              <a:rPr lang="en-US" smtClean="0"/>
              <a:t>8/7/2020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381750"/>
            <a:ext cx="28448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311EA4F-A908-4BB5-8771-995EC03E8E4D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99355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C376C3-E3C1-415A-83D2-339DA2B13367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534150"/>
            <a:ext cx="28448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ABCE818F-7FB4-4B78-B288-FF4AFD7DA18E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32726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C7D673-3E89-4767-A0E7-7483A9F6F79C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BCC79-C1F6-4EEE-8686-8612D8FBA925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74955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CAB2835-8BCF-42DF-8B02-2499775058D7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0439FE-8A72-492E-894C-64DA3DE97154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35756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53D1EE-F885-46CB-927B-F8C7CDCDBE06}" type="datetime1">
              <a:rPr lang="en-US" smtClean="0"/>
              <a:t>8/7/2020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1FB1B3-B3C5-4C81-8D2A-B8254B9C1CD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89231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0CE1C9-14EA-4CFA-916C-A34874B3EFC3}" type="datetime1">
              <a:rPr lang="en-US" smtClean="0"/>
              <a:t>8/7/2020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87C438-153B-4972-85AD-F7A10C3A154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0915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A5E5F1-1B24-459E-B7F6-5CCBB7E98CF7}" type="datetime1">
              <a:rPr lang="en-US" smtClean="0"/>
              <a:t>8/7/2020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381750"/>
            <a:ext cx="28448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10155AFF-D192-467B-81A9-DE8A44B71B72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8150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671FD6-B1DE-4A73-81E1-5149CF858273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423796-858F-4767-84A4-075C235D765F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40683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561AB2-57F0-49B7-9B5D-CD8D90EEB15F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534150"/>
            <a:ext cx="2844800" cy="476250"/>
          </a:xfrm>
        </p:spPr>
        <p:txBody>
          <a:bodyPr/>
          <a:lstStyle>
            <a:lvl1pPr algn="l">
              <a:defRPr b="1" smtClean="0"/>
            </a:lvl1pPr>
          </a:lstStyle>
          <a:p>
            <a:pPr>
              <a:defRPr/>
            </a:pPr>
            <a:fld id="{64EBB4C4-109F-47C5-81FB-3DDAE40D3CC9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56492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0105F-7F42-40DA-AA4E-4A128A3DAB8A}" type="datetime1">
              <a:rPr lang="en-US" smtClean="0"/>
              <a:t>8/7/2020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D884E1-B1B1-432A-90DD-E6CACCDEAE36}" type="slidenum">
              <a:rPr lang="en-US" alt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th-TH"/>
          </a:p>
        </p:txBody>
      </p:sp>
      <p:pic>
        <p:nvPicPr>
          <p:cNvPr id="2055" name="Picture 8" descr="template_A03"/>
          <p:cNvPicPr>
            <a:picLocks noChangeAspect="1" noChangeArrowheads="1"/>
          </p:cNvPicPr>
          <p:nvPr userDrawn="1"/>
        </p:nvPicPr>
        <p:blipFill>
          <a:blip r:embed="rId14" cstate="print">
            <a:lum contrast="42000"/>
          </a:blip>
          <a:srcRect/>
          <a:stretch>
            <a:fillRect/>
          </a:stretch>
        </p:blipFill>
        <p:spPr bwMode="auto">
          <a:xfrm>
            <a:off x="0" y="685800"/>
            <a:ext cx="12293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916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39449" y="3089801"/>
            <a:ext cx="10363200" cy="1470025"/>
          </a:xfrm>
        </p:spPr>
        <p:txBody>
          <a:bodyPr/>
          <a:lstStyle/>
          <a:p>
            <a:r>
              <a:rPr lang="th-TH" dirty="0"/>
              <a:t>(ร่าง) แผนปฏิบัติราชการระยะ 5 ปี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th-TH" dirty="0"/>
              <a:t>พ.ศ. 2563-2565</a:t>
            </a:r>
            <a:r>
              <a:rPr lang="th-TH" dirty="0" smtClean="0"/>
              <a:t>) </a:t>
            </a:r>
            <a:br>
              <a:rPr lang="th-TH" dirty="0" smtClean="0"/>
            </a:br>
            <a:r>
              <a:rPr lang="th-TH" dirty="0" smtClean="0"/>
              <a:t>ของสำนักงานปลัดกระทรวงพลังงาน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ADF2-AB39-4057-B5DD-6AC564CAF86C}" type="slidenum">
              <a:rPr lang="en-US" altLang="th-TH" smtClean="0"/>
              <a:pPr>
                <a:defRPr/>
              </a:pPr>
              <a:t>1</a:t>
            </a:fld>
            <a:endParaRPr lang="en-US" altLang="th-TH"/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256" y="5113364"/>
            <a:ext cx="1420786" cy="142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0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10</a:t>
            </a:fld>
            <a:endParaRPr lang="en-US" altLang="th-TH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altLang="ko-KR" sz="24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แบบฟอร์มแสดงความเห็น </a:t>
            </a:r>
            <a:r>
              <a:rPr lang="th-TH" sz="24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(ร่าง) แผนปฏิบัติราชการระยะ 5 ปี (พ.ศ. 2563-</a:t>
            </a:r>
            <a:r>
              <a:rPr lang="en-US" sz="24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4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565)  </a:t>
            </a:r>
            <a:r>
              <a:rPr lang="th-TH" sz="2400" b="1" dirty="0" err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</a:t>
            </a:r>
            <a:r>
              <a:rPr lang="th-TH" sz="24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.พน.</a:t>
            </a:r>
            <a:endParaRPr lang="th-TH" altLang="ko-KR" sz="24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endParaRPr lang="th-TH" altLang="ko-KR" sz="24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330506" y="656873"/>
            <a:ext cx="1178437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นามสกุล....................................................................................................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...................................................หน่วย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งาน...........................................................................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หมายเลขโทรศัพท์......................................................................อี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เมล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(  )  เห็นชอบ 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ร่าง) แผนปฏิบัติราชการระยะ 5 ปี (พ.ศ. 2563-2565) 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สป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พน.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(  )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เห็นชอบ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(ร่าง) แผนปฏิบัติราชการระยะ 5 ปี (พ.ศ. 2563-2565) 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สป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พน. โดย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มีข้อแก้ไข ดังนี้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652145" indent="-629920">
              <a:spcBef>
                <a:spcPts val="60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th-TH" u="sng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แผนปฏิบัติราชการ</a:t>
            </a:r>
          </a:p>
          <a:p>
            <a:pPr indent="22225">
              <a:spcBef>
                <a:spcPts val="600"/>
              </a:spcBef>
            </a:pPr>
            <a:r>
              <a:rPr lang="th-TH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652145" indent="-629920" algn="thaiDist">
              <a:spcBef>
                <a:spcPts val="60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th-TH" u="sng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เป้าหมาย</a:t>
            </a:r>
            <a:r>
              <a:rPr lang="th-TH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th-TH" i="1" dirty="0">
              <a:solidFill>
                <a:srgbClr val="000000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22225" algn="thaiDist">
              <a:spcBef>
                <a:spcPts val="600"/>
              </a:spcBef>
              <a:tabLst>
                <a:tab pos="457200" algn="l"/>
              </a:tabLst>
            </a:pPr>
            <a:r>
              <a:rPr lang="th-TH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US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22225" algn="thaiDist">
              <a:spcBef>
                <a:spcPts val="60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th-TH" u="sng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แนว</a:t>
            </a:r>
            <a:r>
              <a:rPr lang="th-TH" u="sng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ทางการ</a:t>
            </a:r>
            <a:r>
              <a:rPr lang="th-TH" u="sng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พัฒนา</a:t>
            </a:r>
          </a:p>
          <a:p>
            <a:pPr marL="22225" algn="thaiDist">
              <a:spcBef>
                <a:spcPts val="600"/>
              </a:spcBef>
              <a:tabLst>
                <a:tab pos="457200" algn="l"/>
              </a:tabLst>
            </a:pPr>
            <a:r>
              <a:rPr lang="th-TH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marL="22225" algn="thaiDist">
              <a:spcBef>
                <a:spcPts val="600"/>
              </a:spcBef>
              <a:tabLst>
                <a:tab pos="457200" algn="l"/>
              </a:tabLst>
            </a:pPr>
            <a:endParaRPr lang="en-US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8014418" y="5638627"/>
            <a:ext cx="3951383" cy="1031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1597025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(................................................................)</a:t>
            </a:r>
            <a:endParaRPr lang="th-TH" dirty="0" smtClean="0"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597025" algn="l"/>
              </a:tabLst>
            </a:pPr>
            <a:r>
              <a:rPr lang="th-TH" dirty="0" smtClean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ผู้</a:t>
            </a:r>
            <a:r>
              <a:rPr lang="th-TH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รับรอง</a:t>
            </a:r>
            <a:endParaRPr lang="en-US" dirty="0"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1597025" algn="l"/>
              </a:tabLst>
            </a:pPr>
            <a:r>
              <a:rPr lang="th-TH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............./.................../............</a:t>
            </a:r>
            <a:endParaRPr lang="en-US" dirty="0">
              <a:effectLst/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52327" y="6273225"/>
            <a:ext cx="7462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dirty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(..........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หมายเหตุ  กรุณาแจ้งผลการพิจารณาให้ฝ่ายเลขานุการทราบ ภายใน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วันศุกร์ที่ 14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สิงหาคม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2563 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    โทรสาร หมายเลข 0 2140 </a:t>
            </a:r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6334      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อี</a:t>
            </a:r>
            <a:r>
              <a:rPr lang="th-TH" sz="1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เมล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lukkana@energy.go.th</a:t>
            </a:r>
            <a:r>
              <a:rPr lang="th-TH" sz="1600" dirty="0" smtClean="0">
                <a:latin typeface="TH SarabunPSK" panose="020B0500040200020003" pitchFamily="34" charset="-34"/>
                <a:ea typeface="SimSun" panose="02010600030101010101" pitchFamily="2" charset="-122"/>
                <a:cs typeface="TH SarabunPSK" panose="020B0500040200020003" pitchFamily="34" charset="-34"/>
              </a:rPr>
              <a:t>.............)</a:t>
            </a:r>
            <a:endParaRPr lang="en-US" sz="1100" dirty="0"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1062741" y="-89939"/>
            <a:ext cx="117332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 smtClean="0">
                <a:latin typeface="TH Sarabun New"/>
              </a:rPr>
              <a:t>เอกสาร</a:t>
            </a:r>
            <a:r>
              <a:rPr lang="th-TH" sz="1400" i="1" smtClean="0">
                <a:latin typeface="TH Sarabun New"/>
              </a:rPr>
              <a:t>แนบ 2</a:t>
            </a:r>
            <a:endParaRPr lang="th-TH" sz="1400" i="1" dirty="0">
              <a:latin typeface="TH Sarabun New"/>
            </a:endParaRPr>
          </a:p>
        </p:txBody>
      </p:sp>
    </p:spTree>
    <p:extLst>
      <p:ext uri="{BB962C8B-B14F-4D97-AF65-F5344CB8AC3E}">
        <p14:creationId xmlns:p14="http://schemas.microsoft.com/office/powerpoint/2010/main" val="3917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2</a:t>
            </a:fld>
            <a:endParaRPr lang="en-US" altLang="th-TH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altLang="ko-KR" sz="30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</a:t>
            </a:r>
            <a:endParaRPr lang="th-TH" altLang="ko-KR" sz="30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สี่เหลี่ยมผืนผ้า 2"/>
          <p:cNvSpPr/>
          <p:nvPr/>
        </p:nvSpPr>
        <p:spPr>
          <a:xfrm>
            <a:off x="1086996" y="941188"/>
            <a:ext cx="10271394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2800" b="1" dirty="0" smtClean="0">
                <a:latin typeface="TH Sarabun New" panose="020B0500040200020003" pitchFamily="34" charset="-34"/>
                <a:cs typeface="TH Sarabun New" panose="020B0500040200020003"/>
              </a:rPr>
              <a:t>ปรับปรุงให้เข้ากับสถานการณ์ปัจจุบัน รองรับการเปลี่ยนแปลงในอนาคต</a:t>
            </a:r>
            <a:endParaRPr lang="en-US" sz="2800" b="1" dirty="0" smtClean="0">
              <a:latin typeface="TH Sarabun New" panose="020B0500040200020003" pitchFamily="34" charset="-34"/>
              <a:cs typeface="TH Sarabun New" panose="020B0500040200020003"/>
            </a:endParaRPr>
          </a:p>
          <a:p>
            <a:pPr algn="ctr"/>
            <a:r>
              <a:rPr lang="th-TH" sz="2800" b="1" dirty="0" smtClean="0">
                <a:latin typeface="TH Sarabun New" panose="020B0500040200020003" pitchFamily="34" charset="-34"/>
                <a:cs typeface="TH Sarabun New" panose="020B0500040200020003"/>
              </a:rPr>
              <a:t>สอดคล้องกับยุทธศาสตร์ชาติ แผนระดับ </a:t>
            </a:r>
            <a:r>
              <a:rPr lang="en-US" sz="2800" b="1" dirty="0">
                <a:latin typeface="TH SarabunPSK" panose="020B0500040200020003" pitchFamily="34" charset="-34"/>
                <a:cs typeface="TH Sarabun New" panose="020B0500040200020003"/>
              </a:rPr>
              <a:t>2</a:t>
            </a:r>
            <a:r>
              <a:rPr lang="th-TH" sz="2800" b="1" dirty="0" smtClean="0">
                <a:latin typeface="TH Sarabun New" panose="020B0500040200020003" pitchFamily="34" charset="-34"/>
                <a:cs typeface="TH Sarabun New" panose="020B0500040200020003"/>
              </a:rPr>
              <a:t> และแผนปฏิบัติราชการของกระทรวงพลังงาน</a:t>
            </a:r>
            <a:endParaRPr lang="th-TH" sz="2800" b="1" dirty="0">
              <a:latin typeface="TH Sarabun New" panose="020B0500040200020003" pitchFamily="34" charset="-34"/>
              <a:cs typeface="TH Sarabun New" panose="020B0500040200020003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737" y="3818919"/>
            <a:ext cx="110428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ประเด็น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ภาพรวม</a:t>
            </a:r>
            <a:r>
              <a:rPr lang="en-US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ขับเคลื่อนนโยบายพลังงานให้บรรลุผลตามเป้าหมาย</a:t>
            </a:r>
            <a:r>
              <a:rPr lang="th-TH" sz="28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ยุทธศาสตร์ชาติ </a:t>
            </a:r>
            <a:endParaRPr lang="en-US" sz="2800" u="sng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ภูมิภาค</a:t>
            </a:r>
            <a:r>
              <a:rPr lang="en-US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ให้พลังงานชุมชนขับเคลื่อน</a:t>
            </a:r>
            <a:r>
              <a:rPr lang="th-TH" sz="28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เศรษฐกิจฐานราก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ให้เกิดการสร้างรายได้และพัฒนาคุณภาพ</a:t>
            </a: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ชีวิต</a:t>
            </a:r>
            <a:endParaRPr lang="en-US" sz="28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ต่างประเทศ</a:t>
            </a:r>
            <a:r>
              <a:rPr lang="en-US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เครือข่ายความร่วมมือระหว่างประเทศ สร้างโอกาสประเทศเป็น</a:t>
            </a:r>
            <a:r>
              <a:rPr lang="th-TH" sz="28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ศูนย์กลางด้าน</a:t>
            </a:r>
            <a:r>
              <a:rPr lang="th-TH" sz="2800" u="sng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พลังงาน</a:t>
            </a:r>
            <a:endParaRPr lang="en-US" sz="2800" u="sng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สารสนเทศ</a:t>
            </a:r>
            <a:r>
              <a:rPr lang="en-US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โครงสร้าง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พื้นฐานและเครือข่ายของสำนักงานมุ่งสู่การเป็น</a:t>
            </a:r>
            <a:r>
              <a:rPr lang="th-TH" sz="28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ศูนย์ข้อมูลระดับกระทรวง </a:t>
            </a:r>
            <a:endParaRPr lang="en-US" sz="2800" u="sng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บุคลากร</a:t>
            </a:r>
            <a:r>
              <a:rPr lang="en-US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พัฒนา</a:t>
            </a:r>
            <a:r>
              <a:rPr lang="th-TH" sz="28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ทักษะที่จำเป็นสำหรับอนาคต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</a:t>
            </a: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รองรับการ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ปฏิบัติงานตามภารกิจและการสืบทอด</a:t>
            </a:r>
            <a:r>
              <a:rPr lang="th-TH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ตำแหน่ง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337757" y="2037725"/>
            <a:ext cx="11472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/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กฎหมาย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ที่เกี่ยวข้อง เช่น 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พรบ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ยุทธศาสตร์ชาติ </a:t>
            </a:r>
            <a:r>
              <a:rPr lang="th-TH" sz="24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พ.ร.ฎ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.ว่า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ด้วยหลักเกณฑ์และวิธีการบริหารกิจการบ้านเมืองที่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ดี แผน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ปฏิรูปประเทศด้านพลังงาน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นโยบายพลังงาน แผนปฏิบัติราชการระยะ 5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(พ.ศ.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2563-2565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ของกระทรวงพลังงาน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 เช่น นโยบายพลังงาน สถานการณ์พลังงาน สภาวะเศรษฐกิจ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80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3</a:t>
            </a:fld>
            <a:endParaRPr lang="en-US" alt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6495" y="1514066"/>
            <a:ext cx="5947273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800" b="1" i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 </a:t>
            </a:r>
            <a:r>
              <a:rPr lang="th-TH" sz="2800" b="1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วิสัยทัศน์ </a:t>
            </a:r>
            <a:endParaRPr lang="th-TH" sz="2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หน่วยงานสนับสนุนในการบริหารจัดการด้านพลังงานอย่างมีสมรรถนะสูงตามหลักการบริหารกิจการบ้านเมืองที่ดี เพื่อให้หน่วยงานใน</a:t>
            </a:r>
            <a:r>
              <a:rPr lang="th-TH" sz="2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สังกัดนำแผน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ยุทธศาสตร์ไปสู่การปฏิบัติได้อย่างมีประสิทธิภาพ เพื่อความมั่นคงยั่งยืนด้านพลังงานของ</a:t>
            </a:r>
            <a:r>
              <a:rPr lang="th-TH" sz="2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</a:t>
            </a:r>
          </a:p>
          <a:p>
            <a:r>
              <a:rPr lang="th-TH" sz="28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8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053768" y="1514066"/>
            <a:ext cx="6096000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r>
              <a:rPr lang="th-TH" sz="2800" b="1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ใหม่ (ร่าง)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วิสัยทัศน์ 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หน่วยงานสมรรถนะสูงที่สนับสนุนการขับเคลื่อนนโยบายและบริหาร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จัดการด้าน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พลังงานในทุกระดับ เพื่อสร้างความมั่นคงและยั่งยืน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ด้านพลังงานของประเทศ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06495" y="4809682"/>
            <a:ext cx="11934941" cy="95410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ภารกิจ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 และ อำนาจหน้าที่ </a:t>
            </a:r>
            <a:r>
              <a:rPr lang="th-TH" sz="2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คงเดิม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เป็นไปตาม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กฎกระทรวง แบ่งส่วน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ราชการสำนักงาน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ปลัดกระทรวง กระทรวงพลังงาน พ.ศ.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การปรับปรุงยุทธศาสตร์ สำนักงานปลัดกระทรวง</a:t>
            </a: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พลังงาน</a:t>
            </a:r>
            <a:endParaRPr lang="th-TH" altLang="ko-KR" sz="30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7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584" y="5881023"/>
            <a:ext cx="738852" cy="73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4</a:t>
            </a:fld>
            <a:endParaRPr lang="en-US" altLang="th-TH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(ร่าง) แผนปฏิบัติราชการระยะ 5 ปี (พ.ศ. </a:t>
            </a: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2563-</a:t>
            </a:r>
            <a:r>
              <a:rPr lang="en-US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565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 </a:t>
            </a:r>
            <a:r>
              <a:rPr lang="th-TH" sz="3200" b="1" dirty="0" err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.พน.</a:t>
            </a:r>
            <a:endParaRPr lang="th-TH" altLang="ko-KR" sz="30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81712"/>
              </p:ext>
            </p:extLst>
          </p:nvPr>
        </p:nvGraphicFramePr>
        <p:xfrm>
          <a:off x="22034" y="569538"/>
          <a:ext cx="12191999" cy="6261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8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38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798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เดิม ยุทธศาสตร์ </a:t>
                      </a:r>
                      <a:r>
                        <a:rPr lang="th-TH" sz="1800" b="1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สป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.พน. (พ.ศ. 2561-2565)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ใหม่ (ร่าง) แผนปฏิบัติราชการระยะ 5 ปี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พ.ศ. 2563-6565)  </a:t>
                      </a: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สป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.พน.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78528">
                <a:tc>
                  <a:txBody>
                    <a:bodyPr/>
                    <a:lstStyle/>
                    <a:p>
                      <a:pPr marL="900430" indent="-90043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th-TH" sz="1600" b="1" u="sng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ยุทธศาสตร์ที่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1	ก</a:t>
                      </a:r>
                      <a:r>
                        <a:rPr lang="th-TH" sz="1600" b="1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ารขับเคลื่อนนโยบายพลังงานสู่การปฏิบัติอย่าง</a:t>
                      </a:r>
                      <a:r>
                        <a:rPr lang="th-TH" sz="1600" b="1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1600" b="1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 </a:t>
                      </a:r>
                      <a:r>
                        <a:rPr lang="en-US" sz="1600" b="1" u="none" strike="noStrike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316990" indent="-131699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</a:tabLst>
                      </a:pPr>
                      <a:r>
                        <a:rPr lang="th-TH" sz="1600" b="1" u="sng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	</a:t>
                      </a:r>
                      <a:endParaRPr lang="th-TH" sz="1500" dirty="0" smtClean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316990" indent="-131699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</a:tabLst>
                      </a:pPr>
                      <a:r>
                        <a:rPr lang="th-TH" sz="15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1.1</a:t>
                      </a:r>
                      <a:r>
                        <a:rPr lang="th-TH" sz="15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กระทรวง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พลังงานสามารถบรรลุเป้าหมายตามนโยบายรัฐบาลด้านพลังงาน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180340" algn="l"/>
                          <a:tab pos="1028700" algn="l"/>
                          <a:tab pos="1314450" algn="l"/>
                        </a:tabLs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1.2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หน่วยงานระดับภูมิภาคสามารถขับเคลื่อนการดำเนินงานตามนโยบายและภารกิจที่ได้รับมอบหมายได้อย่างมีประสิทธิภาพ และเป็นเอกภาพ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885950" algn="l"/>
                        </a:tabLs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1.3 กระทรวงพลังงานมีการขับเคลื่อนยุทธศาสตร์ด้านพลังงานร่วมกับต่างประเทศ เพื่อเสริมสร้างความมั่นคงด้านพลังงาน และการลงทุนด้านพลังงานระหว่าง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ประเทศ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611120" indent="-2340610" algn="thaiDist">
                        <a:spcAft>
                          <a:spcPts val="0"/>
                        </a:spcAft>
                        <a:tabLst>
                          <a:tab pos="270510" algn="l"/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th-TH" sz="1600" b="1" u="sng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กลยุทธ์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12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(เป้าประสงค์ 1.1)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628650" indent="-628650" algn="thaiDist">
                        <a:spcAft>
                          <a:spcPts val="0"/>
                        </a:spcAft>
                        <a:tabLst>
                          <a:tab pos="270510" algn="l"/>
                          <a:tab pos="1314450" algn="l"/>
                        </a:tabLst>
                      </a:pP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1.1.1	ถ่ายทอดนโยบายรัฐบาลและยุทธศาสตร์ในทุกมิติด้านพลังงานสู่การปฏิบัติอย่าง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 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กยผ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 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กศร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.+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สสช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 /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สพจ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628650" indent="-628650" algn="thaiDist">
                        <a:spcAft>
                          <a:spcPts val="0"/>
                        </a:spcAft>
                        <a:tabLst>
                          <a:tab pos="270510" algn="l"/>
                          <a:tab pos="1028700" algn="l"/>
                          <a:tab pos="1314450" algn="l"/>
                        </a:tabLst>
                      </a:pP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1.1.2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ผลักดันให้การจัดสรรงบประมาณและทรัพยากรมีความสอดคล้องกับเป้าหมายเชิงยุทธศาสตร์ 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กยผ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./กก.)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628650" indent="-628650" algn="thaiDist">
                        <a:spcAft>
                          <a:spcPts val="0"/>
                        </a:spcAft>
                        <a:tabLst>
                          <a:tab pos="270510" algn="l"/>
                          <a:tab pos="1028700" algn="l"/>
                          <a:tab pos="1314450" algn="l"/>
                        </a:tabLs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1.1.3	ติดตาม และประเมินผลการขับเคลื่อนการดำเนินการตามเป้าหมายของกระทรวง 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กยผ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กตร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628650" indent="-34290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1.1.4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ผลักดันการปรับโครงสร้างและอัตรากำลังให้เหมาะสมกับภารกิจในปัจจุบันและอนาคตในภาพรวมของกระทรวงพลังงาน 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(กก./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กพร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600" i="1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314450" indent="-1314450" algn="thaiDist">
                        <a:spcAft>
                          <a:spcPts val="0"/>
                        </a:spcAft>
                        <a:tabLst>
                          <a:tab pos="270510" algn="l"/>
                          <a:tab pos="1028700" algn="l"/>
                          <a:tab pos="1314450" algn="l"/>
                        </a:tabLs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1600" b="1" u="sng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กลยุทธ์ </a:t>
                      </a:r>
                      <a:r>
                        <a:rPr lang="th-TH" sz="12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(เป้าประสงค์ 1.2)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628650" indent="-342900" algn="thaiDist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1.2.1 ผลักดันให้มีการจัดตั้งศูนย์ประสานงานระหว่างส่วนกลางและส่วนภูมิภาคที่ชัดเจน เพื่อเชื่อมโยงเป้าหมายการทำงานในส่วนกลางและภูมิภาคให้เป็นไปในทิศทางเดียวกัน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กศร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.+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สสช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 /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กยผ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สพจ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628650" indent="-34290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1.2.2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พัฒนาระบบฐานข้อมูล/องค์ความรู้เชิงพื้นที่ เพื่อเป็นเครื่องมือในการจัดทำแผนและบริหารงานเชิงพื้นที่ 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ศทส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กยผ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กศร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.+</a:t>
                      </a:r>
                      <a:r>
                        <a:rPr lang="th-TH" sz="1600" i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สสช</a:t>
                      </a:r>
                      <a:r>
                        <a:rPr lang="th-TH" sz="16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340610" indent="-207010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th-TH" sz="1600" b="1" u="sng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กลยุทธ์ </a:t>
                      </a:r>
                      <a:r>
                        <a:rPr lang="th-TH" sz="12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(เป้าประสงค์ 1.3)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270510" algn="l"/>
                          <a:tab pos="1028700" algn="l"/>
                          <a:tab pos="1314450" algn="l"/>
                        </a:tabLs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1.3.1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ขับเคลื่อนยุทธศาสตร์ความร่วมมือระหว่างประเทศเชิงรุก ทั้งในกรอบทวิภาคีและพหุภาคี เพื่อเสริมสร้างความมั่นคงด้านพลังงาน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สรป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</a:tabLs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1.3.2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ประสานเครือข่ายความร่วมมือระหว่างประเทศเพื่อสนับสนุนการค้าและการลงทุนด้านพลังงานระหว่างประเทศ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สรป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</a:tabLs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1.3.3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พัฒนาศูนย์ข้อมูลพลังงานระหว่างประเทศ เพื่อเป็นแหล่งองค์ความรู้เกี่ยวกับความร่วมมือด้าน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สรป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52145" indent="-629920" algn="thaiDi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แผนปฏิบัติราชการเรื่องที่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1 การขับเคลื่อนนโยบายพลังงานสู่การปฏิบัติอย่าง</a:t>
                      </a:r>
                      <a:r>
                        <a:rPr lang="th-TH" sz="1600" b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 </a:t>
                      </a: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4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1.1+1.2+1.3)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thaiDi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กระทรวงพลังงานขับเคลื่อนนโยบายพลังงานได้ตามเป้าหมายยุทธศาสตร์ชาติ โดยหน่วยงานส่วนกลางและภูมิภาค</a:t>
                      </a:r>
                      <a:r>
                        <a:rPr lang="th-TH" sz="1600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ผลักดันให้มีปัจจัยแวดล้อมที่สนับสนุนการจัดหาและพัฒนาโครงสร้างพื้นฐาน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รวมถึงมีความร่วมกับต่างประเทศเพื่อสร้างความมั่นคงด้านพลังงาน </a:t>
                      </a: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 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แนวทางการพัฒนา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2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(1.1.1+1.1.2+1.1.3+1.1.4)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8600" lvl="1" indent="-228600" algn="thaiDi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8130" algn="l"/>
                        </a:tabLst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1.1 ขับเคลื่อน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นโยบายพลังงานให้บรรลุผล</a:t>
                      </a:r>
                      <a:r>
                        <a:rPr lang="th-TH" sz="16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ตามเป้าหมายยุทธศาสตร์ชาติ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ถ่ายทอดนโยบายและแผนพลังงานสู่การปฏิบัติอย่าง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 จัดสรรงบประมาณและทรัพยากรได้ตามเป้าหมาย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บริหารโครงสร้างและอัตรากำลัง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ให้เหมาะสม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กับภารกิจ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ในปัจจุบันและอนาคต ติดตาม และประเมินผลการขับเคลื่อนการดำเนินการตามเป้าหมายของกระทรวง 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กยผ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./กก./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กพร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กตร</a:t>
                      </a:r>
                      <a:r>
                        <a:rPr lang="th-TH" sz="1600" i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1600" i="1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กศร</a:t>
                      </a:r>
                      <a:r>
                        <a:rPr lang="th-TH" sz="1600" i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.+</a:t>
                      </a:r>
                      <a:r>
                        <a:rPr lang="th-TH" sz="1600" i="1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สสช</a:t>
                      </a:r>
                      <a:r>
                        <a:rPr lang="th-TH" sz="1600" i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2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(1.2.1 + 1.2.2)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8600" lvl="1" indent="-228600" algn="thaiDi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8130" algn="l"/>
                        </a:tabLst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1.2 </a:t>
                      </a:r>
                      <a:r>
                        <a:rPr lang="th-TH" sz="1600" b="1" u="sng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</a:t>
                      </a:r>
                      <a:r>
                        <a:rPr lang="th-TH" sz="16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ระบบฐานข้อมูลนโยบายเพื่อการขับเคลื่อนและติดตามการดำเนินงานเชิงพื้นที่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มีประสิทธิภาพ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มีการผลักดันให้การทำงานภูมิภาคให้เป็นไปในทิศทางเดียวกันกับเป้าหมายกระทรวงพลังงาน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พัฒนาระบบฐานข้อมูลและองค์ความรู้เชิงพื้นที่ให้เป็นเครื่องมือที่ช่วยในการจัดทำแผน การบริหารงานได้อย่างมีประสิทธิภาพ และ</a:t>
                      </a:r>
                      <a:r>
                        <a:rPr lang="th-TH" sz="1600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นับสนุนให้พลังงานชุมชนขับเคลื่อนเศรษฐกิจฐานรากให้เกิดการสร้างรายได้และพัฒนาคุณภาพชีวิตด้วยเทคโนโลยีที่เหมาะสม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กศร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.+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สสช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กยผ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ศทส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กตร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600" i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thaiDi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4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4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1.3.1+1.3.2+1.3.3</a:t>
                      </a:r>
                      <a:r>
                        <a:rPr lang="th-TH" sz="14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92100" indent="-292100" algn="thaiDist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</a:tabLs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1.3  ส่งเสริม สนับสนุนและขับเคลื่อนความร่วมมือด้านพลังงานระหว่างประเทศเชิงรุกตามกรอบความร่วมมือ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ทั้งในกรอบทวิภาคีและพหุภาคี ประสานเครือข่ายความร่วมมือระหว่างประเทศ </a:t>
                      </a:r>
                      <a:r>
                        <a:rPr lang="th-TH" sz="1600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สร้างโอกาสประเทศเป็นศูนย์กลางด้าน</a:t>
                      </a:r>
                      <a:r>
                        <a:rPr lang="th-TH" sz="1600" u="sng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พลังงานของภูมิภาค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พัฒนาศูนย์ข้อมูลพลังงานระหว่างประเทศ เพื่อสนับสนุนการค้าและการลงทุน เพื่อเสริมสร้างความมั่นคงด้านพลังงานของประเทศ  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กกต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กล่องข้อความ 4"/>
          <p:cNvSpPr txBox="1"/>
          <p:nvPr/>
        </p:nvSpPr>
        <p:spPr>
          <a:xfrm>
            <a:off x="11062741" y="14991"/>
            <a:ext cx="1173325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 smtClean="0">
                <a:latin typeface="TH Sarabun New"/>
              </a:rPr>
              <a:t>เอกสารแนบ 1</a:t>
            </a:r>
            <a:endParaRPr lang="th-TH" sz="1400" i="1" dirty="0">
              <a:latin typeface="TH Sarabun New"/>
            </a:endParaRPr>
          </a:p>
        </p:txBody>
      </p:sp>
    </p:spTree>
    <p:extLst>
      <p:ext uri="{BB962C8B-B14F-4D97-AF65-F5344CB8AC3E}">
        <p14:creationId xmlns:p14="http://schemas.microsoft.com/office/powerpoint/2010/main" val="23301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5</a:t>
            </a:fld>
            <a:endParaRPr lang="en-US" altLang="th-TH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แผนงานโครงการสำคัญ</a:t>
            </a:r>
            <a:endParaRPr lang="th-TH" altLang="ko-KR" sz="30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353682"/>
              </p:ext>
            </p:extLst>
          </p:nvPr>
        </p:nvGraphicFramePr>
        <p:xfrm>
          <a:off x="198304" y="719666"/>
          <a:ext cx="7788925" cy="600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8925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200" dirty="0" smtClean="0">
                          <a:latin typeface="TH Sarabun New"/>
                        </a:rPr>
                        <a:t>แนวทาง</a:t>
                      </a:r>
                      <a:endParaRPr lang="th-TH" sz="1200" dirty="0">
                        <a:latin typeface="TH Sarabun New"/>
                      </a:endParaRPr>
                    </a:p>
                  </a:txBody>
                  <a:tcPr/>
                </a:tc>
              </a:tr>
              <a:tr h="514774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ขับเคลื่อนนโยบายพลังงาน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พัฒนากลไกรองรับสภาวะฉุกเฉินด้านพลังงาน/65โครงการพัฒนาประสิทธิภาพการแก้ไขสภาวะฉุกเฉินด้านพลังงาน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พัฒนาประสิทธิผลการดำเนินงานเชิงยุทธศาสตร์ตามแผนพลังงานเชิงพื้นที่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ศึกษาผลกระทบนโยบายพลังงาน (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Energy Policy Impact evaluation) </a:t>
                      </a: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ต่อการกำหนดทิศทางการขับเคลื่อนเป้าหมายด้านพลังงานตามยุทธศาสตร์ชาติ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พัฒนาระบบบริหารจัดการและเชื่อมโยงข้อมูลเพื่อวิเคราะห์ยุทธศาสตร์และแผนงาน </a:t>
                      </a:r>
                      <a:endParaRPr lang="th-TH" sz="16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พัฒนาระบบฐานข้อมูลเพื่อขับเคลื่อน ติดตาม เชิงพื้นที่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เพิ่มสมรรถนะด้านการบริหารและจัดการพลังงานครบวงจรในชุมชนระดับตำบล และ เครือข่ายพลังงานชุมชน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เพิ่มประสิทธิภาพการบูรณการการปฏิบัติงานร่วมกันระหว่างสำนักงานพลังงานจังหวัด องค์กรปกครองส่วนท้องถิ่น และผู้ประกอบการในพื้นที่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ลดการใช้พลังงานในภาครัฐ ปีงบประมาณ พ.ศ. ๒๕๖๓ (ส่วนที่ ๒)  /65โครงการลดการใช้พลังงานในภาครัฐ ปีงบประมาณ พ.ศ. 2565 ส่วนที่ 2                                          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เพิ่มประสิทธิภาพศูนย์บริการข้อมูลด้านการอนุรักษ์พลังงานและพลังงานทดแทนเคลื่อนที่(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Energy Mobile Unit)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ศึกษา รวบรวม วิเคราะห์ ทบทวนข้อมูล หลักเกณฑ์มาตรฐานที่เกี่ยวข้อง และองค์ความรู้เกี่ยวกับการพัฒนาโรงไฟฟ้าฐาน และพลังงานภูมิภาค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 ประเมินผล และปรับปรุงการดำเนินงานโครงการตามยุทธศาสตร์การขับเคลื่อนแผนพัฒนาโครงการโรงไฟฟ้าฐาน และพลังงานภูมิภาค</a:t>
                      </a:r>
                      <a:endParaRPr lang="th-TH" sz="16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ขับเคลื่อนความร่วมมือระหว่างประเทศ</a:t>
                      </a:r>
                      <a:endParaRPr lang="en-US" sz="16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การเจรจาและประชุมนานาชาติ (ผลักดันความร่วมมือภายใต้กรอบอาเซียนด้านไฟฟ้า (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APG) LTMS-PIP </a:t>
                      </a: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กรอบ 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ACMECS GMS)  </a:t>
                      </a: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เจรจาให้เกิดการซื้อขายไฟฟ้าพหุ</a:t>
                      </a:r>
                      <a:r>
                        <a:rPr lang="th-TH" sz="160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พาคี</a:t>
                      </a: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เพิ่มเติมจาก 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LTM </a:t>
                      </a: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เช่น 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LTMS , 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LTMM</a:t>
                      </a:r>
                      <a:endParaRPr lang="en-US" sz="16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จัดประชุมเจ้าหน้าที่อาวุโสอาเซียนด้านพลังงานสมัยพิเศษ (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ASEAN </a:t>
                      </a:r>
                      <a:r>
                        <a:rPr lang="en-US" sz="160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Soecial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Senior Officials Meeting On Energy : Special SOME) </a:t>
                      </a: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และการประชุมอื่นที่เกี่ยวข้อง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การประสานความร่วมมือกับประเทศที่มีความสำคัญด้านพลังงาน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ศูนย์ความร่วมมือด้านพลังงานระหว่างประเทศ</a:t>
                      </a:r>
                    </a:p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49162"/>
              </p:ext>
            </p:extLst>
          </p:nvPr>
        </p:nvGraphicFramePr>
        <p:xfrm>
          <a:off x="7987229" y="1060376"/>
          <a:ext cx="4098275" cy="3593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973"/>
                <a:gridCol w="696013"/>
                <a:gridCol w="738454"/>
                <a:gridCol w="857285"/>
                <a:gridCol w="670550"/>
              </a:tblGrid>
              <a:tr h="56815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แผนปฏิบัติการ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 </a:t>
                      </a:r>
                      <a:endParaRPr lang="th-TH" sz="1400" b="1" u="none" strike="noStrike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14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ประมาณการ)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วงเงินรวม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8158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เงินงบประมาณแผ่นดิน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106,738,800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96,056,700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179,748,700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382,544,200 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54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เงินรายได้ของหน่วยงาน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54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เงินกู้ในประเทศ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54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เงินต่างประเทศ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278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อื่นๆ (กองทุนเพื่อส่งเสริมการอนุรักษ์</a:t>
                      </a:r>
                      <a:r>
                        <a:rPr lang="th-TH" sz="14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พลังงาน / กองทุน</a:t>
                      </a:r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สัญญาสัมปทานปิโตรเลียม)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121,161,200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91,485,000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91,485,000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304,131,200 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9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6</a:t>
            </a:fld>
            <a:endParaRPr lang="en-US" altLang="th-TH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(ร่าง) แผนปฏิบัติราชการระยะ 5 ปี (พ.ศ. </a:t>
            </a: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2563-</a:t>
            </a:r>
            <a:r>
              <a:rPr lang="en-US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565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 </a:t>
            </a:r>
            <a:r>
              <a:rPr lang="th-TH" sz="3200" b="1" dirty="0" err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.พน.</a:t>
            </a:r>
            <a:endParaRPr lang="th-TH" altLang="ko-KR" sz="30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69312"/>
              </p:ext>
            </p:extLst>
          </p:nvPr>
        </p:nvGraphicFramePr>
        <p:xfrm>
          <a:off x="12032" y="569538"/>
          <a:ext cx="12191999" cy="671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42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077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28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เดิม ยุทธศาสตร์ </a:t>
                      </a:r>
                      <a:r>
                        <a:rPr lang="th-TH" sz="1800" b="1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สป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.พน. (พ.ศ. 2561-2565)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ใหม่ (ร่าง) แผนปฏิบัติราชการระยะ 5 ปี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พ.ศ. 2563-6565)  </a:t>
                      </a: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สป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.พน.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63233">
                <a:tc>
                  <a:txBody>
                    <a:bodyPr/>
                    <a:lstStyle/>
                    <a:p>
                      <a:pPr marL="990600" indent="-990600" algn="thaiDist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028700" algn="l"/>
                          <a:tab pos="1314450" algn="l"/>
                          <a:tab pos="1885950" algn="l"/>
                        </a:tabLst>
                      </a:pPr>
                      <a:r>
                        <a:rPr lang="th-TH" sz="1600" b="1" u="sng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ยุทธศาสตร์ที่ </a:t>
                      </a:r>
                      <a:r>
                        <a:rPr lang="th-TH" sz="1600" b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		การพัฒนาองค์กรและบุคลากรสู่ความเป็น</a:t>
                      </a:r>
                      <a:r>
                        <a:rPr lang="th-TH" sz="1600" b="1" dirty="0" smtClean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เลิศ</a:t>
                      </a:r>
                      <a:r>
                        <a:rPr lang="th-TH" sz="1600" b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343150" indent="-234315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th-TH" sz="1600" b="1" u="sng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r>
                        <a:rPr lang="th-TH" sz="160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  <a:tab pos="1885950" algn="l"/>
                        </a:tabLst>
                      </a:pPr>
                      <a:r>
                        <a:rPr lang="th-TH" sz="1600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2.1 กระทรวงพลังงานมีระบบบริหารราชการตามมาตรฐานสากลที่ยึดมั่นในหลัก</a:t>
                      </a:r>
                      <a:r>
                        <a:rPr lang="th-TH" sz="1600" spc="-20" dirty="0" err="1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ธรรมาภิ</a:t>
                      </a:r>
                      <a:r>
                        <a:rPr lang="th-TH" sz="1600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บาล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2.2 </a:t>
                      </a:r>
                      <a:r>
                        <a:rPr lang="th-TH" sz="1600" spc="-3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บุคลากรของกระทรวงพลังงานมีสมรรถนะสอดคล้องกับภารกิจ มีความก้าวหน้าในสายอาชีพ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 มีความผาสุกและสภาพแวดล้อมการทำงานที่ดี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</a:tabLs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2.3 </a:t>
                      </a:r>
                      <a:r>
                        <a:rPr lang="th-TH" sz="1600" spc="-3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กระทรวงพลังงานมีระบบเทคโนโลยีสารสนเทศที่สนับสนุนการดำเนินงานที่มี</a:t>
                      </a:r>
                      <a:r>
                        <a:rPr lang="th-TH" sz="1600" spc="-30" dirty="0" smtClean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ประสิทธิภาพ</a:t>
                      </a:r>
                      <a:r>
                        <a:rPr lang="en-US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 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343150" indent="-207264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th-TH" sz="1600" b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กลยุทธ์ </a:t>
                      </a:r>
                      <a:r>
                        <a:rPr lang="th-TH" sz="1200" i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(เป้าประสงค์ 2.1)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th-TH" sz="1600" b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160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2.1.1 ผลักดันและยกระดับการพัฒนาคุณภาพการบริหารจัดการภาครัฐของกระทรวงพลังงานให้เป็นไป</a:t>
                      </a:r>
                      <a:r>
                        <a:rPr lang="th-TH" sz="1600" dirty="0" err="1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ตามมตรฐาน</a:t>
                      </a:r>
                      <a:r>
                        <a:rPr lang="th-TH" sz="160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สากล</a:t>
                      </a:r>
                      <a:r>
                        <a:rPr lang="th-TH" sz="1600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ที่ยึดมั่นในหลัก</a:t>
                      </a:r>
                      <a:r>
                        <a:rPr lang="th-TH" sz="1600" spc="-20" dirty="0" err="1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ธรรมาภิ</a:t>
                      </a:r>
                      <a:r>
                        <a:rPr lang="th-TH" sz="1600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บาล</a:t>
                      </a:r>
                      <a:r>
                        <a:rPr lang="th-TH" sz="160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1600" dirty="0" err="1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กพร</a:t>
                      </a:r>
                      <a:r>
                        <a:rPr lang="th-TH" sz="160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	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2.1.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 พัฒนาระบบตรวจสอบและป้องปรามการทุจริตอย่างมีประสิทธิภาพ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กตป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./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ตสน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./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ศปท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.) 2.1.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3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 พัฒนากลไกการบริหารจัดการข้อร้องเรียนให้ตอบสนองต่อความต้องการของผู้มีส่วนได้ส่วนเสีย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กตป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270510" algn="l"/>
                          <a:tab pos="457200" algn="l"/>
                        </a:tabLst>
                      </a:pPr>
                      <a:r>
                        <a:rPr lang="th-TH" sz="160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2.1.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4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 ผลักดันให้มีการพัฒนากฎหมายของกระทรวงพลังงานให้สอดคล้องกับสถานการณ์ที่เปลี่ยนแปลงไป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สบก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)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 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1314450" indent="-1314450" algn="thaiDist">
                        <a:spcAft>
                          <a:spcPts val="0"/>
                        </a:spcAft>
                        <a:tabLst>
                          <a:tab pos="270510" algn="l"/>
                          <a:tab pos="1028700" algn="l"/>
                          <a:tab pos="1314450" algn="l"/>
                        </a:tabLs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	</a:t>
                      </a:r>
                      <a:r>
                        <a:rPr lang="th-TH" sz="16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กลยุทธ์ </a:t>
                      </a:r>
                      <a:r>
                        <a:rPr lang="th-TH" sz="1200" i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(เป้าประสงค์ 2.2)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l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	2.2.1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พัฒนาศักยภาพและองค์ความรู้ของบุคลากรให้สอดคล้องกับภารกิจเชิงยุทธศาสตร์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สบก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./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สนย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b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2.2.2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ผลักดันแผนการสืบทอดตำแหน่งและความก้าวหน้าในสายอาชีพให้เกิดผลอย่างเป็นรูปธรรม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สบก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2.2.3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พัฒนาสวัสดิการและคุณภาพชีวิตของบุคลากรให้สอดคล้องกับความต้องการของบุคลากร รวมถึงสภาพเศรษฐกิจและสังคมที่เปลี่ยนแปลงไป (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สบก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1885950" indent="-161544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  <a:tab pos="1885950" algn="l"/>
                        </a:tabLst>
                      </a:pPr>
                      <a:r>
                        <a:rPr lang="th-TH" sz="1600" b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กลยุทธ์ </a:t>
                      </a:r>
                      <a:r>
                        <a:rPr lang="th-TH" sz="1200" i="1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(เป้าประสงค์ 2.3)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</a:tabLst>
                      </a:pPr>
                      <a:r>
                        <a:rPr lang="th-TH" sz="160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1600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2.3.1 พัฒนาระบบและอุปกรณ์ด้านเทคโนโลยีสารสนเทศให้เหมาะสมและเป็นมาตรฐานเดียวกันทั้งกระทรวง (</a:t>
                      </a:r>
                      <a:r>
                        <a:rPr lang="th-TH" sz="1600" spc="-20" dirty="0" err="1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ศทส</a:t>
                      </a:r>
                      <a:r>
                        <a:rPr lang="th-TH" sz="1600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70510" indent="-27051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</a:tabLst>
                      </a:pPr>
                      <a:r>
                        <a:rPr lang="en-US" sz="16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	</a:t>
                      </a:r>
                      <a:r>
                        <a:rPr lang="th-TH" sz="16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2.3.2 การเชื่อมโยงระบบสารสนเทศเพื่อสื่อสารระหว่างหน่วยงานในกระทรวงพลังงาน และหน่วยงานภายนอก (</a:t>
                      </a:r>
                      <a:r>
                        <a:rPr lang="th-TH" sz="1600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ศทส</a:t>
                      </a:r>
                      <a:r>
                        <a:rPr lang="th-TH" sz="16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.)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52145" indent="-629920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b="1" u="sng" dirty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แผนปฏิบัติราชการเรื่องที่</a:t>
                      </a:r>
                      <a:r>
                        <a:rPr lang="th-TH" sz="1600" b="1" dirty="0"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2 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การพัฒนาสู่การเป็นองค์กรสมรรถนะสูง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652145" indent="-629920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b="1" u="sng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400" i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(2.1+2.2+2.3)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222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กระทรวงพลังงานเป็นองค์กรสมรรถนะสูง มีระบบบริหารราชการตามมาตรฐานสากลที่ยึดมั่นในหลัก</a:t>
                      </a:r>
                      <a:r>
                        <a:rPr lang="th-TH" sz="1600" spc="-20" dirty="0" err="1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ธรรมาภิ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บาล 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บุคลากรมีสมรรถนะสอดคล้องกับภารกิจ มีความก้าวหน้าในสายอาชีพ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มีความผาสุกและสภาพแวดล้อมการทำงานที่ดี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ระบบเทคโนโลยีสารสนเทศที่สนับสนุนการดำเนินงานมี</a:t>
                      </a:r>
                      <a:r>
                        <a:rPr lang="th-TH" sz="1600" spc="-3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ประสิทธิภาพ</a:t>
                      </a: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 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222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b="1" u="sng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แนวทางการ</a:t>
                      </a:r>
                      <a:r>
                        <a:rPr lang="th-TH" sz="1600" b="1" u="sng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</a:t>
                      </a:r>
                      <a:r>
                        <a:rPr lang="th-TH" sz="1600" i="1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2.1.1+2.1.4+2.2.1+2.2.2+2.2.3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)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92100" indent="-292100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85750" algn="l"/>
                          <a:tab pos="10287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2.1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พัฒนา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คุณภาพการบริหารจัดการภาครัฐ แผนการพัฒนา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บุคลากร</a:t>
                      </a:r>
                      <a:r>
                        <a:rPr lang="th-TH" sz="1600" b="1" u="sng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เพื่อพัฒนาทักษะที่จำเป็นสำหรับอนาคตที่</a:t>
                      </a:r>
                      <a:r>
                        <a:rPr lang="th-TH" sz="1600" b="1" u="sng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รองรัการ</a:t>
                      </a:r>
                      <a:r>
                        <a:rPr lang="th-TH" sz="16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ปฏิบัติงานตาม</a:t>
                      </a:r>
                      <a:r>
                        <a:rPr lang="th-TH" sz="1600" b="1" u="sng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ภารกิจและการสืบทอดตำแหน่ง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ผลักดันให้กระทรวงพลังงานมีระบบบริหารจัดการ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ภาครัฐที่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มีมาตรฐาน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สากลที่ยึดมั่นในหลักธรร</a:t>
                      </a:r>
                      <a:r>
                        <a:rPr lang="th-TH" sz="1600" spc="-20" dirty="0" err="1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มาภิ</a:t>
                      </a:r>
                      <a:r>
                        <a:rPr lang="th-TH" sz="1600" spc="-2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บาล มีการจัดทำแผนองค์การสมรรถนะสูง</a:t>
                      </a:r>
                      <a:r>
                        <a:rPr lang="th-TH" sz="1600" spc="-20" baseline="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ผลักดันให้มีการพัฒนากฎหมายของกระทรวงพลังงานให้สอดคล้องกับสถานการณ์ที่เปลี่ยนแปลงไป  พัฒนา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ศักยภาพและองค์ความรู้ของบุคลากรให้สอดคล้องกับ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นโยบาย และเพิ่มทักษะที่จำเป็นสำหรับอนาคตด้านเทคโนโลยีเพื่อปฏิบัติงานภายใต้ข้อจำกัด</a:t>
                      </a:r>
                      <a:r>
                        <a:rPr lang="th-TH" sz="1600" baseline="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ผลักดัน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แผนการ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สืบทอดตำแหน่งและความก้าวหน้าในสายอาชีพให้เกิดผลอย่างเป็นรูปธรรม พัฒนาสวัสดิการและคุณภาพชีวิตของบุคลากรให้สอดคล้องกับความต้องการของบุคลากร รวมถึงสภาพเศรษฐกิจและสังคมที่เปลี่ยนแปลงไป </a:t>
                      </a:r>
                      <a:r>
                        <a:rPr lang="th-TH" sz="1600" i="1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(กก.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1600" i="1" dirty="0" err="1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กพร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i="1" baseline="0" dirty="0" err="1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ศทส</a:t>
                      </a:r>
                      <a:r>
                        <a:rPr lang="th-TH" sz="1600" i="1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222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2.1.2+2.1.3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)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92100" indent="-292100"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2.2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พัฒนา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กลไกการรับเรื่องร้องเรียน การตรวจสอบ และป้องปรามการทุจริตอย่างมีประสิทธิภาพ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1600" u="sng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ตรวจสอบการดำเนินงานให้เป็นไปตามกฎหมาย ระเบียบ และข้อบังคับ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กลไกการบริหารจัดการข้อร้องเรียนให้ตอบสนองต่อความต้องการของผู้มีส่วนได้ส่วนเสียให้มีประสิทธิภาพ 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กตร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ตสน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600" i="1" dirty="0" err="1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ศปท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222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2.3.1+2.3.2</a:t>
                      </a:r>
                      <a:r>
                        <a:rPr lang="th-TH" sz="16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Browallia New" panose="020B0604020202020204" pitchFamily="34" charset="-34"/>
                        </a:rPr>
                        <a:t>)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  <a:p>
                      <a:pPr marL="292100" indent="-292100" algn="thaiDist"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  <a:tab pos="1314450" algn="l"/>
                        </a:tabLst>
                      </a:pPr>
                      <a:r>
                        <a:rPr lang="th-TH" sz="1600" b="1" spc="-2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2.3 พัฒนาโครงสร้างพื้นฐานและเครือข่ายของสำนักงานมุ่งสู่การเป็น</a:t>
                      </a:r>
                      <a:r>
                        <a:rPr lang="th-TH" sz="1600" b="1" u="sng" spc="-2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ศูนย์ข้อมูลระดับ</a:t>
                      </a:r>
                      <a:r>
                        <a:rPr lang="th-TH" sz="1600" b="1" u="sng" spc="-2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กระทรวง </a:t>
                      </a:r>
                      <a:r>
                        <a:rPr lang="en-US" sz="1600" b="1" u="sng" spc="-2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(Digital Government)</a:t>
                      </a:r>
                      <a:r>
                        <a:rPr lang="th-TH" sz="1600" b="1" u="sng" spc="-2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spc="-2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พัฒนาระบบเทคโนโลยีสารสนเทศให้เหมาะสม ปลอดภัย มีความมั่นคง เป็นมาตรฐานเดียวกันทั้งกระทรวง สนับสนุนการเชื่อมโยงข้อมูลระหว่างหน่วยงานในกระทรวงพลังงาน แล</a:t>
                      </a:r>
                      <a:r>
                        <a:rPr lang="th-TH" sz="1600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ะหน่วยงานภายนอกอย่าง</a:t>
                      </a:r>
                      <a:r>
                        <a:rPr lang="th-TH" sz="1600" spc="-20" dirty="0" err="1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1600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 </a:t>
                      </a:r>
                      <a:r>
                        <a:rPr lang="th-TH" sz="1600" i="1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i="1" spc="-20" dirty="0" err="1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ศทส</a:t>
                      </a:r>
                      <a:r>
                        <a:rPr lang="th-TH" sz="1600" i="1" spc="-20" dirty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600" i="1" spc="-20" dirty="0" smtClean="0">
                          <a:effectLst/>
                          <a:latin typeface="Browallia New" panose="020B0604020202020204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500" dirty="0">
                        <a:effectLst/>
                        <a:latin typeface="Browallia New" panose="020B0604020202020204" pitchFamily="34" charset="-34"/>
                        <a:ea typeface="Times New Roman" panose="02020603050405020304" pitchFamily="18" charset="0"/>
                        <a:cs typeface="Browallia New" panose="020B0604020202020204" pitchFamily="34" charset="-34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8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7</a:t>
            </a:fld>
            <a:endParaRPr lang="en-US" altLang="th-TH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แผนงานโครงการสำคัญ</a:t>
            </a:r>
            <a:endParaRPr lang="th-TH" altLang="ko-KR" sz="30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40106"/>
              </p:ext>
            </p:extLst>
          </p:nvPr>
        </p:nvGraphicFramePr>
        <p:xfrm>
          <a:off x="143220" y="618066"/>
          <a:ext cx="7943161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3161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2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แนวทาง</a:t>
                      </a:r>
                      <a:endParaRPr lang="th-TH" sz="12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514774">
                <a:tc>
                  <a:txBody>
                    <a:bodyPr/>
                    <a:lstStyle/>
                    <a:p>
                      <a:r>
                        <a:rPr lang="th-TH" sz="12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พัฒนาคุณภาพการบริหารจัดการภาครัฐ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พัฒนาบุคลากรให้มีทักษะที่จำเป็นสำหรับการปฏิบัติงานในตำแหน่ง (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Functional Competency)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พัฒนาบุคลากรด้านนวัตกรรม</a:t>
                      </a:r>
                      <a:r>
                        <a:rPr lang="th-TH" sz="1200" baseline="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และดิจิทัล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รองรับการปฏิบัติงานในยุค 4.0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พัฒนาบุคลากรตาม 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Training Roadmap 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ของกระทรวงพลังงาน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การบริหารการสืบทอดตำแหน่งทางการบริหาร (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Succession Plan for Management) 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สอดคล้องกับอัตรากำลังและยุทธศาสตร์ของกระทรวงพลังงานและการวิเคราะห์ความเคลื่อนไหวของอัตรากำลังบุคลากรที่เกษียณอายุในระยะ 3 ปี (ปี 2563-2565)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การบริหารกำลังคนคุณภาพ (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Talent) 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ในระดับกระทรวงฯ ตามสายอาชีพให้เกิดการพัฒนาที่สอดคล้องกับยุทธศาสตร์ของกระทรวงฯ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พัฒนาข้าราชการ กลุ่มผู้บริหาร / หัวหน้างาน / กลุ่มผู้</a:t>
                      </a:r>
                      <a:r>
                        <a:rPr lang="th-TH" sz="1200" baseline="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มีศัย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ภาพสูง (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Talent) 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ตามแผนยุทธศาสตร์การพัฒนาข้าราชการกระทรวงพลังงาน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พัฒนาผู้บริหารระดับสูงกระทรวงพลังงาน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พัฒนาสมรรถนะที่จำเป็นในการปฏิบัติงานสำหรับบุคลากรกระทรวงพลังงาน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การให้ความรู้เกี่ยวกับสถาบันพระมหากษัตริย์กับประเทศไทย และภารกิจจิตอาสา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พัฒนาศักยภาพสำหรับบุคลากรสำนักงานปลัดกระทรวงพลังงาน (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Functional Competency)</a:t>
                      </a:r>
                      <a:endParaRPr lang="en-US" sz="12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2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กลไกรับเรื่องร้องเรียน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จัดทำระบบการรับฟังข้อคิดเห็นรับเรื่องร้องเรียน/ร้องทุกข์และสร้าง</a:t>
                      </a:r>
                      <a:r>
                        <a:rPr lang="th-TH" sz="1200" baseline="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ธรรมาภิ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บาลเพื่อการบริหารที่โปร่งใส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พัฒนาระบบงานสารสนเทศเพื่อเสริมสร้าง</a:t>
                      </a:r>
                      <a:r>
                        <a:rPr lang="th-TH" sz="1200" baseline="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ธรรมาภิ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บาลในการติดตามและประเมินผลการปฏิบัติราชการของหน่วยงานภาครัฐ</a:t>
                      </a:r>
                      <a:endParaRPr lang="th-TH" sz="12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2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ศูนย์ข้อมูลพลังงาน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ปรับปรุงระบบติดตามสถานการณ์รองรับเหตุฉุกเฉินสำหรับศูนย์สั่งการด้านพลังงาน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พัฒนาระบบงานสารสนเทศเพื่อเสริมสร้าง</a:t>
                      </a:r>
                      <a:r>
                        <a:rPr lang="th-TH" sz="1200" baseline="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ธรรมาภิ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บาลในการติดตามและประเมินผลการปฏิบัติราชการของหน่วยงานภาครัฐ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</a:t>
                      </a:r>
                      <a:r>
                        <a:rPr lang="th-TH" sz="1200" baseline="0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ทักษะดิจิทัล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ข้าราชการและบุคลากรภาครัฐด้านเทคโนโลยีสารสนเทศ/65โครงการพัฒนาระบบสารสนเทศเพื่อการจัดการองค์ความรู้ด้านพลังงาน เทคโนโลยี และนวัตกรรม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จัดทำระบบสารสนเทศภูมิศาสตร์ (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GIS) 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เพื่อเพิ่มประสิทธิภาพการบริหารจัดการทรัพยากรด้านพลังงานและวิเคราะห์สถานการณ์เชิงพื้นที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พัฒนาโครงสร้างพื้นฐานระบบเครือข่ายในส่วนกลางและส่วนภูมิภาค เพื่อสนับสนุนภารกิจกระทรวงฯระดับภูมิภาค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พัฒนาโครงสร้างพื้นฐานเพื่อยกระดับการเป็นศูนย์ข้อมูลกระทรวงพลังงาน (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Ministry Data Center)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ปรับปรุงและพัฒนาระบบ 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Internet/Intranet Website </a:t>
                      </a: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ของกระทรวงพลังงานและสำนักงานปลัดกระทรวงพลังงาน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ปรับปรุงระบบสารสนเทศภูมิศาสตร์เพื่อการบริหารจัดการด้านพลังงาน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พัฒนาระบบสารสนเทศเพื่อการจัดการองค์ความรู้ด้านพลังงาน เทคโนโลยี และนวัตกรรม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มาตรฐานข้อมูลและระบบฐานข้อมูลกลางเพื่อเป็นศูนย์กลางในการบริการจัดการข้อมูลให้เป็นไปตามมาตรฐานของ </a:t>
                      </a:r>
                      <a:r>
                        <a:rPr lang="en-US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Data Governance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12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พัฒนาบุคลากรทั้งส่วนกลางและส่วนภูมิภาคให้มีสมรรถนะด้านเทคโนโลยีสารสนเทศและการสื่อสาร</a:t>
                      </a:r>
                      <a:endParaRPr lang="th-TH" sz="12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67659"/>
              </p:ext>
            </p:extLst>
          </p:nvPr>
        </p:nvGraphicFramePr>
        <p:xfrm>
          <a:off x="7987229" y="1060376"/>
          <a:ext cx="4098275" cy="3624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973"/>
                <a:gridCol w="696013"/>
                <a:gridCol w="738454"/>
                <a:gridCol w="857285"/>
                <a:gridCol w="670550"/>
              </a:tblGrid>
              <a:tr h="56815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แผนปฏิบัติการ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 </a:t>
                      </a:r>
                      <a:endParaRPr lang="th-TH" sz="1400" b="1" u="none" strike="noStrike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14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ประมาณการ)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วงเงินรวม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8158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เงินงบประมาณแผ่นดิน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94,998,600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94,998,600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54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เงินรายได้ของหน่วยงาน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54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เงินกู้ในประเทศ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6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เงินต่างประเทศ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278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อื่นๆ (กองทุนเพื่อส่งเสริมการอนุรักษ์</a:t>
                      </a:r>
                      <a:r>
                        <a:rPr lang="th-TH" sz="14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พลังงาน / กองทุน</a:t>
                      </a:r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สัญญาสัมปทานปิโตรเลียม)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138,147,900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77,466,900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 7,930,000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223,544,800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9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8</a:t>
            </a:fld>
            <a:endParaRPr lang="en-US" altLang="th-TH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(ร่าง) แผนปฏิบัติราชการระยะ 5 ปี (พ.ศ. </a:t>
            </a: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2563-</a:t>
            </a:r>
            <a:r>
              <a:rPr lang="en-US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565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 </a:t>
            </a:r>
            <a:r>
              <a:rPr lang="th-TH" sz="3200" b="1" dirty="0" err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</a:t>
            </a:r>
            <a:r>
              <a:rPr lang="th-TH" sz="32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.พน.</a:t>
            </a:r>
            <a:endParaRPr lang="th-TH" altLang="ko-KR" sz="30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34121"/>
              </p:ext>
            </p:extLst>
          </p:nvPr>
        </p:nvGraphicFramePr>
        <p:xfrm>
          <a:off x="0" y="569539"/>
          <a:ext cx="12191999" cy="6300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20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799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689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เดิม ยุทธศาสตร์ </a:t>
                      </a:r>
                      <a:r>
                        <a:rPr lang="th-TH" sz="1800" b="1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สป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.พน. (พ.ศ. 2561-2565)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ใหม่ (ร่าง) แผนปฏิบัติราชการระยะ 5 ปี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พ.ศ. 2563-6565)  </a:t>
                      </a:r>
                      <a:r>
                        <a:rPr lang="th-TH" sz="1800" b="1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สป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.พน.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3280">
                <a:tc>
                  <a:txBody>
                    <a:bodyPr/>
                    <a:lstStyle/>
                    <a:p>
                      <a:pPr marL="900430" indent="-900430" algn="thaiDist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ยุทธศาสตร์ที่ 3	</a:t>
                      </a:r>
                      <a:r>
                        <a:rPr lang="th-TH" sz="1800" b="1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การสร้างความรับรู้และความเข้าใจที่ถูกต้องด้านพลังงานต่อผู้มีส่วนได้ส่วนเสีย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900430" indent="-900430" algn="thaiDist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th-TH" sz="1800" b="1" u="sng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เป้าประสงค์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80340" indent="-180340" algn="thaiDist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3.1 บุคลากรกระทรวงพลังงานมีความเข้าใจนโยบายและเป้าหมายของกระทรวงพลังงาน 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80340" indent="-180340" algn="thaiDist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</a:tabLst>
                      </a:pPr>
                      <a:r>
                        <a:rPr lang="en-US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3.2 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ประชาชนเข้าใจ เชื่อมั่น และสนับสนุนการดำเนินนโยบายของกระทรวงพลังงาน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343150" indent="-2343150" algn="thaiDist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กลยุทธ์ </a:t>
                      </a:r>
                      <a:r>
                        <a:rPr lang="th-TH" sz="18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(เป้าประสงค์ 3.1)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80340" indent="-180340" algn="l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</a:tabLs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3.1.1 พัฒนาระบบการสื่อสารและการเชื่อมโยงข้อมูลของทุกหน่วยงานให้มีเอกภาพ และพัฒนาการเผยแพร่ข้อมูลด้านพลังงานภายในกระทรวง  ผ่านระบบการสื่อสารภายในหน่วยงานที่ทันสมัย (</a:t>
                      </a:r>
                      <a:r>
                        <a:rPr lang="th-TH" sz="1800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สนย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 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80340" indent="-180340" algn="thaiDist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</a:tabLst>
                      </a:pPr>
                      <a:r>
                        <a:rPr lang="en-US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3.1.2 พัฒนาให้บุคลากรในกระทรวงทุกระดับเป็นผู้สื่อสารถ่ายทอดข้อมูลด้านพลังงาน </a:t>
                      </a:r>
                      <a:r>
                        <a:rPr lang="en-US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(Brand Ambassador)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1800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สนย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343150" indent="-2343150" algn="thaiDist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  <a:tab pos="1885950" algn="l"/>
                          <a:tab pos="2343150" algn="l"/>
                        </a:tabLst>
                      </a:pPr>
                      <a:r>
                        <a:rPr lang="en-US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กลยุทธ์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i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(เป้าประสงค์ 3.2)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80340" indent="-180340" algn="thaiDi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en-US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3.2.1 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พัฒนาระบบการสื่อสารและการเผยแพร่ข้อมูลผ่านสื่อต่าง ๆ ให้เข้าถึงกลุ่มเป้าหมายและมีความเข้าใจง่าย ต่อเนื่อง สม่ำเสมอ (</a:t>
                      </a:r>
                      <a:r>
                        <a:rPr lang="th-TH" sz="1800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สนย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80340" indent="-180340" algn="thaiDist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en-US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3.2.2 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ส่งเสริมภาพลักษณ์กระทรวงพลังงานให้มีความน่าเชื่อถือ มีความใกล้ชิดกับประชาชน (</a:t>
                      </a:r>
                      <a:r>
                        <a:rPr lang="th-TH" sz="1800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สนย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./ทุกหน่วยงาน)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80340" indent="-180340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028700" algn="l"/>
                        </a:tabLst>
                      </a:pP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en-US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3.2.3 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ร้างเครือข่ายเพื่อร่วมพัฒนาด้านพลังงานในระดับพื้นที่เพื่อการถ่ายทอดข้อมูลและสร้างความเข้าใจด้านพลังงาน และติดตามสถานการณ์ความเคลื่อนไหวด้านพลังงานในพื้นที่ พร้อมจัดการแก้ไขปัญหาได้อย่างรวดเร็ว (</a:t>
                      </a:r>
                      <a:r>
                        <a:rPr lang="th-TH" sz="1800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สพจ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800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สสช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800" spc="-2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สนย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52145" indent="-629920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800" b="1" u="sng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แผนปฏิบัติราชการเรื่องที่</a:t>
                      </a:r>
                      <a:r>
                        <a:rPr lang="en-US" sz="1800" b="1" u="sng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3 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การสร้าง</a:t>
                      </a:r>
                      <a:r>
                        <a:rPr lang="th-TH" sz="1800" b="1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ความรับรู้และความเข้าใจด้านพลังงานที่ถูกต้อง ให้สังคมเชื่อถือ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652145" indent="-629920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800" b="1" u="sng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i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3.1+3.2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บุคลากรกระทรวงพลังงานมีความเข้าใจในนโยบายและเป้าหมายของกระทรวงพลังงาน 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สามารถถ่ายทอดนโยบาย</a:t>
                      </a:r>
                      <a:r>
                        <a:rPr lang="th-TH" sz="18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และข้อมูล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พลังงานให้</a:t>
                      </a:r>
                      <a:r>
                        <a:rPr lang="th-TH" sz="18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ประชาชนเกิดความเข้าใจและเชื่อมั่น สังคมเชื่อถือ และสนับสนุนการดำเนินนโยบายของกระทรวงพลังงาน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8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แนวทางการพัฒนา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h-TH" sz="18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3.1.1+3.1.2+3.2.1)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180340" indent="-180340" algn="l">
                        <a:spcAft>
                          <a:spcPts val="0"/>
                        </a:spcAft>
                        <a:tabLst>
                          <a:tab pos="1028700" algn="l"/>
                          <a:tab pos="1314450" algn="l"/>
                        </a:tabLst>
                      </a:pPr>
                      <a:r>
                        <a:rPr lang="en-US" sz="1800" b="1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3.1 </a:t>
                      </a:r>
                      <a:r>
                        <a:rPr lang="th-TH" sz="1800" b="1" spc="-2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พัฒนาเครื่องมือรูปแบบ</a:t>
                      </a:r>
                      <a:r>
                        <a:rPr lang="th-TH" sz="1800" b="1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การสื่อสารและการเผยแพร่ข้อมูล ข้อเท็จจริงด้านพลังงานให้ประชาชนมีความรู้ความเข้าใจอย่างถูกต้อง</a:t>
                      </a:r>
                      <a:r>
                        <a:rPr lang="th-TH" sz="18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พัฒนารูปแบบการสื่อสารที่ทันสมัย รวดเร็ว ทันต่อสถานการณ์ปัจจุบัน การจัดทำข้อมูลที่เผยแพร่ผ่าน</a:t>
                      </a:r>
                      <a:r>
                        <a:rPr lang="th-TH" sz="1800" spc="-2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สื่อต่าง </a:t>
                      </a:r>
                      <a:r>
                        <a:rPr lang="th-TH" sz="18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ๆ </a:t>
                      </a:r>
                      <a:r>
                        <a:rPr lang="th-TH" sz="1800" spc="-2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เว็ปไซต์</a:t>
                      </a:r>
                      <a:r>
                        <a:rPr lang="th-TH" sz="1800" spc="-2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ให้เข้าถึง</a:t>
                      </a:r>
                      <a:r>
                        <a:rPr lang="th-TH" sz="18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กลุ่มเป้าหมายและมีความเข้าใจง่าย สื่อสารอย่างต่อเนื่อง สม่ำเสมอ </a:t>
                      </a:r>
                      <a:r>
                        <a:rPr lang="th-TH" sz="1800" spc="-2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ตลอดจน</a:t>
                      </a:r>
                      <a:r>
                        <a:rPr lang="th-TH" sz="18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พัฒนาบุคลากรในกระทรวงทุกระดับมีความเข้าใจองค์ความรู้ด้านพลังงาน ให้สามารถเป็นผู้สื่อสารถ่ายทอดข้อมูล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ด้านพลังงานที่ถูกต้องได้ </a:t>
                      </a:r>
                      <a:r>
                        <a:rPr lang="en-US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(Brand Ambassador)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เพื่อส่งเสริมภาพลักษณ์กระทรวงพลังงานให้มีความน่าเชื่อถือ มีความใกล้ชิดกับประชาชน (</a:t>
                      </a:r>
                      <a:r>
                        <a:rPr lang="th-TH" sz="1800" spc="-20" dirty="0" err="1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กยผ</a:t>
                      </a:r>
                      <a:r>
                        <a:rPr lang="th-TH" sz="1800" spc="-2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/</a:t>
                      </a:r>
                      <a:r>
                        <a:rPr lang="th-TH" sz="1800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กศร</a:t>
                      </a:r>
                      <a:r>
                        <a:rPr lang="th-TH" sz="180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.+</a:t>
                      </a:r>
                      <a:r>
                        <a:rPr lang="th-TH" sz="1800" dirty="0" err="1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สสช</a:t>
                      </a:r>
                      <a:r>
                        <a:rPr lang="th-TH" sz="18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8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1800" baseline="0" dirty="0" err="1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ศทส</a:t>
                      </a:r>
                      <a:r>
                        <a:rPr lang="th-TH" sz="18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800" spc="-2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222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i="1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(3.2.3) 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marL="201930" indent="-179705" algn="thaiDi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3.2 </a:t>
                      </a:r>
                      <a:r>
                        <a:rPr lang="th-TH" sz="1800" b="1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สร้างเครือข่ายเพื่อร่วมสนับสนุนการดำเนินนโยบายของกระทรวงพลังงานให้ขับเคลื่อนในระดับพื้นที่ได้ </a:t>
                      </a:r>
                      <a:r>
                        <a:rPr lang="th-TH" sz="1800" spc="-2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พัฒนาการสร้างความรู้ ความเข้าใจนโยบายพลังงานที่ถูกต้องให้สามารถถ่ายทอดข้อมูลตามกลุ่มเป้าหมายในพื้นที่ได้ พัฒนาข้อมูลที่เป็นปัจจุบัน และมีการติดตามสถานการณ์ความเคลื่อนไหวด้านพลังงานในพื้นที่ พร้อมจัดการแก้ไขปัญหาได้อย่างรวดเร็ว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1800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สพจ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800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กศร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.+</a:t>
                      </a:r>
                      <a:r>
                        <a:rPr lang="th-TH" sz="18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สสช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1800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กตร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8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9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55AFF-D192-467B-81A9-DE8A44B71B72}" type="slidenum">
              <a:rPr lang="en-US" altLang="th-TH" smtClean="0"/>
              <a:pPr>
                <a:defRPr/>
              </a:pPr>
              <a:t>9</a:t>
            </a:fld>
            <a:endParaRPr lang="en-US" altLang="th-TH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80084" y="1"/>
            <a:ext cx="9111916" cy="5365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  <a:tab pos="1890713" algn="l"/>
              </a:tabLst>
            </a:pPr>
            <a:r>
              <a:rPr lang="th-TH" sz="3200" b="1" dirty="0" smtClean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แผนงานโครงการสำคัญ</a:t>
            </a:r>
            <a:endParaRPr lang="th-TH" altLang="ko-KR" sz="3000" b="1" dirty="0">
              <a:solidFill>
                <a:srgbClr val="FFFF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 descr="MOEN_C_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0" t="22006" r="17189" b="36734"/>
          <a:stretch>
            <a:fillRect/>
          </a:stretch>
        </p:blipFill>
        <p:spPr bwMode="auto">
          <a:xfrm>
            <a:off x="0" y="0"/>
            <a:ext cx="26956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0581"/>
              </p:ext>
            </p:extLst>
          </p:nvPr>
        </p:nvGraphicFramePr>
        <p:xfrm>
          <a:off x="165759" y="635727"/>
          <a:ext cx="7303677" cy="329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3677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Sarabun New"/>
                        </a:rPr>
                        <a:t>แนวทาง</a:t>
                      </a:r>
                      <a:endParaRPr lang="th-TH" sz="1600" dirty="0">
                        <a:latin typeface="TH Sarabun New"/>
                      </a:endParaRPr>
                    </a:p>
                  </a:txBody>
                  <a:tcPr/>
                </a:tc>
              </a:tr>
              <a:tr h="514774">
                <a:tc>
                  <a:txBody>
                    <a:bodyPr/>
                    <a:lstStyle/>
                    <a:p>
                      <a:r>
                        <a:rPr lang="th-TH" sz="1600" b="1" spc="-20" dirty="0" smtClean="0">
                          <a:solidFill>
                            <a:schemeClr val="tx1"/>
                          </a:solidFill>
                          <a:effectLst/>
                          <a:latin typeface="TH Sarabun New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การเผยแพร่ข้อมูลพลังงานให้ประชาชนมีความรู้ความเข้าใจอย่างถูกต้อง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การผลิตสื่อด้านการอนุรักษ์พลังงานและการใช้พลังงานทดแทนสำหรับหน่วยงานในภูมิภาค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กิจกรรมรักษ์พลังงาน รักษ์สิ่งแวดล้อม เพื่อสังคม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การผลิตสื่อประชาสัมพันธ์เพื่อส่งเสริมการใช้พลังงานอย่างมีประสิทธิภาพ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การรณรงค์เพื่อสร้างจิตสำนึกด้านการอนุรักษ์พลังงานและพลังงานทดแทนผ่านงานศิลปะ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การสร้างความรู้ความเข้าใจข้อมูลพลังงาน</a:t>
                      </a:r>
                      <a:endParaRPr lang="th-TH" sz="1600" baseline="0" dirty="0" smtClean="0">
                        <a:latin typeface="TH Sarabun New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b="1" spc="-20" dirty="0" smtClean="0">
                          <a:effectLst/>
                          <a:latin typeface="TH Sarabun New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สร้างเครือข่ายเพื่อขับเคลื่อนพลังงานในพื้นที่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สร้างความรู้ความเข้าใจและพัฒนาการสื่อสารเพื่อเจตคติที่ดีต่อการขับเคลื่อนงานพลังงานในชุมชน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พัฒนาบุคลากรในการพัฒนาโรงไฟฟ้าฐานในระดับประชาชน (ระดับความรู้ทั่วไป) ภายใต้ข้อตกลงความร่วมมือระหว่างกระทรวงพลังงาน กับสำนักงาน </a:t>
                      </a:r>
                      <a:r>
                        <a:rPr lang="th-TH" sz="1600" baseline="0" dirty="0" err="1" smtClean="0">
                          <a:latin typeface="TH Sarabun New"/>
                          <a:cs typeface="TH SarabunPSK" panose="020B0500040200020003" pitchFamily="34" charset="-34"/>
                        </a:rPr>
                        <a:t>กศน</a:t>
                      </a: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. ระยะที่ 1-4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h-TH" sz="1600" baseline="0" dirty="0" smtClean="0">
                          <a:latin typeface="TH Sarabun New"/>
                          <a:cs typeface="TH SarabunPSK" panose="020B0500040200020003" pitchFamily="34" charset="-34"/>
                        </a:rPr>
                        <a:t>ประชาสัมพันธ์เพื่อส่งเสริมการจัดการพลังงานที่ดีในระดับชุมชน</a:t>
                      </a:r>
                      <a:endParaRPr lang="th-TH" sz="1600" baseline="0" dirty="0">
                        <a:latin typeface="TH Sarabun New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45508"/>
              </p:ext>
            </p:extLst>
          </p:nvPr>
        </p:nvGraphicFramePr>
        <p:xfrm>
          <a:off x="7987229" y="1060376"/>
          <a:ext cx="4098275" cy="3624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973"/>
                <a:gridCol w="696013"/>
                <a:gridCol w="738454"/>
                <a:gridCol w="857285"/>
                <a:gridCol w="670550"/>
              </a:tblGrid>
              <a:tr h="568158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แผนปฏิบัติการ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2563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 </a:t>
                      </a:r>
                      <a:endParaRPr lang="th-TH" sz="1400" b="1" u="none" strike="noStrike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b"/>
                      <a:r>
                        <a:rPr lang="th-TH" sz="14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ประมาณการ)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วงเงินรวม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8158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เงินงบประมาณแผ่นดิน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14,490,500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10,121,000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30,447,900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55,059,400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54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เงินรายได้ของหน่วยงาน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654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เงินกู้ในประเทศ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06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เงินต่างประเทศ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2278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อื่นๆ (กองทุนเพื่อส่งเสริมการอนุรักษ์</a:t>
                      </a:r>
                      <a:r>
                        <a:rPr lang="th-TH" sz="1400" b="1" u="none" strike="noStrike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พลังงาน / กองทุน</a:t>
                      </a:r>
                      <a:r>
                        <a:rPr lang="th-TH" sz="1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สัญญาสัมปทานปิโตรเลียม)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268" marR="9268" marT="92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38,770,456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38,770,456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     38,770,456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116,311,368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0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Default Desig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/>
        </a:solidFill>
        <a:ln>
          <a:noFill/>
        </a:ln>
        <a:extLst/>
      </a:spPr>
      <a:bodyPr wrap="none" rtlCol="0" anchor="ctr"/>
      <a:lstStyle>
        <a:defPPr algn="ctr" fontAlgn="base">
          <a:spcBef>
            <a:spcPct val="0"/>
          </a:spcBef>
          <a:spcAft>
            <a:spcPct val="0"/>
          </a:spcAft>
          <a:defRPr sz="2000" b="1">
            <a:latin typeface="TH SarabunPSK" panose="020B0500040200020003" pitchFamily="34" charset="-34"/>
            <a:ea typeface="Tahoma" panose="020B0604030504040204" pitchFamily="34" charset="0"/>
            <a:cs typeface="TH SarabunPSK" panose="020B0500040200020003" pitchFamily="34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7251</TotalTime>
  <Words>1783</Words>
  <Application>Microsoft Office PowerPoint</Application>
  <PresentationFormat>แบบจอกว้าง</PresentationFormat>
  <Paragraphs>280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9" baseType="lpstr">
      <vt:lpstr>SimSun</vt:lpstr>
      <vt:lpstr>Arial</vt:lpstr>
      <vt:lpstr>Browallia New</vt:lpstr>
      <vt:lpstr>Calibri</vt:lpstr>
      <vt:lpstr>Cordia New</vt:lpstr>
      <vt:lpstr>TH Sarabun New</vt:lpstr>
      <vt:lpstr>TH SarabunPSK</vt:lpstr>
      <vt:lpstr>Times New Roman</vt:lpstr>
      <vt:lpstr>7_Default Design</vt:lpstr>
      <vt:lpstr>(ร่าง) แผนปฏิบัติราชการระยะ 5 ปี  (พ.ศ. 2563-2565)  ของสำนักงานปลัดกระทรวงพลังงาน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admin</cp:lastModifiedBy>
  <cp:revision>729</cp:revision>
  <cp:lastPrinted>2020-08-07T08:17:14Z</cp:lastPrinted>
  <dcterms:created xsi:type="dcterms:W3CDTF">2018-09-17T06:36:46Z</dcterms:created>
  <dcterms:modified xsi:type="dcterms:W3CDTF">2020-08-07T08:20:22Z</dcterms:modified>
</cp:coreProperties>
</file>