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</p:sldIdLst>
  <p:sldSz cx="12192000" cy="6858000"/>
  <p:notesSz cx="7103745" cy="10234295"/>
  <p:embeddedFontLst>
    <p:embeddedFont>
      <p:font typeface="TH Sarabun PSK" panose="020B0500040200020003" charset="0"/>
      <p:regular r:id="rId10"/>
      <p:bold r:id="rId11"/>
      <p:italic r:id="rId12"/>
      <p:boldItalic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/>
      <p:regular r:id="rId20"/>
      <p:bold r:id="rId21"/>
    </p:embeddedFont>
    <p:embeddedFont>
      <p:font typeface="Calibri" panose="020F0502020204030204"/>
      <p:regular r:id="rId22"/>
      <p:bold r:id="rId23"/>
      <p:italic r:id="rId24"/>
      <p:boldItalic r:id="rId25"/>
    </p:embeddedFont>
    <p:embeddedFont>
      <p:font typeface="Calibri Light" panose="020F0302020204030204" charset="0"/>
      <p:regular r:id="rId26"/>
      <p:italic r:id="rId27"/>
    </p:embeddedFont>
  </p:embeddedFontLst>
  <p:defaultTextStyle>
    <a:defPPr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font" Target="fonts/font18.fntdata"/><Relationship Id="rId26" Type="http://schemas.openxmlformats.org/officeDocument/2006/relationships/font" Target="fonts/font17.fntdata"/><Relationship Id="rId25" Type="http://schemas.openxmlformats.org/officeDocument/2006/relationships/font" Target="fonts/font16.fntdata"/><Relationship Id="rId24" Type="http://schemas.openxmlformats.org/officeDocument/2006/relationships/font" Target="fonts/font15.fntdata"/><Relationship Id="rId23" Type="http://schemas.openxmlformats.org/officeDocument/2006/relationships/font" Target="fonts/font14.fntdata"/><Relationship Id="rId22" Type="http://schemas.openxmlformats.org/officeDocument/2006/relationships/font" Target="fonts/font13.fntdata"/><Relationship Id="rId21" Type="http://schemas.openxmlformats.org/officeDocument/2006/relationships/font" Target="fonts/font12.fntdata"/><Relationship Id="rId20" Type="http://schemas.openxmlformats.org/officeDocument/2006/relationships/font" Target="fonts/font11.fntdata"/><Relationship Id="rId2" Type="http://schemas.openxmlformats.org/officeDocument/2006/relationships/theme" Target="theme/theme1.xml"/><Relationship Id="rId19" Type="http://schemas.openxmlformats.org/officeDocument/2006/relationships/font" Target="fonts/font10.fntdata"/><Relationship Id="rId18" Type="http://schemas.openxmlformats.org/officeDocument/2006/relationships/font" Target="fonts/font9.fntdata"/><Relationship Id="rId17" Type="http://schemas.openxmlformats.org/officeDocument/2006/relationships/font" Target="fonts/font8.fntdata"/><Relationship Id="rId16" Type="http://schemas.openxmlformats.org/officeDocument/2006/relationships/font" Target="fonts/font7.fntdata"/><Relationship Id="rId15" Type="http://schemas.openxmlformats.org/officeDocument/2006/relationships/font" Target="fonts/font6.fntdata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พื้นที่ที่สำรองไว้ 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พื้นที่ที่สำรองไว้ วันที่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th-TH" smtClean="0"/>
            </a:fld>
            <a:endParaRPr lang="th-TH"/>
          </a:p>
        </p:txBody>
      </p:sp>
      <p:sp>
        <p:nvSpPr>
          <p:cNvPr id="4" name="พื้นที่ที่สำรองไว้ ภาพใ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พื้นที่ที่สำรองไว้ 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พื้นที่ที่สำรองไว้ 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พื้นที่ที่สำรองไว้ 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90A679-F33C-4EBC-B1C8-010D777E05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90A679-F33C-4EBC-B1C8-010D777E05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90A679-F33C-4EBC-B1C8-010D777E05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พื้นที่ที่สำรองไว้ 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</a:fld>
            <a:endParaRPr lang="th-TH"/>
          </a:p>
        </p:txBody>
      </p:sp>
      <p:sp>
        <p:nvSpPr>
          <p:cNvPr id="5" name="พื้นที่ที่สำรองไว้ 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พื้นที่ที่สำรองไว้ 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พื้นที่ที่สำรองไว้ เนื้อหา 1"/>
          <p:cNvSpPr>
            <a:spLocks noGrp="1"/>
          </p:cNvSpPr>
          <p:nvPr>
            <p:ph hasCustomPrompt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พื้นที่ที่สำรองไว้ 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</a:fld>
            <a:endParaRPr lang="th-TH"/>
          </a:p>
        </p:txBody>
      </p:sp>
      <p:sp>
        <p:nvSpPr>
          <p:cNvPr id="4" name="พื้นที่ที่สำรองไว้ 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พื้นที่ที่สำรองไว้ 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พื้นที่ที่สำรองไว้ 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พื้นที่ที่สำรองไว้ 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</a:fld>
            <a:endParaRPr lang="th-TH"/>
          </a:p>
        </p:txBody>
      </p:sp>
      <p:sp>
        <p:nvSpPr>
          <p:cNvPr id="5" name="พื้นที่ที่สำรองไว้ 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พื้นที่ที่สำรองไว้ 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พื้นที่ที่สำรองไว้ 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คลิกเพื่อแก้ไขสไตล์ข้อความต้นแบบ</a:t>
            </a:r>
            <a:endParaRPr lang="th-TH" smtClean="0"/>
          </a:p>
        </p:txBody>
      </p:sp>
      <p:sp>
        <p:nvSpPr>
          <p:cNvPr id="4" name="พื้นที่ที่สำรองไว้ 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</a:fld>
            <a:endParaRPr lang="th-TH"/>
          </a:p>
        </p:txBody>
      </p:sp>
      <p:sp>
        <p:nvSpPr>
          <p:cNvPr id="5" name="พื้นที่ที่สำรองไว้ 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พื้นที่ที่สำรองไว้ 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พื้นที่ที่สำรองไว้ 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พื้นที่ที่สำรองไว้ 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พื้นที่ที่สำรองไว้ 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</a:fld>
            <a:endParaRPr lang="th-TH"/>
          </a:p>
        </p:txBody>
      </p:sp>
      <p:sp>
        <p:nvSpPr>
          <p:cNvPr id="6" name="พื้นที่ที่สำรองไว้ 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พื้นที่ที่สำรองไว้ 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พื้นที่ที่สำรองไว้ 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คลิกเพื่อแก้ไขสไตล์ข้อความต้นแบบ</a:t>
            </a:r>
            <a:endParaRPr lang="th-TH" smtClean="0"/>
          </a:p>
        </p:txBody>
      </p:sp>
      <p:sp>
        <p:nvSpPr>
          <p:cNvPr id="4" name="พื้นที่ที่สำรองไว้ 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พื้นที่ที่สำรองไว้ 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คลิกเพื่อแก้ไขสไตล์ข้อความต้นแบบ</a:t>
            </a:r>
            <a:endParaRPr lang="th-TH" smtClean="0"/>
          </a:p>
        </p:txBody>
      </p:sp>
      <p:sp>
        <p:nvSpPr>
          <p:cNvPr id="6" name="พื้นที่ที่สำรองไว้ 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พื้นที่ที่สำรองไว้ 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</a:fld>
            <a:endParaRPr lang="th-TH"/>
          </a:p>
        </p:txBody>
      </p:sp>
      <p:sp>
        <p:nvSpPr>
          <p:cNvPr id="8" name="พื้นที่ที่สำรองไว้ 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พื้นที่ที่สำรองไว้ 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พื้นที่ที่สำรองไว้ 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</a:fld>
            <a:endParaRPr lang="th-TH"/>
          </a:p>
        </p:txBody>
      </p:sp>
      <p:sp>
        <p:nvSpPr>
          <p:cNvPr id="4" name="พื้นที่ที่สำรองไว้ 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พื้นที่ที่สำรองไว้ 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พื้นที่ที่สำรองไว้ 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</a:fld>
            <a:endParaRPr lang="th-TH"/>
          </a:p>
        </p:txBody>
      </p:sp>
      <p:sp>
        <p:nvSpPr>
          <p:cNvPr id="3" name="พื้นที่ที่สำรองไว้ 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พื้นที่ที่สำรองไว้ 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พื้นที่ที่สำรองไว้ 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พื้นที่ที่สำรองไว้ 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คลิกเพื่อแก้ไขสไตล์ข้อความต้นแบบ</a:t>
            </a:r>
            <a:endParaRPr lang="th-TH" smtClean="0"/>
          </a:p>
        </p:txBody>
      </p:sp>
      <p:sp>
        <p:nvSpPr>
          <p:cNvPr id="5" name="พื้นที่ที่สำรองไว้ 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</a:fld>
            <a:endParaRPr lang="th-TH"/>
          </a:p>
        </p:txBody>
      </p:sp>
      <p:sp>
        <p:nvSpPr>
          <p:cNvPr id="6" name="พื้นที่ที่สำรองไว้ 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พื้นที่ที่สำรองไว้ 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พื้นที่ที่สำรองไว้ 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พื้นที่ที่สำรองไว้ 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</a:fld>
            <a:endParaRPr lang="th-TH"/>
          </a:p>
        </p:txBody>
      </p:sp>
      <p:sp>
        <p:nvSpPr>
          <p:cNvPr id="5" name="พื้นที่ที่สำรองไว้ 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พื้นที่ที่สำรองไว้ 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พื้นที่ที่สำรองไว้ 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พื้นที่ที่สำรองไว้ 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พื้นที่ที่สำรองไว้ 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th-TH" smtClean="0"/>
            </a:fld>
            <a:endParaRPr lang="th-TH"/>
          </a:p>
        </p:txBody>
      </p:sp>
      <p:sp>
        <p:nvSpPr>
          <p:cNvPr id="5" name="พื้นที่ที่สำรองไว้ 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พื้นที่ที่สำรองไว้ 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155" y="79928"/>
            <a:ext cx="2518410" cy="559435"/>
          </a:xfrm>
          <a:prstGeom prst="rect">
            <a:avLst/>
          </a:prstGeom>
        </p:spPr>
      </p:pic>
      <p:sp>
        <p:nvSpPr>
          <p:cNvPr id="16" name="ชื่อเรื่อง 1"/>
          <p:cNvSpPr>
            <a:spLocks noGrp="1"/>
          </p:cNvSpPr>
          <p:nvPr/>
        </p:nvSpPr>
        <p:spPr>
          <a:xfrm>
            <a:off x="2992120" y="13253"/>
            <a:ext cx="9201785" cy="6927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/>
                <a:ea typeface="Tahoma" panose="020B0604030504040204" pitchFamily="34" charset="0"/>
                <a:cs typeface="Tahoma" panose="020B0604030504040204"/>
              </a:rPr>
              <a:t>ที่มา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/>
              <a:ea typeface="Tahoma" panose="020B0604030504040204" pitchFamily="34" charset="0"/>
              <a:cs typeface="Tahoma" panose="020B0604030504040204"/>
            </a:endParaRP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370004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F76DA-B74B-484A-8D51-A7D0842AECFD}" type="slidenum">
              <a:rPr kumimoji="0" lang="th-TH" altLang="th-TH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kumimoji="0" lang="th-TH" altLang="th-TH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06459" y="910533"/>
            <a:ext cx="109589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/>
            </a:pP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/>
            </a:pP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กระทรวงพลังงานได้มี </a:t>
            </a: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คำสั่งกระทรวงพลังงานที่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15/2564 </a:t>
            </a: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ลงวันที่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เมษายน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</a:t>
            </a: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เรื่องจัดตั้งศูนย์เฝ้าระวังสถานการณ์ฉุกเฉินด้านพลังงาน 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โดยมีปลัดกระทรวงพลังงานเป็นผู้อำนวยการศูนย์ฯ และกองยุทธศาสตร์และแผนงาน สำนักงานปลัดกระทรวงพลังงาน  เป็นฝ่ายเลขานุการ ทำหน้าที่ในการเฝ้าระวังและติดตามการเกิดเหตุที่อาจเป็นสาเหตุ</a:t>
            </a:r>
            <a:r>
              <a:rPr kumimoji="0" lang="th-TH" sz="18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ให้เกิดสภาวะฉุกเฉินด้านพลังงาน รวมถึงเสนอแนะแนวทาง บริหารจัดการและดำเนินการที่เกี่ยวข้องกับสภาวะฉุกเฉินด้านพลังงาน </a:t>
            </a:r>
            <a:endParaRPr kumimoji="0" lang="en-US" sz="1800" b="0" i="0" u="none" strike="noStrike" kern="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892800" algn="l"/>
              </a:tabLst>
              <a:defRPr/>
            </a:pPr>
            <a:r>
              <a:rPr kumimoji="0" lang="th-TH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06459" y="3530578"/>
            <a:ext cx="1106688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/>
            </a:pP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ในการประชุมแผนบริหารจัดการความต่อเนื่องด้านก๊าซธรรมชาติ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(BCM) </a:t>
            </a: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กรณีไม่สามารถนำเข้าก๊าซธรรมชาติจากสาธารณรัฐเมียนมาได้ เมื่อวันที่ 16 มิถุนายน 2564 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ซึ่งมีรองนายกรัฐมนตรีและรัฐมนตรีว่าการกระทรวงพลังงานเป็นประธานในการประชุม</a:t>
            </a: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/>
            </a:pP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rgbClr val="FF99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ประชุมเห็นชอบให้ปรับปรุงองค์ประกอบและให้แต่งตั้งคณะอนุกรรมการบริหารจัดการรองรับสถานการณ์ฉุกเฉินด้านพลังงาน ภายใต้คณะกรรมการบริหารนโยบายพลังงาน 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ซึ่งมีอำนาจสั่งการ รวมศูนย์การบริหารจัดการในด้านต่างๆ ในสถานการณ์ฉุกเฉินด้านพลังงาน </a:t>
            </a: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228600" algn="l"/>
                <a:tab pos="457200" algn="l"/>
                <a:tab pos="800100" algn="l"/>
                <a:tab pos="914400" algn="l"/>
                <a:tab pos="1600200" algn="l"/>
                <a:tab pos="1620520" algn="l"/>
                <a:tab pos="1800225" algn="l"/>
                <a:tab pos="1828800" algn="l"/>
                <a:tab pos="2057400" algn="l"/>
                <a:tab pos="2286000" algn="l"/>
                <a:tab pos="4321175" algn="l"/>
              </a:tabLst>
              <a:defRPr/>
            </a:pP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หากมีการแต่งตั้งคณะอนุกรรมการฯ.แล้ว สำนักงานปลัดกระทรวงพลังงานจึงจะดำเนินการยกเลิกคำสั่งกระทรวงพลังงาน. ที่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15/2564 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ลงวันที่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เมษายน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ต่อไป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892800" algn="l"/>
              </a:tabLst>
              <a:defRPr/>
            </a:pPr>
            <a:r>
              <a:rPr kumimoji="0" lang="th-TH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สี่เหลี่ยมผืนผ้า 2"/>
          <p:cNvSpPr/>
          <p:nvPr/>
        </p:nvSpPr>
        <p:spPr bwMode="auto">
          <a:xfrm>
            <a:off x="376446" y="910533"/>
            <a:ext cx="430014" cy="33855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th-TH" sz="1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endParaRPr lang="th-TH" sz="1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สี่เหลี่ยมผืนผ้า 29"/>
          <p:cNvSpPr/>
          <p:nvPr/>
        </p:nvSpPr>
        <p:spPr bwMode="auto">
          <a:xfrm>
            <a:off x="376446" y="3429000"/>
            <a:ext cx="430014" cy="33855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th-TH" sz="1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endParaRPr lang="th-TH" sz="1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155" y="79928"/>
            <a:ext cx="2518410" cy="559435"/>
          </a:xfrm>
          <a:prstGeom prst="rect">
            <a:avLst/>
          </a:prstGeom>
        </p:spPr>
      </p:pic>
      <p:sp>
        <p:nvSpPr>
          <p:cNvPr id="16" name="ชื่อเรื่อง 1"/>
          <p:cNvSpPr>
            <a:spLocks noGrp="1"/>
          </p:cNvSpPr>
          <p:nvPr/>
        </p:nvSpPr>
        <p:spPr>
          <a:xfrm>
            <a:off x="2992120" y="13253"/>
            <a:ext cx="9201785" cy="6927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/>
                <a:ea typeface="Tahoma" panose="020B0604030504040204" pitchFamily="34" charset="0"/>
                <a:cs typeface="Tahoma" panose="020B0604030504040204"/>
              </a:rPr>
              <a:t>คำสั่งกระทรวงพลังงานที่ 15/2564 ลงวันที่ 21 เมษายน2564 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/>
              <a:ea typeface="Tahoma" panose="020B0604030504040204" pitchFamily="34" charset="0"/>
              <a:cs typeface="Tahoma" panose="020B0604030504040204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/>
                <a:ea typeface="Tahoma" panose="020B0604030504040204" pitchFamily="34" charset="0"/>
                <a:cs typeface="Tahoma" panose="020B0604030504040204"/>
              </a:rPr>
              <a:t>เรื่องจัดตั้งศูนย์เฝ้าระวังสถานการณ์ฉุกเฉินด้านพลังงาน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/>
              <a:ea typeface="Tahoma" panose="020B0604030504040204" pitchFamily="34" charset="0"/>
              <a:cs typeface="Tahoma" panose="020B0604030504040204"/>
            </a:endParaRP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370004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F76DA-B74B-484A-8D51-A7D0842AECFD}" type="slidenum">
              <a:rPr kumimoji="0" lang="th-TH" altLang="th-TH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kumimoji="0" lang="th-TH" altLang="th-TH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6" descr="\\10.11.4.17\SharePO\งานเมย์\วาระเข้า กบง แต่งตั้ง คณะอนุกรรมการบริหารจัดการรองรับสถานการณ์ฉุกเฉินด้านพลังงาน\SCAN_20210701_162412378_01072021_1619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t="26221" r="8657" b="9375"/>
          <a:stretch>
            <a:fillRect/>
          </a:stretch>
        </p:blipFill>
        <p:spPr bwMode="auto">
          <a:xfrm>
            <a:off x="415630" y="766970"/>
            <a:ext cx="5500863" cy="609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\\10.11.4.17\SharePO\งานเมย์\วาระเข้า กบง แต่งตั้ง คณะอนุกรรมการบริหารจัดการรองรับสถานการณ์ฉุกเฉินด้านพลังงาน\SCAN_20210701_162443631_01072021_1620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6901" r="9160" b="36501"/>
          <a:stretch>
            <a:fillRect/>
          </a:stretch>
        </p:blipFill>
        <p:spPr bwMode="auto">
          <a:xfrm>
            <a:off x="6174627" y="766970"/>
            <a:ext cx="5929610" cy="58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155" y="79928"/>
            <a:ext cx="2518410" cy="559435"/>
          </a:xfrm>
          <a:prstGeom prst="rect">
            <a:avLst/>
          </a:prstGeom>
        </p:spPr>
      </p:pic>
      <p:sp>
        <p:nvSpPr>
          <p:cNvPr id="16" name="ชื่อเรื่อง 1"/>
          <p:cNvSpPr>
            <a:spLocks noGrp="1"/>
          </p:cNvSpPr>
          <p:nvPr/>
        </p:nvSpPr>
        <p:spPr>
          <a:xfrm>
            <a:off x="2992120" y="13253"/>
            <a:ext cx="9201785" cy="6927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/>
                <a:ea typeface="Tahoma" panose="020B0604030504040204" pitchFamily="34" charset="0"/>
                <a:cs typeface="Tahoma" panose="020B0604030504040204"/>
              </a:rPr>
              <a:t>คณะอนุกรรมการบริหารจัดการรองรับสถานการณ์ฉุกเฉิน</a:t>
            </a:r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/>
              <a:ea typeface="Tahoma" panose="020B0604030504040204" pitchFamily="34" charset="0"/>
              <a:cs typeface="Tahoma" panose="020B0604030504040204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/>
                <a:ea typeface="Tahoma" panose="020B0604030504040204" pitchFamily="34" charset="0"/>
                <a:cs typeface="Tahoma" panose="020B0604030504040204"/>
              </a:rPr>
              <a:t>ด้านพลังงาน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/>
              <a:ea typeface="Tahoma" panose="020B0604030504040204" pitchFamily="34" charset="0"/>
              <a:cs typeface="Tahoma" panose="020B0604030504040204"/>
            </a:endParaRP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370004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F76DA-B74B-484A-8D51-A7D0842AECFD}" type="slidenum">
              <a:rPr kumimoji="0" lang="th-TH" altLang="th-TH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kumimoji="0" lang="th-TH" altLang="th-TH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91096" y="870248"/>
            <a:ext cx="9871972" cy="5681399"/>
            <a:chOff x="-143254" y="791101"/>
            <a:chExt cx="9277522" cy="5681399"/>
          </a:xfrm>
        </p:grpSpPr>
        <p:sp>
          <p:nvSpPr>
            <p:cNvPr id="6" name="Rectangle 5"/>
            <p:cNvSpPr/>
            <p:nvPr/>
          </p:nvSpPr>
          <p:spPr>
            <a:xfrm>
              <a:off x="-22864" y="4293096"/>
              <a:ext cx="1786552" cy="323272"/>
            </a:xfrm>
            <a:prstGeom prst="rect">
              <a:avLst/>
            </a:prstGeom>
            <a:solidFill>
              <a:srgbClr val="0066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th-TH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อำนาจและหน้าที่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43254" y="791101"/>
              <a:ext cx="1786552" cy="323272"/>
            </a:xfrm>
            <a:prstGeom prst="rect">
              <a:avLst/>
            </a:prstGeom>
            <a:solidFill>
              <a:srgbClr val="0066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th-TH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องค์ประกอบ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25016" y="1083945"/>
              <a:ext cx="8511480" cy="3293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>
              <a:lvl1pPr>
                <a:tabLst>
                  <a:tab pos="228600" algn="l"/>
                  <a:tab pos="457200" algn="l"/>
                  <a:tab pos="800100" algn="l"/>
                  <a:tab pos="914400" algn="l"/>
                  <a:tab pos="1600200" algn="l"/>
                  <a:tab pos="1620520" algn="l"/>
                  <a:tab pos="1800225" algn="l"/>
                  <a:tab pos="1828800" algn="l"/>
                  <a:tab pos="2057400" algn="l"/>
                  <a:tab pos="2286000" algn="l"/>
                  <a:tab pos="43211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228600" algn="l"/>
                  <a:tab pos="457200" algn="l"/>
                  <a:tab pos="800100" algn="l"/>
                  <a:tab pos="914400" algn="l"/>
                  <a:tab pos="1600200" algn="l"/>
                  <a:tab pos="1620520" algn="l"/>
                  <a:tab pos="1800225" algn="l"/>
                  <a:tab pos="1828800" algn="l"/>
                  <a:tab pos="2057400" algn="l"/>
                  <a:tab pos="2286000" algn="l"/>
                  <a:tab pos="43211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228600" algn="l"/>
                  <a:tab pos="457200" algn="l"/>
                  <a:tab pos="800100" algn="l"/>
                  <a:tab pos="914400" algn="l"/>
                  <a:tab pos="1600200" algn="l"/>
                  <a:tab pos="1620520" algn="l"/>
                  <a:tab pos="1800225" algn="l"/>
                  <a:tab pos="1828800" algn="l"/>
                  <a:tab pos="2057400" algn="l"/>
                  <a:tab pos="2286000" algn="l"/>
                  <a:tab pos="43211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228600" algn="l"/>
                  <a:tab pos="457200" algn="l"/>
                  <a:tab pos="800100" algn="l"/>
                  <a:tab pos="914400" algn="l"/>
                  <a:tab pos="1600200" algn="l"/>
                  <a:tab pos="1620520" algn="l"/>
                  <a:tab pos="1800225" algn="l"/>
                  <a:tab pos="1828800" algn="l"/>
                  <a:tab pos="2057400" algn="l"/>
                  <a:tab pos="2286000" algn="l"/>
                  <a:tab pos="43211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228600" algn="l"/>
                  <a:tab pos="457200" algn="l"/>
                  <a:tab pos="800100" algn="l"/>
                  <a:tab pos="914400" algn="l"/>
                  <a:tab pos="1600200" algn="l"/>
                  <a:tab pos="1620520" algn="l"/>
                  <a:tab pos="1800225" algn="l"/>
                  <a:tab pos="1828800" algn="l"/>
                  <a:tab pos="2057400" algn="l"/>
                  <a:tab pos="2286000" algn="l"/>
                  <a:tab pos="43211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57200" algn="l"/>
                  <a:tab pos="800100" algn="l"/>
                  <a:tab pos="914400" algn="l"/>
                  <a:tab pos="1600200" algn="l"/>
                  <a:tab pos="1620520" algn="l"/>
                  <a:tab pos="1800225" algn="l"/>
                  <a:tab pos="1828800" algn="l"/>
                  <a:tab pos="2057400" algn="l"/>
                  <a:tab pos="2286000" algn="l"/>
                  <a:tab pos="43211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57200" algn="l"/>
                  <a:tab pos="800100" algn="l"/>
                  <a:tab pos="914400" algn="l"/>
                  <a:tab pos="1600200" algn="l"/>
                  <a:tab pos="1620520" algn="l"/>
                  <a:tab pos="1800225" algn="l"/>
                  <a:tab pos="1828800" algn="l"/>
                  <a:tab pos="2057400" algn="l"/>
                  <a:tab pos="2286000" algn="l"/>
                  <a:tab pos="43211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57200" algn="l"/>
                  <a:tab pos="800100" algn="l"/>
                  <a:tab pos="914400" algn="l"/>
                  <a:tab pos="1600200" algn="l"/>
                  <a:tab pos="1620520" algn="l"/>
                  <a:tab pos="1800225" algn="l"/>
                  <a:tab pos="1828800" algn="l"/>
                  <a:tab pos="2057400" algn="l"/>
                  <a:tab pos="2286000" algn="l"/>
                  <a:tab pos="43211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57200" algn="l"/>
                  <a:tab pos="800100" algn="l"/>
                  <a:tab pos="914400" algn="l"/>
                  <a:tab pos="1600200" algn="l"/>
                  <a:tab pos="1620520" algn="l"/>
                  <a:tab pos="1800225" algn="l"/>
                  <a:tab pos="1828800" algn="l"/>
                  <a:tab pos="2057400" algn="l"/>
                  <a:tab pos="2286000" algn="l"/>
                  <a:tab pos="43211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  <a:tab pos="5892800" algn="l"/>
                </a:tabLst>
                <a:defRPr/>
              </a:pPr>
              <a:r>
                <a:rPr kumimoji="0" lang="th-T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ปลัดกระทรวงพลังงาน	ประธานอนุกรรมการ</a:t>
              </a:r>
              <a:endParaRPr kumimoji="0" lang="th-TH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  <a:tab pos="5892800" algn="l"/>
                </a:tabLst>
                <a:defRPr/>
              </a:pPr>
              <a:r>
                <a:rPr kumimoji="0" lang="th-T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รองปลัดกระทรวงพลังงาน 	รองประธานอนุกรรมการ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(</a:t>
              </a:r>
              <a:r>
                <a:rPr kumimoji="0" lang="th-T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ที่ได้รับมอบหมายให้กำกับราชการของกองยุทธศาสตร์และแผนงาน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kumimoji="0" lang="th-TH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  <a:tab pos="5892800" algn="l"/>
                </a:tabLst>
                <a:defRPr/>
              </a:pPr>
              <a:r>
                <a:rPr kumimoji="0" lang="th-T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อธิบดีกรมเชื้อเพลิงธรรมชาติหรือผู้แทน	อนุกรรมการ</a:t>
              </a:r>
              <a:endParaRPr kumimoji="0" lang="th-TH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  <a:tab pos="5892800" algn="l"/>
                </a:tabLst>
                <a:defRPr/>
              </a:pPr>
              <a:r>
                <a:rPr kumimoji="0" lang="th-T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อธิบดีกรมธุรกิจพลังงานหรือผู้แทน	อนุกรรมการ</a:t>
              </a:r>
              <a:endParaRPr kumimoji="0" lang="th-TH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  <a:tab pos="5892800" algn="l"/>
                </a:tabLst>
                <a:defRPr/>
              </a:pPr>
              <a:r>
                <a:rPr kumimoji="0" lang="th-T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อธิบดีกรมพัฒนาพลังงานทดแทนและอนุรักษ์พลังงานหรือผู้แทน	อนุกรรมการ</a:t>
              </a:r>
              <a:endParaRPr kumimoji="0" lang="th-TH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  <a:tab pos="5892800" algn="l"/>
                </a:tabLst>
                <a:defRPr/>
              </a:pPr>
              <a:r>
                <a:rPr kumimoji="0" lang="th-T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ผู้อำนวยการสำนักงานนโยบายและแผนพลังงานหรือผู้แทน	อนุกรรมการ</a:t>
              </a:r>
              <a:endParaRPr kumimoji="0" lang="th-TH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  <a:tab pos="5892800" algn="l"/>
                </a:tabLst>
                <a:defRPr/>
              </a:pPr>
              <a:r>
                <a:rPr kumimoji="0" lang="th-T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เลขาธิการสำนักงานคณะกรรมการกำกับกิจการพลังงาน	อนุกรรมการ</a:t>
              </a:r>
              <a:endParaRPr kumimoji="0" lang="th-TH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  <a:tab pos="5892800" algn="l"/>
                </a:tabLst>
                <a:defRPr/>
              </a:pPr>
              <a:r>
                <a:rPr kumimoji="0" lang="th-T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ผู้ช่วยปลัดกระทรวงพลังงาน	อนุกรรมการ</a:t>
              </a:r>
              <a:endParaRPr kumimoji="0" lang="th-TH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  <a:tab pos="5892800" algn="l"/>
                </a:tabLst>
                <a:defRPr/>
              </a:pPr>
              <a:r>
                <a:rPr kumimoji="0" lang="th-T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ผู้แทนการการไฟฟ้าฝ่ายผลิตแห่งประเทศไทย	อนุกรรมการ</a:t>
              </a:r>
              <a:endParaRPr kumimoji="0" lang="th-TH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  <a:tab pos="5892800" algn="l"/>
                </a:tabLst>
                <a:defRPr/>
              </a:pPr>
              <a:r>
                <a:rPr kumimoji="0" lang="th-T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ผู้แทนบริษัท ปตท. จำกัด 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kumimoji="0" lang="th-T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มหาชน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	</a:t>
              </a:r>
              <a:r>
                <a:rPr kumimoji="0" lang="th-T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อนุกรรมการ</a:t>
              </a:r>
              <a:endParaRPr kumimoji="0" lang="th-TH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  <a:tab pos="5892800" algn="l"/>
                </a:tabLst>
                <a:defRPr/>
              </a:pPr>
              <a:r>
                <a:rPr kumimoji="0" lang="th-T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ผู้อำนวยการกองยุทธศาสตร์และแผนพลังงาน	อนุกรรมการและเลขานุการ</a:t>
              </a:r>
              <a:endParaRPr kumimoji="0" lang="th-TH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  <a:tab pos="5892800" algn="l"/>
                </a:tabLst>
                <a:defRPr/>
              </a:pPr>
              <a:r>
                <a:rPr kumimoji="0" lang="th-T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  สำนักงานปลัดกระทรวงพลังงาน	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495" y="4656618"/>
              <a:ext cx="909877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800100" algn="l"/>
                </a:tabLst>
                <a:defRPr/>
              </a:pPr>
              <a:r>
                <a:rPr kumimoji="0" lang="th-TH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เสนอแนะแนวทางการบริหารจัดการและการดำเนินการที่เกี่ยวข้องกับสภาวะฉุกเฉินด้านพลังงาน เฝ้าระวังติดตามการเกิดเหตุการณ์ที่อาจเป็นสาเหตุให้เกิดสภาวะฉุกเฉินด้านพลังงาน และบริหารจัดการให้เป็นไปอย่างมีประสิทธิภาพ ตลอดจนสื่อสารให้ประชาชนมีความเข้าใจและเชื่อมั่นต่อการบริหารจัดการพลังงานในช่วงสภาวะฉุกเฉินด้านพลังงาน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8001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800100" algn="l"/>
                </a:tabLst>
                <a:defRPr/>
              </a:pPr>
              <a:r>
                <a:rPr kumimoji="0" lang="th-TH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ประสานงานและเชิญผู้แทนของส่วนราชการและรัฐวิสาหกิจที่เกี่ยวข้องเพื่อชี้แจงข้อมูล ให้คำอธิบาย คำแนะนำ และจัดส่งเอกสารตามที่เห็นควร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8001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800100" algn="l"/>
                </a:tabLst>
                <a:defRPr/>
              </a:pPr>
              <a:r>
                <a:rPr kumimoji="0" lang="th-TH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ปฏิบัติงานอื่น ๆ ตามที่ได้รับมอบหมาย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ai Theme">
  <a:themeElements>
    <a:clrScheme name="Th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ai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a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ai Theme">
  <a:themeElements>
    <a:clrScheme name="Th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ai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a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2329</Words>
  <Application>WPS Presentation</Application>
  <PresentationFormat>宽屏</PresentationFormat>
  <Paragraphs>47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5" baseType="lpstr">
      <vt:lpstr>Arial</vt:lpstr>
      <vt:lpstr>SimSun</vt:lpstr>
      <vt:lpstr>Wingdings</vt:lpstr>
      <vt:lpstr>Arial Unicode MS</vt:lpstr>
      <vt:lpstr>TH Sarabun PSK</vt:lpstr>
      <vt:lpstr>Microsoft YaHei</vt:lpstr>
      <vt:lpstr>Tahoma</vt:lpstr>
      <vt:lpstr>Calibri</vt:lpstr>
      <vt:lpstr>Tahoma</vt:lpstr>
      <vt:lpstr>Calibri</vt:lpstr>
      <vt:lpstr>Calibri Light</vt:lpstr>
      <vt:lpstr>Thai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</cp:revision>
  <dcterms:created xsi:type="dcterms:W3CDTF">2021-10-08T08:28:45Z</dcterms:created>
  <dcterms:modified xsi:type="dcterms:W3CDTF">2021-10-08T08:29:18Z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1054-10.8.2.6597</vt:lpwstr>
  </property>
</Properties>
</file>