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9BD95-E774-F4C0-CED0-310639297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9E020-833E-20C0-D7D9-095B4B29D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CBACD-FB2F-18FB-593B-B2C63F22C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8E9F-3209-4FD2-BF68-1455C8D11DFD}" type="datetimeFigureOut">
              <a:rPr lang="th-TH" smtClean="0"/>
              <a:t>21/11/66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42380-4AB6-BB73-B386-E32FFC7A2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3BB48-DF91-53EC-8EAF-46C3013CC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434-9192-4EB9-A051-CC8745C3B4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587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15DBD-15F8-3908-1C29-93BB3BF84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088D2-58AC-5B57-2109-4BFECF88D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405FD-2166-ACD4-4785-3C446415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8E9F-3209-4FD2-BF68-1455C8D11DFD}" type="datetimeFigureOut">
              <a:rPr lang="th-TH" smtClean="0"/>
              <a:t>21/11/66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7784-35E7-B513-C67C-66EC68EA9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E413E-461C-7B57-5487-DEE7485D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434-9192-4EB9-A051-CC8745C3B4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86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95B2AF-857F-E250-D7FF-93C6BD21B7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3BC8E-4C5A-F1CA-0519-A418A59DD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283F7-7D4A-B902-577D-55EE5BD4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8E9F-3209-4FD2-BF68-1455C8D11DFD}" type="datetimeFigureOut">
              <a:rPr lang="th-TH" smtClean="0"/>
              <a:t>21/11/66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8D093-FB19-3CD7-56BA-D383F29A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16AFF-3FDA-409A-6796-4D76ECFC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434-9192-4EB9-A051-CC8745C3B4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172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75B45-46B9-21E4-9590-3D2ADE407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81A2A-9383-85D8-E335-A494E2194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344A0-9B36-1D71-7F5E-C1845275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8E9F-3209-4FD2-BF68-1455C8D11DFD}" type="datetimeFigureOut">
              <a:rPr lang="th-TH" smtClean="0"/>
              <a:t>21/11/66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563E6-2B05-8DA5-71AB-74263C947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ED961-CB8D-773C-961C-81EC0815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434-9192-4EB9-A051-CC8745C3B4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234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A45A-966E-DE2B-0A8E-DE4007682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736D2-D3C7-46C4-F653-462259576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C74B7-6BD9-F1AC-E080-DF17855E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8E9F-3209-4FD2-BF68-1455C8D11DFD}" type="datetimeFigureOut">
              <a:rPr lang="th-TH" smtClean="0"/>
              <a:t>21/11/66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A3874-55E7-8592-AC5E-1C8530FE6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A60B3-8F94-1D6E-3067-2DAA2B81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434-9192-4EB9-A051-CC8745C3B4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844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A81AC-432C-2422-3F75-4B6881BE5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2EB4-9154-C664-23B1-67198BBEA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66ABE-9961-1B03-5492-F36DF89BC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BA8A2-42E1-EF93-5BD2-F68C9B66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8E9F-3209-4FD2-BF68-1455C8D11DFD}" type="datetimeFigureOut">
              <a:rPr lang="th-TH" smtClean="0"/>
              <a:t>21/11/66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F42BB-7C3D-6CA1-5AF1-EDB8F77A9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643B4-5D2B-17FA-C5CA-20F12FFC7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434-9192-4EB9-A051-CC8745C3B4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046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E343-AFF3-2F1E-4AEB-6675B6F9B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DC7B7-54A3-DA54-358E-ECAF39443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A6AF7-7D1B-65E0-0C2D-1208620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466F7F-0558-DA7E-39CF-1813AF4DE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AD2E70-3B92-C147-D3DB-E509B18F0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473631-A917-BBEB-DA81-4F20E363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8E9F-3209-4FD2-BF68-1455C8D11DFD}" type="datetimeFigureOut">
              <a:rPr lang="th-TH" smtClean="0"/>
              <a:t>21/11/66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9E5E77-F39B-DEF0-35CC-96F333345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912128-EBE3-69FF-C139-2934064B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434-9192-4EB9-A051-CC8745C3B4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835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E84AC-936F-093C-1287-F419D4343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3A52DF-8F2B-D9B9-F04E-2ADB0F41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8E9F-3209-4FD2-BF68-1455C8D11DFD}" type="datetimeFigureOut">
              <a:rPr lang="th-TH" smtClean="0"/>
              <a:t>21/11/66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85375-E149-4167-05CD-321F4A7B6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7DD2F-3E87-AC57-859B-AE8FC2BF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434-9192-4EB9-A051-CC8745C3B4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121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78061E-858C-BFBB-2C2B-6505B7D9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8E9F-3209-4FD2-BF68-1455C8D11DFD}" type="datetimeFigureOut">
              <a:rPr lang="th-TH" smtClean="0"/>
              <a:t>21/11/66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FEF4EA-B31C-E565-2B3A-E224D9AB9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717DE-0860-8F66-A6AD-FFAF0CBB2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434-9192-4EB9-A051-CC8745C3B4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237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E88E-FE8C-3891-4B09-6AF12E4A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A8B90-3EA9-7D8A-2E2E-A1014E2C8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6938C-CFF1-13D0-C2FB-16CB82B41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8D0EE-6C6B-3C59-6305-1709094DD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8E9F-3209-4FD2-BF68-1455C8D11DFD}" type="datetimeFigureOut">
              <a:rPr lang="th-TH" smtClean="0"/>
              <a:t>21/11/66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D809A-F8E4-1EF8-BA1B-9CD895BD6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CF4BF-3CE7-72EA-607C-8EADB8EE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434-9192-4EB9-A051-CC8745C3B4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220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0512-81EB-8C47-86A3-5F30A447A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F9A21-47C5-69D7-3EE9-4C0BABD83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1D959E-EBFA-2B56-6BAE-CFB1BE9A6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BE164-0F54-6E2F-8E6D-18A07605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8E9F-3209-4FD2-BF68-1455C8D11DFD}" type="datetimeFigureOut">
              <a:rPr lang="th-TH" smtClean="0"/>
              <a:t>21/11/66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4E597-F07F-CE32-0DDD-0C0A095F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8A8D7-6B7C-8A89-B3F2-4759EDC5C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434-9192-4EB9-A051-CC8745C3B4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904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B8EA21-FE3B-0DC7-8857-434C93D62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D1BF8-5382-D1DD-301D-F037B20E3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966D1-D967-45FA-437D-8EAD18836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08E9F-3209-4FD2-BF68-1455C8D11DFD}" type="datetimeFigureOut">
              <a:rPr lang="th-TH" smtClean="0"/>
              <a:t>21/11/66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CD145-51F2-717E-662B-385E67313E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733E2-013D-E9FD-51EC-F16A5B419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85434-9192-4EB9-A051-CC8745C3B4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154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ACB0ED20-2A98-3400-B78B-F15638DCC41F}"/>
              </a:ext>
            </a:extLst>
          </p:cNvPr>
          <p:cNvSpPr txBox="1"/>
          <p:nvPr/>
        </p:nvSpPr>
        <p:spPr>
          <a:xfrm>
            <a:off x="0" y="2123010"/>
            <a:ext cx="12192000" cy="2284867"/>
          </a:xfrm>
          <a:prstGeom prst="rect">
            <a:avLst/>
          </a:prstGeom>
          <a:solidFill>
            <a:srgbClr val="FF9933"/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1218565" rtl="0" eaLnBrk="1" latinLnBrk="0" hangingPunct="1">
              <a:spcBef>
                <a:spcPct val="0"/>
              </a:spcBef>
              <a:buNone/>
              <a:defRPr lang="en-US" sz="4265" b="1" kern="12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1624965">
              <a:spcBef>
                <a:spcPts val="0"/>
              </a:spcBef>
              <a:defRPr/>
            </a:pPr>
            <a:r>
              <a:rPr lang="th-TH" sz="3200" dirty="0">
                <a:solidFill>
                  <a:schemeClr val="tx1"/>
                </a:solidFill>
                <a:sym typeface="Arial" panose="020B0604020202020204"/>
              </a:rPr>
              <a:t>แบบฟอร์ม</a:t>
            </a:r>
            <a:r>
              <a:rPr lang="th-TH" sz="3200" dirty="0">
                <a:solidFill>
                  <a:prstClr val="black"/>
                </a:solidFill>
                <a:sym typeface="Arial" panose="020B0604020202020204"/>
              </a:rPr>
              <a:t>สรุปประเด็น</a:t>
            </a:r>
            <a:r>
              <a:rPr lang="th-TH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นโยบายสำคัญ/เร่งด่วน </a:t>
            </a:r>
            <a:br>
              <a:rPr lang="th-TH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สำหรับนำเสนอในการประชุมผู้บริหารระดับสูง</a:t>
            </a:r>
            <a:br>
              <a:rPr lang="th-TH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ของกระทรวงพลังงาน </a:t>
            </a:r>
            <a:endParaRPr lang="th-TH" sz="3200" dirty="0">
              <a:solidFill>
                <a:schemeClr val="tx1"/>
              </a:solidFill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58569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3D25B35F-FFFC-5948-9731-79C298A724F6}"/>
              </a:ext>
            </a:extLst>
          </p:cNvPr>
          <p:cNvSpPr txBox="1"/>
          <p:nvPr/>
        </p:nvSpPr>
        <p:spPr>
          <a:xfrm>
            <a:off x="0" y="0"/>
            <a:ext cx="12192000" cy="653241"/>
          </a:xfrm>
          <a:prstGeom prst="rect">
            <a:avLst/>
          </a:prstGeom>
          <a:solidFill>
            <a:srgbClr val="FF9933"/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1218565" rtl="0" eaLnBrk="1" latinLnBrk="0" hangingPunct="1">
              <a:spcBef>
                <a:spcPct val="0"/>
              </a:spcBef>
              <a:buNone/>
              <a:defRPr lang="en-US" sz="4265" b="1" kern="12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 defTabSz="1624965">
              <a:spcBef>
                <a:spcPts val="0"/>
              </a:spcBef>
              <a:defRPr/>
            </a:pPr>
            <a:r>
              <a:rPr lang="th-TH" sz="2000" dirty="0">
                <a:solidFill>
                  <a:schemeClr val="tx1"/>
                </a:solidFill>
                <a:sym typeface="Arial" panose="020B0604020202020204"/>
              </a:rPr>
              <a:t>   1. ชื่อประเด็นนโยบายสำคัญ/เร่งด่วน				        (รหัส </a:t>
            </a:r>
            <a:r>
              <a:rPr lang="en-US" sz="2000" dirty="0">
                <a:solidFill>
                  <a:schemeClr val="tx1"/>
                </a:solidFill>
                <a:sym typeface="Arial" panose="020B0604020202020204"/>
              </a:rPr>
              <a:t>x</a:t>
            </a:r>
            <a:r>
              <a:rPr lang="th-TH" sz="2000" dirty="0">
                <a:solidFill>
                  <a:schemeClr val="tx1"/>
                </a:solidFill>
                <a:sym typeface="Arial" panose="020B0604020202020204"/>
              </a:rPr>
              <a:t>-</a:t>
            </a:r>
            <a:r>
              <a:rPr lang="en-US" sz="2000" dirty="0">
                <a:solidFill>
                  <a:schemeClr val="tx1"/>
                </a:solidFill>
                <a:sym typeface="Arial" panose="020B0604020202020204"/>
              </a:rPr>
              <a:t>x</a:t>
            </a:r>
            <a:r>
              <a:rPr lang="th-TH" sz="2000" dirty="0">
                <a:solidFill>
                  <a:schemeClr val="tx1"/>
                </a:solidFill>
                <a:sym typeface="Arial" panose="020B0604020202020204"/>
              </a:rPr>
              <a:t>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A5256F-B766-5B78-6CE5-84E4ACE157B6}"/>
              </a:ext>
            </a:extLst>
          </p:cNvPr>
          <p:cNvSpPr txBox="1"/>
          <p:nvPr/>
        </p:nvSpPr>
        <p:spPr>
          <a:xfrm>
            <a:off x="291947" y="933720"/>
            <a:ext cx="87749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สาระสำคัญ </a:t>
            </a:r>
          </a:p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ที่มาและความสำคัญของนโยบายสำคัญ/เร่งด่วน โดยย่อ </a:t>
            </a:r>
          </a:p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ประโยชน์ที่จะได้รับ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61BB8E-FF67-2537-1B3C-C1BBFB2DC99B}"/>
              </a:ext>
            </a:extLst>
          </p:cNvPr>
          <p:cNvSpPr txBox="1"/>
          <p:nvPr/>
        </p:nvSpPr>
        <p:spPr>
          <a:xfrm>
            <a:off x="291946" y="2505670"/>
            <a:ext cx="87749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หน่วยงานที่เกี่ยวข้อง</a:t>
            </a:r>
          </a:p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หน่วยหลัก 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หน้าที่/กิจกรรมที่ต้องดำเนินการ</a:t>
            </a:r>
          </a:p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หน่วยงานสนับสนุน 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หน้าที่/กิจกรรมที่ต้องดำเนินการ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6C477A-34C8-3092-C984-4235077796BA}"/>
              </a:ext>
            </a:extLst>
          </p:cNvPr>
          <p:cNvSpPr txBox="1"/>
          <p:nvPr/>
        </p:nvSpPr>
        <p:spPr>
          <a:xfrm>
            <a:off x="291946" y="4958263"/>
            <a:ext cx="87749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ระยะเวลาการดำเนินการ ....เดือน (ตั้งแต่ เดือน...ปี.... – เดือน...ปี....)</a:t>
            </a:r>
          </a:p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D12661-3F38-C0B4-6621-A9F978815307}"/>
              </a:ext>
            </a:extLst>
          </p:cNvPr>
          <p:cNvSpPr txBox="1"/>
          <p:nvPr/>
        </p:nvSpPr>
        <p:spPr>
          <a:xfrm>
            <a:off x="9066880" y="697448"/>
            <a:ext cx="3092067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 defTabSz="1219200">
              <a:buClr>
                <a:srgbClr val="000000"/>
              </a:buClr>
              <a:defRPr/>
            </a:pPr>
            <a:r>
              <a:rPr lang="th-TH" sz="1600" b="1" kern="1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ประเด็นเพื่อขับเคลื่อนนโยบาย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 panose="020B060402020202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2FC7DA-B97C-16D0-408B-C809727AEDC8}"/>
              </a:ext>
            </a:extLst>
          </p:cNvPr>
          <p:cNvSpPr txBox="1"/>
          <p:nvPr/>
        </p:nvSpPr>
        <p:spPr>
          <a:xfrm>
            <a:off x="291945" y="4493718"/>
            <a:ext cx="87749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มูลค่าโครงการ ............ ล้านบาท</a:t>
            </a:r>
          </a:p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63069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38D4283-F538-8B4A-1B27-7D098BB8445D}"/>
              </a:ext>
            </a:extLst>
          </p:cNvPr>
          <p:cNvSpPr txBox="1"/>
          <p:nvPr/>
        </p:nvSpPr>
        <p:spPr>
          <a:xfrm>
            <a:off x="0" y="0"/>
            <a:ext cx="12192000" cy="653241"/>
          </a:xfrm>
          <a:prstGeom prst="rect">
            <a:avLst/>
          </a:prstGeom>
          <a:solidFill>
            <a:srgbClr val="FF9933"/>
          </a:solidFill>
        </p:spPr>
        <p:txBody>
          <a:bodyPr vert="horz" lIns="121920" tIns="60960" rIns="121920" bIns="60960" rtlCol="0" anchor="ctr">
            <a:noAutofit/>
          </a:bodyPr>
          <a:lstStyle>
            <a:lvl1pPr algn="ctr" defTabSz="1218565" rtl="0" eaLnBrk="1" latinLnBrk="0" hangingPunct="1">
              <a:spcBef>
                <a:spcPct val="0"/>
              </a:spcBef>
              <a:buNone/>
              <a:defRPr lang="en-US" sz="4265" b="1" kern="12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 defTabSz="1624965">
              <a:spcBef>
                <a:spcPts val="0"/>
              </a:spcBef>
              <a:defRPr/>
            </a:pPr>
            <a:r>
              <a:rPr lang="th-TH" sz="2000" dirty="0">
                <a:solidFill>
                  <a:schemeClr val="tx1"/>
                </a:solidFill>
                <a:sym typeface="Arial" panose="020B0604020202020204"/>
              </a:rPr>
              <a:t>   1. ชื่อประเด็นนโยบายสำคัญ/เร่งด่วน				        (รหัส </a:t>
            </a:r>
            <a:r>
              <a:rPr lang="en-US" sz="2000" dirty="0">
                <a:solidFill>
                  <a:schemeClr val="tx1"/>
                </a:solidFill>
                <a:sym typeface="Arial" panose="020B0604020202020204"/>
              </a:rPr>
              <a:t>x</a:t>
            </a:r>
            <a:r>
              <a:rPr lang="th-TH" sz="2000" dirty="0">
                <a:solidFill>
                  <a:schemeClr val="tx1"/>
                </a:solidFill>
                <a:sym typeface="Arial" panose="020B0604020202020204"/>
              </a:rPr>
              <a:t>-</a:t>
            </a:r>
            <a:r>
              <a:rPr lang="en-US" sz="2000" dirty="0">
                <a:solidFill>
                  <a:schemeClr val="tx1"/>
                </a:solidFill>
                <a:sym typeface="Arial" panose="020B0604020202020204"/>
              </a:rPr>
              <a:t>x</a:t>
            </a:r>
            <a:r>
              <a:rPr lang="th-TH" sz="2000" dirty="0">
                <a:solidFill>
                  <a:schemeClr val="tx1"/>
                </a:solidFill>
                <a:sym typeface="Arial" panose="020B0604020202020204"/>
              </a:rPr>
              <a:t>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A74F48-A256-1F71-CC1E-1789C4E3C880}"/>
              </a:ext>
            </a:extLst>
          </p:cNvPr>
          <p:cNvSpPr txBox="1"/>
          <p:nvPr/>
        </p:nvSpPr>
        <p:spPr>
          <a:xfrm>
            <a:off x="9099932" y="702933"/>
            <a:ext cx="3092067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 defTabSz="1219200">
              <a:buClr>
                <a:srgbClr val="000000"/>
              </a:buClr>
              <a:defRPr/>
            </a:pPr>
            <a:r>
              <a:rPr lang="th-TH" sz="1600" b="1" kern="1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ประเด็นเพื่อขับเคลื่อนนโยบาย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 panose="020B0604020202020204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BA1E4D-6E14-3759-F6A0-9956E4181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544250"/>
              </p:ext>
            </p:extLst>
          </p:nvPr>
        </p:nvGraphicFramePr>
        <p:xfrm>
          <a:off x="123451" y="1352530"/>
          <a:ext cx="11945098" cy="1513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1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4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448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มี.ค.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เม.ย.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ก.ค.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ก.ย.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ต.ค.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ธ.ค.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27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การดำเนินการที่สำคัญใน</a:t>
                      </a:r>
                      <a:b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แต่ละไตรมาส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การดำเนินการที่สำคัญใน</a:t>
                      </a:r>
                      <a:b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แต่ละไตรมาส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การดำเนินการที่สำคัญในแต่ละไตรมาส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การดำเนินการที่สำคัญใน</a:t>
                      </a:r>
                      <a:b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แต่ละไตรมาส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BD8F72F-1FF2-1661-DAB2-A683E258A3E4}"/>
              </a:ext>
            </a:extLst>
          </p:cNvPr>
          <p:cNvCxnSpPr/>
          <p:nvPr/>
        </p:nvCxnSpPr>
        <p:spPr>
          <a:xfrm>
            <a:off x="135214" y="1751011"/>
            <a:ext cx="11933333" cy="0"/>
          </a:xfrm>
          <a:prstGeom prst="straightConnector1">
            <a:avLst/>
          </a:prstGeom>
          <a:ln w="6350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1F80B4-4E4A-F90F-951C-D7DB5FCFD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529142"/>
              </p:ext>
            </p:extLst>
          </p:nvPr>
        </p:nvGraphicFramePr>
        <p:xfrm>
          <a:off x="19981" y="3119105"/>
          <a:ext cx="12152037" cy="2645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350">
                  <a:extLst>
                    <a:ext uri="{9D8B030D-6E8A-4147-A177-3AD203B41FA5}">
                      <a16:colId xmlns:a16="http://schemas.microsoft.com/office/drawing/2014/main" val="2307437982"/>
                    </a:ext>
                  </a:extLst>
                </a:gridCol>
                <a:gridCol w="378350">
                  <a:extLst>
                    <a:ext uri="{9D8B030D-6E8A-4147-A177-3AD203B41FA5}">
                      <a16:colId xmlns:a16="http://schemas.microsoft.com/office/drawing/2014/main" val="2980250214"/>
                    </a:ext>
                  </a:extLst>
                </a:gridCol>
                <a:gridCol w="354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4038">
                  <a:extLst>
                    <a:ext uri="{9D8B030D-6E8A-4147-A177-3AD203B41FA5}">
                      <a16:colId xmlns:a16="http://schemas.microsoft.com/office/drawing/2014/main" val="2188843534"/>
                    </a:ext>
                  </a:extLst>
                </a:gridCol>
                <a:gridCol w="354039">
                  <a:extLst>
                    <a:ext uri="{9D8B030D-6E8A-4147-A177-3AD203B41FA5}">
                      <a16:colId xmlns:a16="http://schemas.microsoft.com/office/drawing/2014/main" val="3805416215"/>
                    </a:ext>
                  </a:extLst>
                </a:gridCol>
                <a:gridCol w="3469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6930">
                  <a:extLst>
                    <a:ext uri="{9D8B030D-6E8A-4147-A177-3AD203B41FA5}">
                      <a16:colId xmlns:a16="http://schemas.microsoft.com/office/drawing/2014/main" val="3074264342"/>
                    </a:ext>
                  </a:extLst>
                </a:gridCol>
                <a:gridCol w="346931">
                  <a:extLst>
                    <a:ext uri="{9D8B030D-6E8A-4147-A177-3AD203B41FA5}">
                      <a16:colId xmlns:a16="http://schemas.microsoft.com/office/drawing/2014/main" val="1000022820"/>
                    </a:ext>
                  </a:extLst>
                </a:gridCol>
                <a:gridCol w="3795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9583">
                  <a:extLst>
                    <a:ext uri="{9D8B030D-6E8A-4147-A177-3AD203B41FA5}">
                      <a16:colId xmlns:a16="http://schemas.microsoft.com/office/drawing/2014/main" val="3278674870"/>
                    </a:ext>
                  </a:extLst>
                </a:gridCol>
                <a:gridCol w="379583">
                  <a:extLst>
                    <a:ext uri="{9D8B030D-6E8A-4147-A177-3AD203B41FA5}">
                      <a16:colId xmlns:a16="http://schemas.microsoft.com/office/drawing/2014/main" val="2167165640"/>
                    </a:ext>
                  </a:extLst>
                </a:gridCol>
              </a:tblGrid>
              <a:tr h="37593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Q1</a:t>
                      </a:r>
                    </a:p>
                  </a:txBody>
                  <a:tcPr marL="91444" marR="91444" marT="45728" marB="45728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Q2</a:t>
                      </a:r>
                    </a:p>
                  </a:txBody>
                  <a:tcPr marL="91444" marR="91444" marT="45728" marB="45728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Q3</a:t>
                      </a:r>
                    </a:p>
                  </a:txBody>
                  <a:tcPr marL="91444" marR="91444" marT="45728" marB="45728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Q4</a:t>
                      </a:r>
                    </a:p>
                  </a:txBody>
                  <a:tcPr marL="91444" marR="91444" marT="45728" marB="45728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8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90513" marR="0" indent="-18097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ระบุกิจกรรมหลักที่ดำเนินการในแต่ละช่วงเวลา</a:t>
                      </a:r>
                    </a:p>
                  </a:txBody>
                  <a:tcPr marL="68583" marR="6858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ระบุหน่วยงานหลักและสนับสนุนที่ดำเนินการ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ในแต่ละกิจกรรม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3" marR="6858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659">
                <a:tc>
                  <a:txBody>
                    <a:bodyPr/>
                    <a:lstStyle/>
                    <a:p>
                      <a:pPr marL="171450" indent="-171450">
                        <a:tabLst>
                          <a:tab pos="109538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2.</a:t>
                      </a:r>
                    </a:p>
                  </a:txBody>
                  <a:tcPr marL="68583" marR="6858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3" marR="6858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36">
                <a:tc>
                  <a:txBody>
                    <a:bodyPr/>
                    <a:lstStyle/>
                    <a:p>
                      <a:pPr marL="109538" indent="-109538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3.</a:t>
                      </a:r>
                    </a:p>
                  </a:txBody>
                  <a:tcPr marL="68583" marR="6858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3" marR="6858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71450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4.</a:t>
                      </a:r>
                    </a:p>
                  </a:txBody>
                  <a:tcPr marL="68583" marR="6858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3" marR="6858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36">
                <a:tc>
                  <a:txBody>
                    <a:bodyPr/>
                    <a:lstStyle/>
                    <a:p>
                      <a:pPr marL="179705" marR="0" indent="-17970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5.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3" marR="6858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3" marR="6858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4" marR="91444" marT="45728" marB="45728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C858694-9B3D-83E4-44A6-2CF52B265E0F}"/>
              </a:ext>
            </a:extLst>
          </p:cNvPr>
          <p:cNvSpPr txBox="1"/>
          <p:nvPr/>
        </p:nvSpPr>
        <p:spPr>
          <a:xfrm>
            <a:off x="135214" y="6017778"/>
            <a:ext cx="87749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*หมายเหตุ  หน่วยงานสามารถระบุเงื่อนไขความสำเร็จการดำเนินงานในแต่ละไตรมาส</a:t>
            </a:r>
          </a:p>
        </p:txBody>
      </p:sp>
    </p:spTree>
    <p:extLst>
      <p:ext uri="{BB962C8B-B14F-4D97-AF65-F5344CB8AC3E}">
        <p14:creationId xmlns:p14="http://schemas.microsoft.com/office/powerpoint/2010/main" val="417000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241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Tanwan Topoklang</dc:creator>
  <cp:lastModifiedBy>Tanwan Topoklang</cp:lastModifiedBy>
  <cp:revision>6</cp:revision>
  <cp:lastPrinted>2023-11-21T01:14:04Z</cp:lastPrinted>
  <dcterms:created xsi:type="dcterms:W3CDTF">2023-11-09T07:40:50Z</dcterms:created>
  <dcterms:modified xsi:type="dcterms:W3CDTF">2023-11-21T01:33:10Z</dcterms:modified>
</cp:coreProperties>
</file>