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66" r:id="rId4"/>
    <p:sldId id="267" r:id="rId5"/>
    <p:sldId id="268" r:id="rId6"/>
    <p:sldId id="259" r:id="rId7"/>
    <p:sldId id="269" r:id="rId8"/>
    <p:sldId id="260" r:id="rId9"/>
    <p:sldId id="270" r:id="rId10"/>
    <p:sldId id="261" r:id="rId11"/>
    <p:sldId id="271" r:id="rId12"/>
    <p:sldId id="263" r:id="rId13"/>
    <p:sldId id="264" r:id="rId14"/>
    <p:sldId id="265" r:id="rId15"/>
    <p:sldId id="293" r:id="rId16"/>
    <p:sldId id="272" r:id="rId17"/>
    <p:sldId id="294" r:id="rId18"/>
    <p:sldId id="28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92" r:id="rId27"/>
    <p:sldId id="281" r:id="rId28"/>
    <p:sldId id="282" r:id="rId29"/>
    <p:sldId id="283" r:id="rId30"/>
    <p:sldId id="286" r:id="rId31"/>
    <p:sldId id="287" r:id="rId32"/>
    <p:sldId id="288" r:id="rId33"/>
    <p:sldId id="295" r:id="rId34"/>
    <p:sldId id="289" r:id="rId35"/>
    <p:sldId id="291" r:id="rId36"/>
  </p:sldIdLst>
  <p:sldSz cx="12192000" cy="6858000"/>
  <p:notesSz cx="7010400" cy="9296400"/>
  <p:embeddedFontLst>
    <p:embeddedFont>
      <p:font typeface="Cordia New" panose="020B0304020202020204" pitchFamily="34" charset="-34"/>
      <p:regular r:id="rId38"/>
      <p:bold r:id="rId39"/>
      <p:italic r:id="rId40"/>
      <p:boldItalic r:id="rId41"/>
    </p:embeddedFont>
    <p:embeddedFont>
      <p:font typeface="TH SarabunPSK" panose="020B0500040200020003" pitchFamily="34" charset="-34"/>
      <p:regular r:id="rId42"/>
      <p:bold r:id="rId43"/>
      <p:italic r:id="rId44"/>
      <p:boldItalic r:id="rId45"/>
    </p:embeddedFont>
    <p:embeddedFont>
      <p:font typeface="Calibri Light" panose="020F0302020204030204" pitchFamily="34" charset="0"/>
      <p:regular r:id="rId46"/>
      <p: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Tahoma" panose="020B0604030504040204" pitchFamily="34" charset="0"/>
      <p:regular r:id="rId52"/>
      <p:bold r:id="rId53"/>
    </p:embeddedFont>
    <p:embeddedFont>
      <p:font typeface="TH Sarabun PSK" panose="020B0604020202020204" charset="-34"/>
      <p:regular r:id="rId54"/>
      <p:bold r:id="rId55"/>
      <p:italic r:id="rId56"/>
      <p:boldItalic r:id="rId57"/>
    </p:embeddedFont>
  </p:embeddedFontLst>
  <p:defaultTextStyle>
    <a:defPPr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mthep Bunnak" initials="PB" lastIdx="1" clrIdx="0"/>
  <p:cmAuthor id="2" name="Windows User" initials="WU" lastIdx="3" clrIdx="1"/>
  <p:cmAuthor id="3" name="Chonlaglid Watchararattanapol" initials="CW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3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705" cy="46642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idx="1"/>
          </p:nvPr>
        </p:nvSpPr>
        <p:spPr>
          <a:xfrm>
            <a:off x="3970760" y="0"/>
            <a:ext cx="3037705" cy="466420"/>
          </a:xfrm>
          <a:prstGeom prst="rect">
            <a:avLst/>
          </a:prstGeom>
        </p:spPr>
        <p:txBody>
          <a:bodyPr vert="horz" lIns="88194" tIns="44097" rIns="88194" bIns="44097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4" name="พื้นที่ที่สำรองไว้ ภาพใ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94" tIns="44097" rIns="88194" bIns="44097" rtlCol="0" anchor="ctr"/>
          <a:lstStyle/>
          <a:p>
            <a:endParaRPr lang="th-TH"/>
          </a:p>
        </p:txBody>
      </p:sp>
      <p:sp>
        <p:nvSpPr>
          <p:cNvPr id="5" name="พื้นที่ที่สำรองไว้ 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01009" y="4473753"/>
            <a:ext cx="5608069" cy="3660344"/>
          </a:xfrm>
          <a:prstGeom prst="rect">
            <a:avLst/>
          </a:prstGeom>
        </p:spPr>
        <p:txBody>
          <a:bodyPr vert="horz" lIns="88194" tIns="44097" rIns="88194" bIns="44097" rtlCol="0"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829693"/>
            <a:ext cx="3037705" cy="466419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970760" y="8829693"/>
            <a:ext cx="3037705" cy="466419"/>
          </a:xfrm>
          <a:prstGeom prst="rect">
            <a:avLst/>
          </a:prstGeom>
        </p:spPr>
        <p:txBody>
          <a:bodyPr vert="horz" lIns="88194" tIns="44097" rIns="88194" bIns="44097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6816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263" y="1179513"/>
            <a:ext cx="5664200" cy="31861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22263" y="1179513"/>
            <a:ext cx="5664200" cy="3186112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ตัวแทน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th-TH" alt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755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2161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945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26910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47700" y="1125538"/>
            <a:ext cx="5413375" cy="3044825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1939">
              <a:defRPr/>
            </a:pPr>
            <a:fld id="{B0A27D4E-B82E-4509-8CD7-2644601571D1}" type="slidenum">
              <a:rPr lang="th-TH" altLang="th-TH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pPr defTabSz="881939">
                <a:defRPr/>
              </a:pPr>
              <a:t>35</a:t>
            </a:fld>
            <a:endParaRPr lang="th-TH" altLang="th-TH">
              <a:solidFill>
                <a:prstClr val="black"/>
              </a:solidFill>
              <a:latin typeface="Calibri" panose="020F050202020403020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4254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9281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09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90444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9219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71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5231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267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5781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7411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194" tIns="44097" rIns="88194" bIns="44097" anchor="t"/>
          <a:lstStyle/>
          <a:p>
            <a:pPr lvl="0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ตัวแทนรูปบนสไลด์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7350" y="1223963"/>
            <a:ext cx="5876925" cy="3305175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5363" name="ตัวแทนบันทึกย่อ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88211" tIns="44106" rIns="88211" bIns="44106" anchor="t"/>
          <a:lstStyle/>
          <a:p>
            <a:pPr lvl="0" eaLnBrk="1" hangingPunct="1">
              <a:spcBef>
                <a:spcPct val="0"/>
              </a:spcBef>
            </a:pPr>
            <a:endParaRPr lang="th-TH" altLang="th-TH" b="1" dirty="0">
              <a:latin typeface="TH SarabunPSK" panose="020B0500040200020003" pitchFamily="34" charset="-34"/>
              <a:ea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887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เนื้อหา 1"/>
          <p:cNvSpPr>
            <a:spLocks noGrp="1"/>
          </p:cNvSpPr>
          <p:nvPr>
            <p:ph hasCustomPrompt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4" name="พื้นที่ที่สำรองไว้ 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พื้นที่ที่สำรองไว้ 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พื้นที่ที่สำรองไว้ 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พื้นที่ที่สำรองไว้ 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</p:txBody>
      </p:sp>
      <p:sp>
        <p:nvSpPr>
          <p:cNvPr id="4" name="พื้นที่ที่สำรองไว้ 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พื้นที่ที่สำรองไว้ 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</p:txBody>
      </p:sp>
      <p:sp>
        <p:nvSpPr>
          <p:cNvPr id="6" name="พื้นที่ที่สำรองไว้ 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พื้นที่ที่สำรองไว้ 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8" name="พื้นที่ที่สำรองไว้ 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พื้นที่ที่สำรองไว้ 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4" name="พื้นที่ที่สำรองไว้ 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พื้นที่ที่สำรองไว้ 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3" name="พื้นที่ที่สำรองไว้ 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พื้นที่ที่สำรองไว้ 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พื้นที่ที่สำรองไว้ 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</p:txBody>
      </p:sp>
      <p:sp>
        <p:nvSpPr>
          <p:cNvPr id="5" name="พื้นที่ที่สำรองไว้ 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6" name="พื้นที่ที่สำรองไว้ 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พื้นที่ที่สำรองไว้ 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พื้นที่ที่สำรองไว้ 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คลิกเพื่อแก้ไขสไตล์ต้นแบบชื่อเรื่อง</a:t>
            </a:r>
            <a:endParaRPr lang="th-TH"/>
          </a:p>
        </p:txBody>
      </p:sp>
      <p:sp>
        <p:nvSpPr>
          <p:cNvPr id="3" name="พื้นที่ที่สำรองไว้ 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พื้นที่ที่สำรองไว้ 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th-TH" smtClean="0"/>
              <a:t>02/12/64</a:t>
            </a:fld>
            <a:endParaRPr lang="th-TH"/>
          </a:p>
        </p:txBody>
      </p:sp>
      <p:sp>
        <p:nvSpPr>
          <p:cNvPr id="5" name="พื้นที่ที่สำรองไว้ 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พื้นที่ที่สำรองไว้ 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1"/>
          <p:cNvSpPr>
            <a:spLocks noGrp="1"/>
          </p:cNvSpPr>
          <p:nvPr/>
        </p:nvSpPr>
        <p:spPr>
          <a:xfrm>
            <a:off x="2999656" y="0"/>
            <a:ext cx="9192344" cy="76470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ysClr val="window" lastClr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ysClr val="window" lastClr="FFFFFF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ysClr val="windowText" lastClr="000000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ระเบียบวาระที่  4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เรื่องเพื่อติดตาม</a:t>
            </a:r>
            <a:b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คืบหน้าผลดาเนินงานโครงการ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Rock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และประเด็นกฎหมายที่สำคัญตาม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แผนปฏิรูปประเทศด้านพลังงาน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th-TH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กยผ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.สป.พน.)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5" y="55245"/>
            <a:ext cx="2840355" cy="654050"/>
          </a:xfrm>
          <a:prstGeom prst="rect">
            <a:avLst/>
          </a:prstGeom>
        </p:spPr>
      </p:pic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32DA8FD9-0B4B-459A-A1A0-4A219BD3E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31174"/>
              </p:ext>
            </p:extLst>
          </p:nvPr>
        </p:nvGraphicFramePr>
        <p:xfrm>
          <a:off x="228600" y="1174750"/>
          <a:ext cx="11830050" cy="460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4579">
                  <a:extLst>
                    <a:ext uri="{9D8B030D-6E8A-4147-A177-3AD203B41FA5}">
                      <a16:colId xmlns:a16="http://schemas.microsoft.com/office/drawing/2014/main" val="2945330820"/>
                    </a:ext>
                  </a:extLst>
                </a:gridCol>
                <a:gridCol w="6859670">
                  <a:extLst>
                    <a:ext uri="{9D8B030D-6E8A-4147-A177-3AD203B41FA5}">
                      <a16:colId xmlns:a16="http://schemas.microsoft.com/office/drawing/2014/main" val="4192396665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1065839413"/>
                    </a:ext>
                  </a:extLst>
                </a:gridCol>
                <a:gridCol w="2495551">
                  <a:extLst>
                    <a:ext uri="{9D8B030D-6E8A-4147-A177-3AD203B41FA5}">
                      <a16:colId xmlns:a16="http://schemas.microsoft.com/office/drawing/2014/main" val="140759328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 </a:t>
                      </a:r>
                      <a:r>
                        <a:rPr lang="en-US" sz="2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</a:t>
                      </a:r>
                      <a:r>
                        <a:rPr lang="en-US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Rock</a:t>
                      </a:r>
                      <a:endParaRPr lang="th-TH" sz="2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endParaRPr lang="en-US" sz="30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หน่วยหลัก</a:t>
                      </a:r>
                      <a:endParaRPr lang="en-US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หน่วยสนับสนุน</a:t>
                      </a:r>
                      <a:endParaRPr lang="en-US" sz="2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1280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ศูนย์อนุมัติอนุญาตเบ็ดเสร็จ </a:t>
                      </a:r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One-Stop-Service</a:t>
                      </a:r>
                      <a:endParaRPr lang="th-TH" sz="24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endParaRPr lang="en-US" sz="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 กกพ.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35658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การพัฒนาศูนย์สารสนเทศ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พลังงานแห่งชาติ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(NEIC)</a:t>
                      </a:r>
                      <a:endParaRPr lang="th-TH" sz="2400" baseline="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>
                        <a:spcBef>
                          <a:spcPts val="1200"/>
                        </a:spcBef>
                      </a:pPr>
                      <a:endParaRPr lang="en-US" sz="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579555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การใช้มาตรการบริษัทจัดการพลังงาน (</a:t>
                      </a:r>
                      <a:r>
                        <a:rPr lang="en-US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</a:t>
                      </a:r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ภาครัฐ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endParaRPr lang="en-US" sz="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75810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การพัฒนาปิโตรเคมีระยะที่ 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  <a:p>
                      <a:pPr>
                        <a:spcBef>
                          <a:spcPts val="1200"/>
                        </a:spcBef>
                      </a:pPr>
                      <a:endParaRPr lang="en-US" sz="7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สนพ./สป.</a:t>
                      </a: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608228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</a:pPr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ปรับโครงสร้างกิจการไฟฟ้าและธุรกิจก๊าซธรรมชาติ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2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r>
                        <a:rPr lang="en-US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สนง.กกพ.</a:t>
                      </a:r>
                      <a:r>
                        <a:rPr lang="th-TH" sz="24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th-TH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กฟน.</a:t>
                      </a:r>
                      <a:r>
                        <a:rPr lang="en-US" sz="24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กฟภ.</a:t>
                      </a:r>
                      <a:endParaRPr lang="en-US" sz="2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085171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Box 19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1630" indent="-34163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การพัฒนาปิโตรเคมีระยะที่ 4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6388" name="Table 16387"/>
          <p:cNvGraphicFramePr/>
          <p:nvPr>
            <p:extLst>
              <p:ext uri="{D42A27DB-BD31-4B8C-83A1-F6EECF244321}">
                <p14:modId xmlns:p14="http://schemas.microsoft.com/office/powerpoint/2010/main" val="2744934013"/>
              </p:ext>
            </p:extLst>
          </p:nvPr>
        </p:nvGraphicFramePr>
        <p:xfrm>
          <a:off x="790574" y="1895095"/>
          <a:ext cx="11230739" cy="2247900"/>
        </p:xfrm>
        <a:graphic>
          <a:graphicData uri="http://schemas.openxmlformats.org/drawingml/2006/table">
            <a:tbl>
              <a:tblPr/>
              <a:tblGrid>
                <a:gridCol w="2167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68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7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033">
                  <a:extLst>
                    <a:ext uri="{9D8B030D-6E8A-4147-A177-3AD203B41FA5}">
                      <a16:colId xmlns:a16="http://schemas.microsoft.com/office/drawing/2014/main" val="3040874294"/>
                    </a:ext>
                  </a:extLst>
                </a:gridCol>
              </a:tblGrid>
              <a:tr h="4302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0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การศึกษามาตรการส่งเสริมอุตสาหกรรมแปรรูปพลาสติกและเคมีภัณฑ์ที่มีมูลค่าสูงขึ้นและรองรับอุตสาหกรรมเป้าหมายของประเทศ เสนอคณะกรรมการปฏิรูปประเทศด้านพลังงาน (สนพ.)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มิ.ย.-</a:t>
                      </a:r>
                      <a:r>
                        <a:rPr lang="en-US" altLang="x-none"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en-US" altLang="x-none" sz="14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i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  <a:endParaRPr lang="en-US" altLang="x-none" sz="1400" i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มีแนวทางมาตรการเพื่อส่งเสริมการลงทุนปิโตรเคมีระยะที่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ในระยะยาว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sz="1400" b="1" i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en-US" altLang="x-none" sz="1400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i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คาดว่าจะแล้วเสร็จ ม.ค. 65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2.1 (MS2.1)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หน่วยงานที่เกี่ยวข้องและ 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EEC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หารือเพื่อกำหนดแนวทางการดำเนินงานและสิทธิประโยชน์สำหรับการพัฒนาอุตสาหกรรมปิโตรเคมีในพื้นที่ 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EEC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400" i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412" name="Table 16411"/>
          <p:cNvGraphicFramePr/>
          <p:nvPr>
            <p:extLst>
              <p:ext uri="{D42A27DB-BD31-4B8C-83A1-F6EECF244321}">
                <p14:modId xmlns:p14="http://schemas.microsoft.com/office/powerpoint/2010/main" val="2207296383"/>
              </p:ext>
            </p:extLst>
          </p:nvPr>
        </p:nvGraphicFramePr>
        <p:xfrm>
          <a:off x="790572" y="4347886"/>
          <a:ext cx="10558465" cy="1313180"/>
        </p:xfrm>
        <a:graphic>
          <a:graphicData uri="http://schemas.openxmlformats.org/drawingml/2006/table">
            <a:tbl>
              <a:tblPr/>
              <a:tblGrid>
                <a:gridCol w="132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1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83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5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5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31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หน่วยงานผู้รับผิดชอบ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 err="1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ที่มาของงบประมาณ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 (บาท)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โครงการศึกษากรอบแผนการพัฒนาอุตสาหกรรมปิโตรเคมีระยะที่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ในพื้นที่ชายฝั่งงทะเลตะวันออก และพื้นทีที่มีศักยภาพเพื่อการพัฒนาเศรษฐกิจในอนาคต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62-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 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กองทุนเงินอุดหนุนสัญญาและสัมปทาน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17,000,000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6432" name="Group 6"/>
          <p:cNvGrpSpPr/>
          <p:nvPr/>
        </p:nvGrpSpPr>
        <p:grpSpPr>
          <a:xfrm>
            <a:off x="790575" y="716092"/>
            <a:ext cx="10610850" cy="943313"/>
            <a:chOff x="0" y="0"/>
            <a:chExt cx="13404361" cy="1336721"/>
          </a:xfrm>
        </p:grpSpPr>
        <p:grpSp>
          <p:nvGrpSpPr>
            <p:cNvPr id="16433" name="Group 7"/>
            <p:cNvGrpSpPr/>
            <p:nvPr/>
          </p:nvGrpSpPr>
          <p:grpSpPr>
            <a:xfrm>
              <a:off x="0" y="0"/>
              <a:ext cx="13404361" cy="1336721"/>
              <a:chOff x="0" y="0"/>
              <a:chExt cx="12913845" cy="1338591"/>
            </a:xfrm>
          </p:grpSpPr>
          <p:pic>
            <p:nvPicPr>
              <p:cNvPr id="16436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2913845" cy="1338591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cxnSp>
            <p:nvCxnSpPr>
              <p:cNvPr id="12" name="Straight Connector 11"/>
              <p:cNvCxnSpPr/>
              <p:nvPr/>
            </p:nvCxnSpPr>
            <p:spPr>
              <a:xfrm flipV="1">
                <a:off x="3102878" y="903344"/>
                <a:ext cx="5797" cy="36462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4"/>
              <p:cNvSpPr txBox="1"/>
              <p:nvPr/>
            </p:nvSpPr>
            <p:spPr>
              <a:xfrm>
                <a:off x="2500077" y="886920"/>
                <a:ext cx="604733" cy="35027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MS 1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H="1" flipV="1">
                <a:off x="6192232" y="883635"/>
                <a:ext cx="0" cy="364622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7"/>
              <p:cNvSpPr txBox="1"/>
              <p:nvPr/>
            </p:nvSpPr>
            <p:spPr>
              <a:xfrm>
                <a:off x="5309284" y="852428"/>
                <a:ext cx="807598" cy="350271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wrap="square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MS</a:t>
                </a:r>
                <a:r>
                  <a:rPr lang="th-TH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 </a:t>
                </a:r>
                <a:r>
                  <a:rPr lang="en-US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2.1 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6519686" y="895521"/>
              <a:ext cx="4011" cy="365753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559795" y="867638"/>
              <a:ext cx="838274" cy="3411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MS 2</a:t>
              </a:r>
            </a:p>
          </p:txBody>
        </p:sp>
      </p:grp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20294015">
            <a:off x="10376052" y="3015743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3" y="0"/>
            <a:ext cx="12287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TextBox 19"/>
          <p:cNvSpPr txBox="1"/>
          <p:nvPr/>
        </p:nvSpPr>
        <p:spPr>
          <a:xfrm>
            <a:off x="2530475" y="36891"/>
            <a:ext cx="9661525" cy="70788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1630" indent="-34163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การพัฒนาปิโตรเคมีระยะที่ 4 เพื่อการเปลี่ยนผ่านสู่ระบบเศรษฐกิจหมุนเวียนและ  สร้างฐานทางเศรษฐกิจใหม่ (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S-Curve)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176213" y="1147068"/>
            <a:ext cx="2486977" cy="307777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4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th-TH" sz="1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176213" y="1580295"/>
            <a:ext cx="2486977" cy="20467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228600" indent="-228600" eaLnBrk="1" hangingPunct="1">
              <a:buAutoNum type="arabicPeriod"/>
            </a:pP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ศึกษามาตรการส่งเสริมอุตสาหกรรมแปรรูปพลาสติกและเคมีภัณฑ์ที่มีมูลค่าสูงขึ้นและรองรับอุตสาหกรรมเป้าหมายของประเทศ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เสนอคณะกรรมการปฏิรูปประเทศด้านพลังงาน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hangingPunct="1">
              <a:buAutoNum type="arabicPeriod"/>
            </a:pP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แนวทางมาตรการเพื่อส่งเสริมการลงทุนปิโตรเคมีระยะที่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ในระยะยาว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eaLnBrk="1" hangingPunct="1">
              <a:buAutoNum type="arabicPeriod"/>
            </a:pP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ที่เกี่ยวข้องและ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EEC หารือเพื่อกำหนดแนวทางการดำเนินงานและสิทธิประโยชน์สำหรับการพัฒนาอุตสาหกรรมปิโตรเคมีในพื้นที่ EEC</a:t>
            </a:r>
          </a:p>
          <a:p>
            <a:pPr marL="285750" indent="-285750" defTabSz="76073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th-TH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760730">
              <a:spcBef>
                <a:spcPts val="600"/>
              </a:spcBef>
              <a:buFont typeface="Arial" panose="020B0604020202020204" pitchFamily="34" charset="0"/>
              <a:buChar char="•"/>
            </a:pPr>
            <a:endParaRPr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810191" y="1519295"/>
            <a:ext cx="5809843" cy="209288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760730">
              <a:lnSpc>
                <a:spcPct val="100000"/>
              </a:lnSpc>
              <a:spcBef>
                <a:spcPct val="0"/>
              </a:spcBef>
            </a:pP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โครงการศึกษากรอบแผนการพัฒนาอุตสาหกรรมปิโตรเคมี ระยะที่ 4 ในพื้นที่ชายฝั่งทะเลตะวันออกและพื้นที่ที่มีศักยภาพเพื่อการพัฒนาเศรษฐกิจในอนาคต ดำเนินการแล้วเสร็จ และส่งผลการศึกษาให้ คกก. ปฏิรูป 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พิจารณาแล้ว</a:t>
            </a:r>
            <a:endParaRPr lang="th-TH" alt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2400" indent="-152400" defTabSz="760730">
              <a:lnSpc>
                <a:spcPct val="10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สี่เหลี่ยมผืนผ้า 8"/>
          <p:cNvSpPr/>
          <p:nvPr/>
        </p:nvSpPr>
        <p:spPr>
          <a:xfrm>
            <a:off x="2835592" y="1116846"/>
            <a:ext cx="5771573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พฤศจิกายน </a:t>
            </a:r>
            <a:r>
              <a:rPr lang="en-US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สี่เหลี่ยมผืนผ้า 8"/>
          <p:cNvSpPr/>
          <p:nvPr/>
        </p:nvSpPr>
        <p:spPr>
          <a:xfrm>
            <a:off x="2810193" y="2796089"/>
            <a:ext cx="5800408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810192" y="3182045"/>
            <a:ext cx="5800408" cy="193899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ดำเนินการแบ่งเป็น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กรณี </a:t>
            </a:r>
          </a:p>
          <a:p>
            <a:pPr marL="519430" indent="-51943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-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ส่งเสริมการลงทุนในระยะสั้น ในพื้นที่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EEC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เพื่อให้เกิดการลงทุนกว่า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100,000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ล้านภายในปี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2568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  <a:r>
              <a:rPr lang="th-TH" altLang="th-TH" sz="1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endParaRPr lang="en-US" alt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519430" indent="-51943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    -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การวางกรอบแนวทางการลงทุนใน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SEC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ภายหลังการศึกษา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SEA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ในพื้นที่ภาคใต้แล้วเสร็จเสนอรัฐบาล</a:t>
            </a:r>
            <a:endParaRPr lang="en-US" alt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 smtClean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 smtClean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th-TH" sz="1000" dirty="0">
              <a:solidFill>
                <a:srgbClr val="BF9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8"/>
          <p:cNvSpPr/>
          <p:nvPr/>
        </p:nvSpPr>
        <p:spPr>
          <a:xfrm>
            <a:off x="150814" y="3475460"/>
            <a:ext cx="2486977" cy="307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สกพอ./อก./</a:t>
            </a:r>
            <a:r>
              <a:rPr sz="14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sz="1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./สศช.</a:t>
            </a:r>
          </a:p>
        </p:txBody>
      </p:sp>
      <p:sp>
        <p:nvSpPr>
          <p:cNvPr id="16" name="สี่เหลี่ยมผืนผ้า 8"/>
          <p:cNvSpPr/>
          <p:nvPr/>
        </p:nvSpPr>
        <p:spPr>
          <a:xfrm>
            <a:off x="8833887" y="932277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8816929" y="1401877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66823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19"/>
          <p:cNvSpPr txBox="1"/>
          <p:nvPr/>
        </p:nvSpPr>
        <p:spPr>
          <a:xfrm>
            <a:off x="0" y="-2540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2532" name="Table 22531"/>
          <p:cNvGraphicFramePr/>
          <p:nvPr>
            <p:extLst>
              <p:ext uri="{D42A27DB-BD31-4B8C-83A1-F6EECF244321}">
                <p14:modId xmlns:p14="http://schemas.microsoft.com/office/powerpoint/2010/main" val="1419754830"/>
              </p:ext>
            </p:extLst>
          </p:nvPr>
        </p:nvGraphicFramePr>
        <p:xfrm>
          <a:off x="9638" y="2272517"/>
          <a:ext cx="12133593" cy="4364038"/>
        </p:xfrm>
        <a:graphic>
          <a:graphicData uri="http://schemas.openxmlformats.org/drawingml/2006/table">
            <a:tbl>
              <a:tblPr/>
              <a:tblGrid>
                <a:gridCol w="2163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2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33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4543">
                  <a:extLst>
                    <a:ext uri="{9D8B030D-6E8A-4147-A177-3AD203B41FA5}">
                      <a16:colId xmlns:a16="http://schemas.microsoft.com/office/drawing/2014/main" val="4185078149"/>
                    </a:ext>
                  </a:extLst>
                </a:gridCol>
              </a:tblGrid>
              <a:tr h="5016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2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มีแผนพัฒนากำลังผลิตไฟฟ้าของประเทศไทย 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2022 (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1.1 (MS1.1)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ค่าพยากรณ์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Load Profile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ได้รับความเห็นชอบจากคณะอนุกรรมการพยากรณ์ฯ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1.2 (MS1.2)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มีการกำหนดสัดส่วนโรงไฟฟ้าฐานและโรงไฟฟ้าประเภทอื่นๆ ที่เหมาะสม ได้รับความเห็นชอบจากคณะอนุกรรมการพยากรณ์ฯ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1.3 (MS1.3)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คณะอนุกรรมการพยากรณ์ฯ รับทราบผลการศึกษาการปรับปรุงระบบส่งและระบบจำหน่ายให้มีความทันสมัยรองรับเทคโนโลยีระบบไฟฟ้าในอนาคต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(Grid Modernization of Transmission and Distribution)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ส่งเสริมกิจการไฟฟ้าเพื่อเพิ่มการแข่งขันและปฏิรูปโครงสร้างการบริหารกิจการไฟฟ้า</a:t>
                      </a:r>
                      <a:r>
                        <a:rPr lang="en-US" altLang="x-none"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 / สำนักงาน กกพ.)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14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2.1 (MS2.1)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มีแผนที่นำทาง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Roadmap)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เพื่อปรับปรุงและพัฒนาโครงสร้างการแข่งขันกิจการไฟฟ้าของประเทศไทยที่เหมาะสม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2.2 (MS2.2)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มีระเบียบและกฎเกณฑ์สำหรับ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Third Party Access (TPA) (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2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2.3 (MS2.3)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มีการปรับปรุงโครงสร้างอัตราค่าไฟฟ้าและก๊าซธรรมชาติให้สะท้อนต้นทุน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สนง.กกพ.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67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2.4 (MS2.4)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มีแผนบูรณาการการลงทุนและการดำเนินงานเพื่อพัฒนาโครงสร้างพื้นฐานด้านพลังงาน ระยะ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ของการไฟฟ้าทั้ง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แห่ง (สนพ./สำนักงาน กกพ.)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th-TH" alt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lang="th-TH" alt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92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(MS3)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ส่งเสริมให้เกิดการแข่งขันเพื่อเพิ่มประสิทธิภาพในธุรกิจก๊าซธรรมชาติ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28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3.1 (MS3.1)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มีแผนพัฒนาโครงสร้างพื้นฐานทางพลังงานที่เกี่ยวข้องกับก๊าซธรรมชาติ (สนพ.)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มิ.ย. 64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3.2 (MS3.2)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จัดหาก๊าซธรรมชาติให้มีความต่อเนื่องและไม่เกิดการหยุดชะงัก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th-TH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ย.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2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3.3 (MS3.3)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นำก๊าซธรรมชาติที่มีผลกระทบต่อสิ่งแวดล้อมน้อยกว่าเชื้อเพลิงฟอสซิลชนิดอื่นมาสร้างประโยชน์สูงสุด (สนพ./ชธ.)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3.4 (MS3.4)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สร้างโอกาสให้ประเทศไทยเป็นศูนย์กลางการ ซื้อ-ขาย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ของภูมิภาค (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Regional LNG Trading Hub) (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</a:t>
                      </a:r>
                      <a:r>
                        <a:rPr lang="en-SG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./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สนง.กกพ.)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49973" marR="49973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fontAlgn="ctr" hangingPunct="1">
                        <a:buNone/>
                      </a:pPr>
                      <a:endParaRPr lang="th-TH" altLang="en-US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173804" y="1121976"/>
            <a:ext cx="11631508" cy="1230336"/>
            <a:chOff x="313128" y="530225"/>
            <a:chExt cx="11631508" cy="1330798"/>
          </a:xfrm>
        </p:grpSpPr>
        <p:grpSp>
          <p:nvGrpSpPr>
            <p:cNvPr id="22591" name="Group 6"/>
            <p:cNvGrpSpPr/>
            <p:nvPr/>
          </p:nvGrpSpPr>
          <p:grpSpPr>
            <a:xfrm>
              <a:off x="313128" y="530225"/>
              <a:ext cx="11631508" cy="1330798"/>
              <a:chOff x="-54874" y="0"/>
              <a:chExt cx="13512518" cy="2802829"/>
            </a:xfrm>
          </p:grpSpPr>
          <p:grpSp>
            <p:nvGrpSpPr>
              <p:cNvPr id="22592" name="Group 1"/>
              <p:cNvGrpSpPr/>
              <p:nvPr/>
            </p:nvGrpSpPr>
            <p:grpSpPr>
              <a:xfrm>
                <a:off x="-54874" y="0"/>
                <a:ext cx="13512518" cy="2802829"/>
                <a:chOff x="-54874" y="0"/>
                <a:chExt cx="13512518" cy="2802829"/>
              </a:xfrm>
            </p:grpSpPr>
            <p:grpSp>
              <p:nvGrpSpPr>
                <p:cNvPr id="22599" name="Group 4"/>
                <p:cNvGrpSpPr/>
                <p:nvPr/>
              </p:nvGrpSpPr>
              <p:grpSpPr>
                <a:xfrm>
                  <a:off x="-54874" y="0"/>
                  <a:ext cx="13512518" cy="1824716"/>
                  <a:chOff x="-47875" y="0"/>
                  <a:chExt cx="11788964" cy="1836045"/>
                </a:xfrm>
              </p:grpSpPr>
              <p:grpSp>
                <p:nvGrpSpPr>
                  <p:cNvPr id="22605" name="Group 3"/>
                  <p:cNvGrpSpPr/>
                  <p:nvPr/>
                </p:nvGrpSpPr>
                <p:grpSpPr>
                  <a:xfrm>
                    <a:off x="150816" y="0"/>
                    <a:ext cx="11590273" cy="1836045"/>
                    <a:chOff x="150816" y="0"/>
                    <a:chExt cx="11590273" cy="1836045"/>
                  </a:xfrm>
                </p:grpSpPr>
                <p:grpSp>
                  <p:nvGrpSpPr>
                    <p:cNvPr id="22608" name="Group 2"/>
                    <p:cNvGrpSpPr/>
                    <p:nvPr/>
                  </p:nvGrpSpPr>
                  <p:grpSpPr>
                    <a:xfrm>
                      <a:off x="150816" y="0"/>
                      <a:ext cx="11590273" cy="1836045"/>
                      <a:chOff x="150816" y="0"/>
                      <a:chExt cx="11590272" cy="1836045"/>
                    </a:xfrm>
                  </p:grpSpPr>
                  <p:pic>
                    <p:nvPicPr>
                      <p:cNvPr id="22610" name="Picture 33"/>
                      <p:cNvPicPr>
                        <a:picLocks noChangeAspect="1"/>
                      </p:cNvPicPr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0816" y="0"/>
                        <a:ext cx="11333941" cy="183604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  <p:sp>
                    <p:nvSpPr>
                      <p:cNvPr id="45" name="TextBox 38"/>
                      <p:cNvSpPr txBox="1"/>
                      <p:nvPr/>
                    </p:nvSpPr>
                    <p:spPr>
                      <a:xfrm>
                        <a:off x="11169897" y="553379"/>
                        <a:ext cx="571191" cy="827184"/>
                      </a:xfrm>
                      <a:prstGeom prst="rect">
                        <a:avLst/>
                      </a:prstGeom>
                      <a:noFill/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>
                        <a:lvl1pPr marL="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indent="0">
                          <a:defRPr sz="11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MS 1</a:t>
                        </a:r>
                        <a:endParaRPr lang="th-TH" sz="1600" b="1" dirty="0">
                          <a:solidFill>
                            <a:prstClr val="black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endParaRPr>
                      </a:p>
                      <a:p>
                        <a:pPr>
                          <a:defRPr/>
                        </a:pPr>
                        <a:r>
                          <a:rPr lang="en-US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MS</a:t>
                        </a:r>
                        <a:r>
                          <a:rPr lang="th-TH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 </a:t>
                        </a:r>
                        <a:r>
                          <a:rPr lang="en-US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2</a:t>
                        </a:r>
                        <a:r>
                          <a:rPr lang="th-TH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/>
                        </a:r>
                        <a:br>
                          <a:rPr lang="th-TH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</a:br>
                        <a:r>
                          <a:rPr lang="en-US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MS</a:t>
                        </a:r>
                        <a:r>
                          <a:rPr lang="th-TH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 </a:t>
                        </a:r>
                        <a:r>
                          <a:rPr lang="en-US" sz="1600" b="1" dirty="0">
                            <a:solidFill>
                              <a:prstClr val="black"/>
                            </a:solidFill>
                            <a:latin typeface="TH SarabunPSK" panose="020B0500040200020003" pitchFamily="34" charset="-34"/>
                            <a:cs typeface="TH SarabunPSK" panose="020B0500040200020003" pitchFamily="34" charset="-34"/>
                          </a:rPr>
                          <a:t>3</a:t>
                        </a:r>
                      </a:p>
                    </p:txBody>
                  </p:sp>
                </p:grpSp>
                <p:cxnSp>
                  <p:nvCxnSpPr>
                    <p:cNvPr id="43" name="Straight Connector 40"/>
                    <p:cNvCxnSpPr/>
                    <p:nvPr/>
                  </p:nvCxnSpPr>
                  <p:spPr>
                    <a:xfrm>
                      <a:off x="11074676" y="1202354"/>
                      <a:ext cx="0" cy="456534"/>
                    </a:xfrm>
                    <a:prstGeom prst="line">
                      <a:avLst/>
                    </a:prstGeom>
                    <a:ln w="38100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0" name="Oval 41"/>
                  <p:cNvSpPr/>
                  <p:nvPr/>
                </p:nvSpPr>
                <p:spPr>
                  <a:xfrm>
                    <a:off x="265483" y="1012509"/>
                    <a:ext cx="162508" cy="15368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1" name="Rectangle 42"/>
                  <p:cNvSpPr/>
                  <p:nvPr/>
                </p:nvSpPr>
                <p:spPr>
                  <a:xfrm>
                    <a:off x="-47875" y="246482"/>
                    <a:ext cx="1026535" cy="60118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/>
                  <a:lstStyle>
                    <a:lvl1pPr marL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</a:defRPr>
                    </a:lvl1pPr>
                    <a:lvl2pPr marL="457200" lvl="1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2pPr>
                    <a:lvl3pPr marL="914400" lvl="2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3pPr>
                    <a:lvl4pPr marL="1371600" lvl="3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4pPr>
                    <a:lvl5pPr marL="1828800" lvl="4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None/>
                      <a:defRPr sz="2800" b="0" i="0" u="none" kern="1200" baseline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TH Sarabun PSK" panose="020B0500040200020003" charset="-34"/>
                        <a:cs typeface="+mn-cs"/>
                      </a:defRPr>
                    </a:lvl5pPr>
                  </a:lstStyle>
                  <a:p>
                    <a:pPr algn="ctr">
                      <a:defRPr/>
                    </a:pPr>
                    <a:r>
                      <a:rPr sz="2200" b="1" dirty="0">
                        <a:solidFill>
                          <a:prstClr val="black"/>
                        </a:solidFill>
                        <a:latin typeface="TH SarabunPSK" panose="020B0500040200020003" pitchFamily="34" charset="-34"/>
                        <a:ea typeface="TH SarabunPSK" panose="020B0500040200020003" pitchFamily="34" charset="-34"/>
                      </a:rPr>
                      <a:t>ต.ค. 63</a:t>
                    </a:r>
                    <a:endParaRPr lang="en-US" altLang="x-none" sz="22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endParaRPr>
                  </a:p>
                </p:txBody>
              </p:sp>
            </p:grpSp>
            <p:sp>
              <p:nvSpPr>
                <p:cNvPr id="34" name="TextBox 20"/>
                <p:cNvSpPr txBox="1"/>
                <p:nvPr/>
              </p:nvSpPr>
              <p:spPr>
                <a:xfrm>
                  <a:off x="5466821" y="1070618"/>
                  <a:ext cx="750045" cy="71096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/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>
                    <a:defRPr/>
                  </a:pPr>
                  <a:r>
                    <a:rPr lang="en-US" altLang="x-none"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</a:t>
                  </a:r>
                  <a:r>
                    <a:rPr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 </a:t>
                  </a:r>
                  <a:r>
                    <a:rPr lang="en-US" altLang="x-none"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1</a:t>
                  </a:r>
                  <a:r>
                    <a:rPr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.1</a:t>
                  </a:r>
                  <a:endParaRPr lang="en-US" altLang="x-none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ea typeface="TH SarabunPSK" panose="020B0500040200020003" pitchFamily="34" charset="-34"/>
                  </a:endParaRPr>
                </a:p>
              </p:txBody>
            </p:sp>
            <p:sp>
              <p:nvSpPr>
                <p:cNvPr id="35" name="TextBox 22"/>
                <p:cNvSpPr txBox="1"/>
                <p:nvPr/>
              </p:nvSpPr>
              <p:spPr>
                <a:xfrm>
                  <a:off x="6455630" y="1612715"/>
                  <a:ext cx="809614" cy="119011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/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>
                    <a:defRPr/>
                  </a:pPr>
                  <a:r>
                    <a:rPr lang="en-US" altLang="x-none"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</a:t>
                  </a:r>
                  <a:r>
                    <a:rPr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 </a:t>
                  </a:r>
                  <a:r>
                    <a:rPr lang="en-US" altLang="x-none"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1</a:t>
                  </a:r>
                  <a:r>
                    <a:rPr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.2</a:t>
                  </a:r>
                </a:p>
              </p:txBody>
            </p:sp>
            <p:sp>
              <p:nvSpPr>
                <p:cNvPr id="36" name="TextBox 24"/>
                <p:cNvSpPr txBox="1"/>
                <p:nvPr/>
              </p:nvSpPr>
              <p:spPr>
                <a:xfrm>
                  <a:off x="6487269" y="1167980"/>
                  <a:ext cx="942294" cy="61360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/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>
                    <a:defRPr/>
                  </a:pPr>
                  <a:r>
                    <a:rPr lang="en-US" altLang="x-none"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</a:t>
                  </a:r>
                  <a:r>
                    <a:rPr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 </a:t>
                  </a:r>
                  <a:r>
                    <a:rPr lang="en-US" altLang="x-none"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2</a:t>
                  </a:r>
                  <a:r>
                    <a:rPr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.1</a:t>
                  </a:r>
                  <a:endParaRPr lang="en-US" altLang="x-none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ea typeface="TH SarabunPSK" panose="020B0500040200020003" pitchFamily="34" charset="-34"/>
                  </a:endParaRPr>
                </a:p>
              </p:txBody>
            </p:sp>
            <p:sp>
              <p:nvSpPr>
                <p:cNvPr id="37" name="TextBox 26"/>
                <p:cNvSpPr txBox="1"/>
                <p:nvPr/>
              </p:nvSpPr>
              <p:spPr>
                <a:xfrm>
                  <a:off x="11947011" y="85139"/>
                  <a:ext cx="776919" cy="2550621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/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>
                    <a:defRPr/>
                  </a:pPr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2.3</a:t>
                  </a:r>
                </a:p>
                <a:p>
                  <a:pPr>
                    <a:defRPr/>
                  </a:pPr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2.4</a:t>
                  </a:r>
                  <a:endParaRPr sz="1400" b="1" dirty="0">
                    <a:solidFill>
                      <a:prstClr val="black"/>
                    </a:solidFill>
                    <a:latin typeface="TH SarabunPSK" panose="020B0500040200020003" pitchFamily="34" charset="-34"/>
                    <a:ea typeface="TH SarabunPSK" panose="020B0500040200020003" pitchFamily="34" charset="-34"/>
                  </a:endParaRPr>
                </a:p>
                <a:p>
                  <a:pPr>
                    <a:defRPr/>
                  </a:pPr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3.3</a:t>
                  </a:r>
                </a:p>
                <a:p>
                  <a:pPr>
                    <a:defRPr/>
                  </a:pPr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3.4</a:t>
                  </a:r>
                </a:p>
              </p:txBody>
            </p:sp>
          </p:grpSp>
          <p:grpSp>
            <p:nvGrpSpPr>
              <p:cNvPr id="22593" name="Group 5"/>
              <p:cNvGrpSpPr/>
              <p:nvPr/>
            </p:nvGrpSpPr>
            <p:grpSpPr>
              <a:xfrm>
                <a:off x="5419256" y="1154505"/>
                <a:ext cx="7130340" cy="701867"/>
                <a:chOff x="5419256" y="1154505"/>
                <a:chExt cx="7130340" cy="701867"/>
              </a:xfrm>
            </p:grpSpPr>
            <p:cxnSp>
              <p:nvCxnSpPr>
                <p:cNvPr id="24" name="Straight Connector 19"/>
                <p:cNvCxnSpPr/>
                <p:nvPr/>
              </p:nvCxnSpPr>
              <p:spPr>
                <a:xfrm>
                  <a:off x="5419256" y="1167982"/>
                  <a:ext cx="0" cy="61359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1"/>
                <p:cNvCxnSpPr/>
                <p:nvPr/>
              </p:nvCxnSpPr>
              <p:spPr>
                <a:xfrm>
                  <a:off x="11104081" y="1190443"/>
                  <a:ext cx="0" cy="458209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3"/>
                <p:cNvCxnSpPr/>
                <p:nvPr/>
              </p:nvCxnSpPr>
              <p:spPr>
                <a:xfrm>
                  <a:off x="6445568" y="1226381"/>
                  <a:ext cx="0" cy="62999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25"/>
                <p:cNvCxnSpPr/>
                <p:nvPr/>
              </p:nvCxnSpPr>
              <p:spPr>
                <a:xfrm>
                  <a:off x="12549596" y="1154505"/>
                  <a:ext cx="0" cy="45820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27"/>
                <p:cNvCxnSpPr/>
                <p:nvPr/>
              </p:nvCxnSpPr>
              <p:spPr>
                <a:xfrm>
                  <a:off x="7992514" y="1226381"/>
                  <a:ext cx="0" cy="591137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" name="Rectangle 1"/>
            <p:cNvSpPr/>
            <p:nvPr/>
          </p:nvSpPr>
          <p:spPr>
            <a:xfrm>
              <a:off x="5052527" y="1226974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x-none" sz="18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 1.3</a:t>
              </a:r>
            </a:p>
          </p:txBody>
        </p:sp>
        <p:sp>
          <p:nvSpPr>
            <p:cNvPr id="3" name="Rectangle 2"/>
            <p:cNvSpPr/>
            <p:nvPr/>
          </p:nvSpPr>
          <p:spPr>
            <a:xfrm>
              <a:off x="7280998" y="1084788"/>
              <a:ext cx="668773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x-none" sz="18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</a:t>
              </a:r>
              <a:r>
                <a:rPr lang="en-US" sz="18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 2</a:t>
              </a:r>
              <a:r>
                <a:rPr lang="en-US" altLang="x-none" sz="18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.2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517804" y="1044134"/>
              <a:ext cx="66877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x-none" sz="18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MS</a:t>
              </a:r>
              <a:r>
                <a:rPr lang="en-US" sz="18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  <a:cs typeface="+mn-cs"/>
                </a:rPr>
                <a:t> 3.1</a:t>
              </a:r>
              <a:endParaRPr lang="en-US" altLang="x-none" sz="1800" b="1" dirty="0">
                <a:solidFill>
                  <a:prstClr val="black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endParaRPr>
            </a:p>
          </p:txBody>
        </p:sp>
        <p:cxnSp>
          <p:nvCxnSpPr>
            <p:cNvPr id="33" name="Straight Connector 27"/>
            <p:cNvCxnSpPr/>
            <p:nvPr/>
          </p:nvCxnSpPr>
          <p:spPr>
            <a:xfrm>
              <a:off x="3175649" y="1086062"/>
              <a:ext cx="0" cy="280675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9121284" y="1658793"/>
            <a:ext cx="696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x-none" sz="18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  <a:cs typeface="+mn-cs"/>
              </a:rPr>
              <a:t>MS 3.2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0294015">
            <a:off x="10975880" y="4267420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11931"/>
            <a:ext cx="12192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lang="en-US" sz="2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219544"/>
              </p:ext>
            </p:extLst>
          </p:nvPr>
        </p:nvGraphicFramePr>
        <p:xfrm>
          <a:off x="1" y="591956"/>
          <a:ext cx="12064620" cy="5195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97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21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3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71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7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64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แหล่งงบ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 (ล้านบาท)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77">
                <a:tc gridSpan="5">
                  <a:txBody>
                    <a:bodyPr/>
                    <a:lstStyle/>
                    <a:p>
                      <a:pPr algn="l" fontAlgn="t"/>
                      <a:r>
                        <a:rPr lang="th-TH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มีแผนพัฒนากำลังผลิตไฟฟ้าของประเทศไทย 2022 (สนพ.) 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 algn="l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สำรวจและปรับปรุงการพยากรณ์ความต้องการไฟฟ้าในระยะยาวเพื่อให้รองรับความต้องการไฟฟ้าที่เกิดขึ้นจาก 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Disruptive Technology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ส.ค. 63 - ส.ค. 64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กองทุนพัฒนาไฟฟ้า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23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การทบทวนและจัดทำแผน 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PDP </a:t>
                      </a:r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ฉบับใหม่ให้สอดคล้องกับสภาพการณ์ที่เปลี่ยนแปลง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ต.ค.63 - ก.ย.65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95">
                <a:tc gridSpan="5">
                  <a:txBody>
                    <a:bodyPr/>
                    <a:lstStyle/>
                    <a:p>
                      <a:pPr algn="l" fontAlgn="t"/>
                      <a:r>
                        <a:rPr lang="th-TH" sz="12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ส่งเสริมกิจการไฟฟ้าเพื่อเพิ่มการแข่งขันและปฏิรูปโครงสร้างการบริหารกิจการไฟฟ้า (สนพ. / สำนักงาน กกพ.)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555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โครงการศึกษาการส่งเสริมการแข่งขันในกิจการไฟฟ้าและก๊าซธรรมชาติ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63 - ธ.ค. 64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งบประมาณแผ่นดิน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12.39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033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การกำหนดหลักเกณฑ์การกำกับการเปิดให้ใช้หรือเชื่อมต่อระบบโครงข่ายไฟฟ้า (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ERC Sandbox)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63 - ก.ย. 64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431">
                <a:tc>
                  <a:txBody>
                    <a:bodyPr/>
                    <a:lstStyle/>
                    <a:p>
                      <a:pPr marL="111125" indent="-111125"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กฟน./กฟภ.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จัดทำข้อกำหนดการใช้หรือเชื่อมต่อสำหรับบุคคลที่สาม (</a:t>
                      </a:r>
                      <a:r>
                        <a:rPr lang="en-US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TPA Code)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64 - ธ.ค. 65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2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เสนอ </a:t>
                      </a:r>
                      <a:r>
                        <a:rPr lang="th-TH" sz="12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พิจารณานโยบายกำหนดโครงสร้างอัตราค่าไฟฟ้าไทย ปี 2564-2568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</a:t>
                      </a:r>
                      <a:r>
                        <a:rPr lang="th-TH" sz="120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64 - มี.ค.</a:t>
                      </a:r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143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 กำหนดหลักเกณฑ์การกำหนดอัตราค่าไฟฟ้าที่สอดคล้องกับแนวนโยบาย </a:t>
                      </a:r>
                      <a:endParaRPr lang="th-TH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 - ก.ย. 64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5104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เสนอ </a:t>
                      </a:r>
                      <a:r>
                        <a:rPr lang="th-TH" sz="12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พิจารณากรอบแนวทางการบูรณาการทำงานเพื่อจัดทำแผนบูรณาการลงทุนและการ ดำเนินงานเพื่อพัฒนาโครงสร้างพื้นฐานด้านพลังงาน ระยะ 5 ปี (ผ่านความเห็นชอบจากคณะกรรมการจัดทำแผน</a:t>
                      </a:r>
                      <a:r>
                        <a:rPr lang="th-TH" sz="12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บูรณา</a:t>
                      </a:r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การฯ ก่อนนำเสนอ </a:t>
                      </a:r>
                      <a:r>
                        <a:rPr lang="th-TH" sz="12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)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64 - มี.ค. 65</a:t>
                      </a:r>
                      <a:endParaRPr lang="th-TH" sz="1200" b="0" i="0" u="none" strike="sng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5265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สนพ./สนง.กกพ. 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34950" indent="-234950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จัดทำแผนบูรณาการการลงทุนและการดำเนินงานเพื่อพัฒนาโครงสร้างพื้นฐานด้านพลังงาน ระยะ 5 ปี ร่วมกับ สนพ. ภายใต้คณะกรรมการจัดทำแผนบูรณาการการลงทุนและการดำเนินงานเพื่อพัฒนาโครงสร้างพื้นฐานด้านพลังงานไฟฟ้า - นำส่งแผนบูรณาการฯ ที่ผ่านความเห็นชอบจาก กกพ. ให้ สนพ. นำเสนอ </a:t>
                      </a:r>
                      <a:r>
                        <a:rPr lang="th-TH" sz="12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เม.ย. 65 - </a:t>
                      </a:r>
                      <a:r>
                        <a:rPr lang="th-TH" sz="1200" u="sng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65</a:t>
                      </a:r>
                      <a:endParaRPr lang="th-TH" sz="1200" b="0" i="0" u="sng" strike="sng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-  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19270" y="5995196"/>
            <a:ext cx="1194535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100" u="sng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(ข้อ 8) สนพ. ได้มีการรายงานกรอบแนวทางการบูร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ณา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การทำงานเพื่อจัดทำแผน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ในวาระการประชุม 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กพช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เรื่อง คณะกรรมการจัดทำแผน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 เมื่อ 1 เม.ย. 64 แล้ว ทั้งนี้ จะดำเนินการเสนอกรอบแนวทางการบูร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ณา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การทำงานเพื่อจัดทำแผน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ต่อคณะกรรมการจัดทำแผน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และ 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กพช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พิจารณา เพื่อให้คณะกรรมการจัดทำแผน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ใช้ในการจัดทำแผน</a:t>
            </a:r>
            <a:r>
              <a:rPr lang="th-TH" sz="11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บูรณา</a:t>
            </a:r>
            <a:r>
              <a:rPr lang="th-TH" sz="11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การฯ ตาม (ข้อ 9) ต่อไป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11931"/>
            <a:ext cx="12192000" cy="40011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en-US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lang="en-US" sz="40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886285"/>
              </p:ext>
            </p:extLst>
          </p:nvPr>
        </p:nvGraphicFramePr>
        <p:xfrm>
          <a:off x="81889" y="816952"/>
          <a:ext cx="11996381" cy="43716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91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091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55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หน่วยงานผู้รับผิดชอบ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แหล่งงบ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 </a:t>
                      </a:r>
                      <a:endParaRPr lang="en-US" sz="1400" u="none" strike="noStrike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 fontAlgn="ctr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(ล้านบาท)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89">
                <a:tc gridSpan="5">
                  <a:txBody>
                    <a:bodyPr/>
                    <a:lstStyle/>
                    <a:p>
                      <a:pPr algn="l" fontAlgn="t"/>
                      <a:r>
                        <a:rPr lang="th-TH" sz="14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ส่งเสริมให้เกิดการแข่งขันเพื่อเพิ่มประสิทธิภาพในธุรกิจก๊าซธรรมชาติ  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86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การพัฒนาโครงสร้างพื้นฐานทางพลังงานที่เกี่ยวข้องกับก๊าซธรรมชาติ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63-ธ.ค. 64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42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 โครงการพัฒนาระบบบริหารจัดการด้านการประเมินศักยภาพเชื้อเพลิงธรรมชาติ เพื่อการกำกับดูแลการสำรวจและผลิตปิโตรเลียม และการเตรียมการเปิดยื่นขอสิทธิสำรวจและผลิตปิโตรเลียม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64-</a:t>
                      </a:r>
                      <a:r>
                        <a:rPr lang="th-TH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</a:t>
                      </a:r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65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 65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1.20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57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 โครงการจ้างที่ปรึกษาเพื่อดำเนินการประเมินสภาพติดตั้ง อุปกรณ์การผลิต อุปกรณ์สนับสนุน และทรัพย์สินที่ใช้ในการประกอบกิจการปิโตรเลียมในแปลงสำรวจที่กำลังจะสิ้นอายุสัมปทาน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เม.ย. 64- พ.ย.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งบกลาง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5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13. การนำก๊าซธรรมชาติที่มีผลกระทบต่อสิ่งแวดล้อมน้อยกว่าเชื้อเพลิง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ฟอสซิล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มาใช้สร้างประโยชน์สูงสุด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63-ธ.ค. 64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838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14. </a:t>
                      </a:r>
                      <a:r>
                        <a:rPr lang="th-TH" sz="1400" u="none" strike="noStrike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ทำแนวทางส่งเสริมให้เกิดการแข่งขันเพื่อเพิ่มประสิทธิภาพในธุรกิจก๊าซธรรมชาติ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64-ธ.ค. 65</a:t>
                      </a:r>
                      <a:endParaRPr lang="th-TH" sz="1400" b="0" i="0" u="none" strike="noStrike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5540"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90830" indent="-290830" algn="l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15. มีแผนการส่งเสริมให้ประเทศไทยเป็นศูนย์กลางการ ซื้อ-ขาย 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LNG </a:t>
                      </a:r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ของภูมิภาค (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Regional LNG Trading Hub)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64-ธ.ค. 65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40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ไม่ใช้งบประมาณ </a:t>
                      </a:r>
                      <a:endParaRPr lang="th-TH" sz="14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785">
                <a:tc gridSpan="3">
                  <a:txBody>
                    <a:bodyPr/>
                    <a:lstStyle/>
                    <a:p>
                      <a:pPr marL="290830" indent="-290830" algn="ctr" fontAlgn="t"/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97.59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96838" y="661779"/>
            <a:ext cx="1966714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th-TH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96838" y="1090613"/>
            <a:ext cx="1966714" cy="21698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มีแผนพัฒนากำลังผลิตไฟฟ้าของประเทศไทย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2022 (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ค่าพยากรณ์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Load Profile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ได้รับความเห็นชอบจากคณะอนุกรรมการพยากรณ์ฯ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มีการกำหนดสัดส่วนโรงไฟฟ้าฐานและโรงไฟฟ้าประเภทอื่นๆ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ที่เหมาะสม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ได้รับความเห็นชอบจากคณะอนุกรรมการพยากรณ์ฯ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คณะอนุกรรมการพยากรณ์ฯ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ับทราบผลการศึกษาการปรับปรุงระบบส่งและระบบจำหน่ายให้มีความทันสมัยรองรับเทคโนโลยีระบบไฟฟ้าในอนาคต (Grid Modernization of Transmission and Distribution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38" y="3375931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22499" y="1148803"/>
            <a:ext cx="6426831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แผนพัฒนากำลังการผลิตไฟฟ้า </a:t>
            </a:r>
          </a:p>
          <a:p>
            <a:pPr marL="231775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ศึกษา </a:t>
            </a:r>
            <a:r>
              <a:rPr lang="en-GB" alt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Prosumer </a:t>
            </a:r>
            <a:r>
              <a:rPr lang="th-TH" alt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  ครม. รับทราบแผน </a:t>
            </a:r>
            <a:r>
              <a:rPr lang="en-GB" alt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PDP2018 </a:t>
            </a:r>
            <a:r>
              <a:rPr lang="th-TH" alt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ให้สอดคล้องกับนโยบายโรงไฟฟ้าชุมชนเพื่อเศรษฐกิจฐานราก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en-US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2249735" y="721197"/>
            <a:ext cx="6398095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พฤศจิกายน 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สี่เหลี่ยมผืนผ้า 8"/>
          <p:cNvSpPr/>
          <p:nvPr/>
        </p:nvSpPr>
        <p:spPr>
          <a:xfrm>
            <a:off x="2249734" y="1868797"/>
            <a:ext cx="6391346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249734" y="2238765"/>
            <a:ext cx="6391346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31775" indent="-2317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r>
              <a:rPr lang="th-TH" alt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แผนพัฒนากำลังการผลิตไฟฟ้า </a:t>
            </a:r>
            <a:endParaRPr lang="en-US" alt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1775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ปรับปรุงแผน </a:t>
            </a:r>
            <a:r>
              <a:rPr lang="en-GB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 2022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โดยทบทวน </a:t>
            </a:r>
            <a:r>
              <a:rPr lang="en-GB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 forecast , prosumer , Covid</a:t>
            </a:r>
            <a:r>
              <a:rPr lang="en-US" altLang="en-GB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-19</a:t>
            </a:r>
            <a:r>
              <a:rPr lang="en-GB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และข้อคิดเห็นของ สศช. เพื่อมาประกอบการปรับปรุงแผน </a:t>
            </a:r>
            <a:r>
              <a:rPr lang="en-GB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PDP</a:t>
            </a:r>
            <a:endParaRPr lang="th-TH" alt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8948187" y="661779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931229" y="1131379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1991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96838" y="661779"/>
            <a:ext cx="1966714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th-TH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96838" y="1090613"/>
            <a:ext cx="1966714" cy="30162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ส่งเสริมกิจการไฟฟ้าเพื่อเพิ่มการแข่งขันและปฏิรูปโครงสร้างการบริหารกิจการไฟฟ้า (</a:t>
            </a:r>
            <a:r>
              <a:rPr lang="en-U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/ </a:t>
            </a:r>
            <a:r>
              <a:rPr lang="en-U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กกพ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มีแผนที่นำทาง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(Roadmap) เพื่อปรับปรุงและพัฒนาโครงสร้างการแข่งขันกิจการไฟฟ้าของประเทศไทยที่เหมาะสม (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eaLnBrk="1" hangingPunct="1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มีระเบียบและกฎเกณฑ์สำหรับ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Third Party Access (TPA) (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กกพ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eaLnBrk="1" hangingPunct="1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มีการปรับปรุงโครงสร้างอัตราค่าไฟฟ้าและก๊าซธรรมชาติให้สะท้อนต้นทุน (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lang="th-TH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สนง.กกพ.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eaLnBrk="1" hangingPunct="1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มีแผนบูรณาการการลงทุนและการดำเนินงานเพื่อพัฒนาโครงสร้างพื้นฐานด้านพลังงาน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ระยะ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ปี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ของการไฟฟ้าทั้ง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แห่ง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กกพ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125" y="4197103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112128" y="1097080"/>
            <a:ext cx="6729919" cy="224676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1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altLang="en-US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ส่งเสริมกิจการไฟฟ้าเพื่อเพิ่มการแข่งขัน </a:t>
            </a:r>
          </a:p>
          <a:p>
            <a:pPr marL="517525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กกพ. ได้ดำเนินโครงการ </a:t>
            </a:r>
            <a:r>
              <a:rPr lang="en-US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ERC Sandbox</a:t>
            </a:r>
            <a:r>
              <a:rPr lang="th-TH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โดยมีผู้เข้าร่วมโครงการ 25 โครงการ และมีการลงนามยืนยันแล้ว 11 โครงการ</a:t>
            </a:r>
            <a:endParaRPr lang="th-TH" alt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17525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18 ส.ค. 64 กกพ. เห็นชอบหลักการและแนวทาง</a:t>
            </a:r>
            <a:r>
              <a:rPr lang="th-TH" altLang="th-TH"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การจัด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ทำ (ร่าง) หลักเกณฑ์</a:t>
            </a:r>
            <a:r>
              <a:rPr lang="th-TH" altLang="th-TH"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การจัด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ทำข้อกำหนดการเปิดใช้หรือเชื่อมต่อระบบโครงข่ายไฟฟ้าให้แก่บุคคลที่สาม (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TPA Framework)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ทดลองใช้ใน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ERC Sandbox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และ 20 ก.ย. 64 กกพ. เห็นชอบแนวทางการกำกับระบบกักเก็บพลังงาน </a:t>
            </a:r>
            <a:r>
              <a:rPr lang="en-US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(ESS)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ในกิจการพลังงาน</a:t>
            </a:r>
          </a:p>
          <a:p>
            <a:pPr marL="517525" indent="-285750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สนง.กกพ.ได้นำร่างแผนปฏิบัติการ (</a:t>
            </a:r>
            <a:r>
              <a:rPr lang="en-US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plan) </a:t>
            </a:r>
            <a:r>
              <a:rPr lang="th-TH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 </a:t>
            </a:r>
            <a:r>
              <a:rPr lang="en-US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ERC Sandbox</a:t>
            </a:r>
            <a:r>
              <a:rPr lang="th-TH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ในกลุ่มที่มีการทดสอบนวัตกรรมด้วยการซื้อขายไฟฟ้าจริงไปรับฟังความคิดเห็นบนเว็บไซต์ ระหว่าง 30 ก.ย. – 14 ต.ค. 64 แล้ว</a:t>
            </a:r>
            <a:r>
              <a:rPr lang="th-TH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เสร็จ</a:t>
            </a:r>
          </a:p>
          <a:p>
            <a:pPr marL="231775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alt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en-US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โครงสร้างการบริหารกิจการไฟฟ้า</a:t>
            </a:r>
            <a:endParaRPr lang="en-US" altLang="en-US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93700" indent="-161925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 รับฟังความคิดเห็นจากหน่วยที่เกี่ยวข้องแล้วเสร็จ และหารือเรื่องปฏิรูปโครงสร้างการบริหารกิจการไฟฟ้าเพื่อวิเคราะห์ความเหมาะสมข้อดี ข้อเสียและมุมมองต่อการโอนย้าย กฟภ.และ กฟน. มาสังกัด พน. และเสนอให้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จัดทำแผนบูรณาการการลงทุนพัฒนาระบบไฟฟ้าของประเทศ ทั้งการผลิต ระบบส่ง ระบบจำหน่าย ระยะ 5 ปี </a:t>
            </a:r>
          </a:p>
          <a:p>
            <a:pPr marL="393700" indent="-161925" eaLnBrk="1" hangingPunct="1">
              <a:lnSpc>
                <a:spcPct val="100000"/>
              </a:lnSpc>
              <a:spcBef>
                <a:spcPct val="0"/>
              </a:spcBef>
            </a:pPr>
            <a:r>
              <a:rPr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sz="1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</a:t>
            </a:r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ย</a:t>
            </a:r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นรม. </a:t>
            </a:r>
            <a:r>
              <a:rPr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ในฐานะประธาน</a:t>
            </a:r>
            <a:r>
              <a:rPr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กพช</a:t>
            </a:r>
            <a:r>
              <a:rPr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ลงนามแต่งตั้งคณะกรรมการจัดทำแผนบูรณาการการลงทุนและการดำเนินงานเพื่อพัฒนาโครงสร้างพื้นฐานด้านพลังงานไฟฟ้า </a:t>
            </a: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2139364" y="661779"/>
            <a:ext cx="6699829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พฤศจิกายน </a:t>
            </a:r>
            <a:r>
              <a:rPr lang="en-US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สี่เหลี่ยมผืนผ้า 8"/>
          <p:cNvSpPr/>
          <p:nvPr/>
        </p:nvSpPr>
        <p:spPr>
          <a:xfrm>
            <a:off x="2222499" y="4073992"/>
            <a:ext cx="6590031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222499" y="4443960"/>
            <a:ext cx="6590031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31775" indent="-2317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1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alt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ส่งเสริมกิจการไฟฟ้าเพื่อเพิ่มการ</a:t>
            </a:r>
            <a:r>
              <a:rPr lang="th-TH" altLang="th-TH" sz="1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แข่งขัน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สนง.กกพ. จะดำเนินการแจ้งมติแนวทางการกำกับระบบกักเก็บพลังงาน </a:t>
            </a:r>
            <a:r>
              <a:rPr lang="en-US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(ESS) 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ในกิจการพลังงานให้หน่วยงานที่เกี่ยวข้องทราบ และนำเสนอผลการรับฟังความคิดเห็นต่อการดำเนินโครงการ </a:t>
            </a:r>
            <a:r>
              <a:rPr lang="en-US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ERC Sandbox 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การทดสอบนวัตกรรมในโครงการที่มีการซื้อขายไฟฟ้าจริง ประกอบด้วย </a:t>
            </a:r>
            <a:r>
              <a:rPr lang="en-US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to peer &amp; Bilateral Energy Trading , Micro grid system 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โครงการศึกษาโครงสร้างอัตราค่าบริการรูปแบบใหม่ โครงการรูปแบบธุรกิจใหม่ ต่อ กกพ. เพื่อพิจารณาเห็นชอบ ก่อนแจ้งให้ผู้ดำเนินโครงการลงนามในหนังสือยืนยันเพื่อเริ่มต้นดำเนินการทดสอบโครงการด้วยการซื้อขายไฟฟ้าจริง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ต่อไป</a:t>
            </a:r>
          </a:p>
          <a:p>
            <a:pPr marL="231775" indent="-2317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th-TH" alt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1775" indent="-2317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โครงสร้างการบริหารกิจการไฟฟ้า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ขออนุมัติแนวทางการจัดทำแผนบูรณาการโครงสร้างพื้นฐานด้านไฟฟ้า จาก กพช. และ ครม. เพื่อบังคับ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</a:t>
            </a:r>
            <a:endParaRPr lang="th-TH" alt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8948187" y="661779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931229" y="1131379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19912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25" y="66675"/>
            <a:ext cx="1003300" cy="554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Box 19"/>
          <p:cNvSpPr txBox="1"/>
          <p:nvPr/>
        </p:nvSpPr>
        <p:spPr>
          <a:xfrm>
            <a:off x="2222500" y="93083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ปรับโครงสร้างกิจการไฟฟ้าและธุรกิจก๊าซธรรมชาติเพื่อเพิ่มการแข่งขัน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96838" y="661779"/>
            <a:ext cx="1966714" cy="338554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แนวทางปฏิรูป  </a:t>
            </a: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96838" y="1090613"/>
            <a:ext cx="1966714" cy="27084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ส่งเสริมให้เกิดการแข่งขันเพื่อเพิ่มประสิทธิภาพในธุรกิจก๊าซธรรมชาติ </a:t>
            </a:r>
            <a:endParaRPr lang="en-US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มีแผนพัฒนาโครงสร้างพื้นฐานทางพลังงานที่เกี่ยวข้องกับก๊าซธรรมชาติ (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eaLnBrk="1" hangingPunct="1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จัดหาก๊าซธรรมชาติให้มีความต่อเนื่องและไม่เกิดการหยุดชะงัก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ชธ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eaLnBrk="1" hangingPunct="1"/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นำก๊าซธรรมชาติที่มีผลกระทบต่อสิ่งแวดล้อมน้อยกว่าเชื้อเพลิงฟอสซิลชนิดอื่นมาสร้างประโยชน์สูงสุด (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ชธ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</a:t>
            </a:r>
          </a:p>
          <a:p>
            <a:pPr eaLnBrk="1" hangingPunct="1"/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สร้างโอกาสให้ประเทศไทยเป็นศูนย์กลางการ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ซื้อ-ขาย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LNG 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ของภูมิภาค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(Regional LNG Trading Hub) (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</a:t>
            </a:r>
            <a:r>
              <a:rPr lang="en-SG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lang="en-US" sz="1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สนง.กกพ</a:t>
            </a:r>
            <a:r>
              <a:rPr lang="en-US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125" y="3979234"/>
            <a:ext cx="1966714" cy="738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สนพ./พพ. / สำนักงาน กกพ. /กฟผ./กฟน. กฟภ./ชธ./</a:t>
            </a:r>
            <a:r>
              <a:rPr sz="14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ปตท</a:t>
            </a:r>
            <a:r>
              <a:rPr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22500" y="1148803"/>
            <a:ext cx="654431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25425" indent="-2254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4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</a:t>
            </a:r>
            <a:r>
              <a:rPr lang="th-TH" altLang="en-US" sz="1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ปฏิรูปการพัฒนาอุตสาหกรรมก๊าซธรรมชาติ</a:t>
            </a:r>
          </a:p>
          <a:p>
            <a:pPr marL="225425" indent="-225425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th-TH" altLang="en-US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รมว.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พน.ลงนามสัญญากับ บ.ปตท.</a:t>
            </a:r>
            <a:r>
              <a:rPr lang="th-TH" altLang="en-US"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สผ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.เอนเนอร</a:t>
            </a:r>
            <a:r>
              <a:rPr lang="th-TH" altLang="en-US"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์ยี่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ดี</a:t>
            </a:r>
            <a:r>
              <a:rPr lang="th-TH" altLang="en-US"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เวลล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อปเมนท์ จำกัด ภายใต้ระบบสัญญาแบ่งปันผลผลิตเมื่อ 25 ก.พ. 62  ขณะนี้อยู่ระหว่างติดตามและประเมินผลช่วงเปลี่ยนผ่านแปลง </a:t>
            </a:r>
            <a:r>
              <a:rPr lang="en-GB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G1/61 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GB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G2/61 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เพื่อนำมาปรับใช้กับแหล่งอื่น ๆ และจ้างที่ปรึกษาโครงการศึกษาทบทวนแผนโครงสร้างพื้นฐานด้านก๊าซธรรมชาติของประเทศแล้ว และศึกษา </a:t>
            </a:r>
            <a:r>
              <a:rPr lang="en-GB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Satellite 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</a:p>
          <a:p>
            <a:pPr marL="225425" indent="-225425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มีการทดสอบทดสอบระบบการส่งเสริมการแข่งขันในกิจการก๊าซธรรมชาติ โดยกฟผ.จัดหา </a:t>
            </a:r>
            <a:r>
              <a:rPr lang="en-GB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 </a:t>
            </a:r>
            <a:r>
              <a:rPr lang="en-GB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 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ปริมาณไม่เกิน 200,000 ตัน และทดลองนำเข้า </a:t>
            </a:r>
            <a:r>
              <a:rPr lang="en-GB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แบบ </a:t>
            </a:r>
            <a:r>
              <a:rPr lang="en-GB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 </a:t>
            </a: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จำนวน 2 ลำเรือ นำเข้าแล้วเมื่อ ธ.ค. 62 และลำที่ 2 นำเข้า เม.ย. 63</a:t>
            </a:r>
          </a:p>
          <a:p>
            <a:pPr marL="225425" indent="-225425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th-TH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สนง.กกพ.อยู่ระหว่างเสนอคณะอนุกรรมการดำเนินโครงการ </a:t>
            </a:r>
            <a:r>
              <a:rPr lang="en-GB" alt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ERC Sandbox</a:t>
            </a:r>
            <a:endParaRPr lang="th-TH" alt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2249735" y="713502"/>
            <a:ext cx="6515049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พฤศจิกายน </a:t>
            </a:r>
            <a:r>
              <a:rPr lang="en-US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สี่เหลี่ยมผืนผ้า 8"/>
          <p:cNvSpPr/>
          <p:nvPr/>
        </p:nvSpPr>
        <p:spPr>
          <a:xfrm>
            <a:off x="2222500" y="2860216"/>
            <a:ext cx="6544310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2222500" y="3230184"/>
            <a:ext cx="6544310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31775" indent="-23177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10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alt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นำเสนอ </a:t>
            </a:r>
            <a:r>
              <a:rPr lang="en-US" alt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TPA Framework 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ต่อคณะทำงานและ กกพ. พิจารณาตามขั้นตอนต่อไป </a:t>
            </a: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th-TH" sz="10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ปฏิรูปการพัฒนาอุตสาหกรรมก๊าซธรรมชาติ</a:t>
            </a:r>
            <a:endParaRPr 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630" indent="-109855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เตรียมการประมูลในพื้นที่</a:t>
            </a:r>
            <a:r>
              <a:rPr lang="th-TH" sz="1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อื่นๆ</a:t>
            </a: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ต่อไป โดยพิจารณาสถานการณ์/บรรยากาศการลงทุนและผลกระทบ </a:t>
            </a:r>
            <a:r>
              <a:rPr lang="en-US" altLang="x-none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ต่อภาคพลังงาน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630" indent="-109855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นำเสนอผลการศึกษาเพื่อนำไปทบทวนแผนโครงสร้างพื้นฐานของประเทศ และกำหนด </a:t>
            </a:r>
            <a:r>
              <a:rPr lang="en-US" altLang="x-none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Roadmap </a:t>
            </a: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แล้วเสร็จ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630" indent="-109855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นำผลศึกษาฯ ไปประกอบพิจารณาการส่งเสริมการใช้ก๊าซเชิงนโยบายและขับเคลื่อนให้เป็นรูปธรรมต่อไป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630" indent="-109855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 สนง.กกพ. กฟผ. และ ปตท. อยู่ระหว่างการหาข้อสรุปถึงสัดส่วนของปริมาณก๊าซเพื่อรักษาความมั่นคงกับปริมาณเพื่อเปิดให้มีการแข่งขัน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1630" indent="-109855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รอผลจาก </a:t>
            </a:r>
            <a:r>
              <a:rPr lang="en-US" altLang="x-none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Sandbox </a:t>
            </a: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เพื่อสรุปผลการดำเนินงาน เพื่อกำหนดนโยบาย/แนวทางพัฒนาฯ </a:t>
            </a:r>
            <a:r>
              <a:rPr lang="en-US" altLang="x-none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LNG Hub </a:t>
            </a:r>
            <a:r>
              <a:rPr 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ต่อไป</a:t>
            </a:r>
            <a:endParaRPr lang="th-TH" alt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สี่เหลี่ยมผืนผ้า 8"/>
          <p:cNvSpPr/>
          <p:nvPr/>
        </p:nvSpPr>
        <p:spPr>
          <a:xfrm>
            <a:off x="8948187" y="661779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931229" y="1131379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6036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2709"/>
            <a:ext cx="10515600" cy="1496291"/>
          </a:xfrm>
        </p:spPr>
        <p:txBody>
          <a:bodyPr>
            <a:normAutofit fontScale="90000"/>
          </a:bodyPr>
          <a:lstStyle/>
          <a:p>
            <a:pPr marL="15875" indent="0" algn="ctr">
              <a:buFont typeface="Arial" panose="020B0604020202020204" pitchFamily="34" charset="0"/>
              <a:buNone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2. ความคืบหน้าประเด็น</a:t>
            </a:r>
            <a:r>
              <a:rPr lang="th-TH" altLang="en-US" sz="4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ปฏิรูปด้านพลังงาน</a:t>
            </a: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7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474813"/>
              </p:ext>
            </p:extLst>
          </p:nvPr>
        </p:nvGraphicFramePr>
        <p:xfrm>
          <a:off x="94693" y="428914"/>
          <a:ext cx="11990705" cy="4008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8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7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เนื้อหา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2564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pPr marL="119380" indent="-119380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ปฏิรูปองค์กร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ปรับโครงสร้างตั้ง </a:t>
                      </a:r>
                      <a:r>
                        <a:rPr lang="en-GB" sz="14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PSC</a:t>
                      </a:r>
                      <a:r>
                        <a:rPr lang="th-TH" sz="1400" b="0" spc="-5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Font typeface="Arial" panose="020B0604020202020204" pitchFamily="34" charset="0"/>
                        <a:buNone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ศึกษาโครงสร้างใหม่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96215" indent="-196215" defTabSz="914400">
                        <a:buFont typeface="Arial" panose="020B0604020202020204" pitchFamily="34" charset="0"/>
                        <a:buChar char="•"/>
                        <a:tabLst>
                          <a:tab pos="179070" algn="l"/>
                        </a:tabLs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 ตั้งกองบริหารสัญญา PS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ภายในแล้ว</a:t>
                      </a:r>
                    </a:p>
                    <a:p>
                      <a:pPr marL="196215" indent="-196215" defTabSz="914400">
                        <a:buFont typeface="Arial" panose="020B0604020202020204" pitchFamily="34" charset="0"/>
                        <a:buChar char="•"/>
                        <a:tabLst>
                          <a:tab pos="179070" algn="l"/>
                        </a:tabLst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ู่ระหว่างการออกแบบระบบการบริหารจัดการสัญญาแบ่งปันผลผลิตเพื่อคัดเลือกรูปแบบของหน่วยงานที่เหมาะสมในการกำกับดูแลและการดำเนินงาน 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ทดลองดำเนินงานและประเมินผลการดำเนินงานของ กอง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PSC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ภายใน 2565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240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alt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แนวทางปฏิบัติระหว่างหน่วยนโยบาย กำกับ และปฏิบัติ (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Code of conduct</a:t>
                      </a:r>
                      <a:r>
                        <a:rPr lang="th-TH" alt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8425" marR="0" indent="-98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alt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CoC</a:t>
                      </a: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98425" marR="0" indent="-9842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</a:t>
                      </a:r>
                      <a:endParaRPr lang="th-TH" altLang="th-TH" sz="1400" b="0" spc="-8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9230" indent="-189230" defTabSz="914400">
                        <a:buFont typeface="Arial" panose="020B0604020202020204" pitchFamily="34" charset="0"/>
                        <a:buChar char="•"/>
                        <a:tabLst>
                          <a:tab pos="179070" algn="l"/>
                        </a:tabLst>
                      </a:pPr>
                      <a:r>
                        <a:rPr lang="th-TH" alt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9 ต.ค. 62 </a:t>
                      </a: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รมว.พน. ให้ความเห็นชอบ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CoC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และหน่วยงานนำไปปฏิบัติแล้ว </a:t>
                      </a:r>
                    </a:p>
                    <a:p>
                      <a:pPr marL="189230" indent="-189230" defTabSz="914400">
                        <a:buFont typeface="Arial" panose="020B0604020202020204" pitchFamily="34" charset="0"/>
                        <a:buChar char="•"/>
                        <a:tabLst>
                          <a:tab pos="179070" algn="l"/>
                        </a:tabLst>
                      </a:pP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 เม.ย. 64 คณะกรรมการ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CoC 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ได้มีการประชุมครั้งที่ 2 เพื่อสรุปแนวทางการปฏิบัติงานระหว่างหน่วยงานในกำกับเพื่อไม่ให้เกิดความทับซ้อน ซึ่งได้แนวทางปฏิบัติ เช่น การบริหารจัดการการนำเข้า LNG  และ ราคา Pool Gas</a:t>
                      </a:r>
                    </a:p>
                    <a:p>
                      <a:pPr marL="189230" indent="-189230" defTabSz="914400">
                        <a:buFont typeface="Arial" panose="020B0604020202020204" pitchFamily="34" charset="0"/>
                        <a:buChar char="•"/>
                        <a:tabLst>
                          <a:tab pos="179070" algn="l"/>
                        </a:tabLst>
                      </a:pPr>
                      <a:r>
                        <a:rPr lang="th-TH" sz="14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17 พ.ย. 63 และ 22 ก.พ. 64 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รมว.พน. กำหนด </a:t>
                      </a: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 ประจำปี 2564 จำนวน 7 ตัวชี้วัด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CoC 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</a:t>
                      </a:r>
                      <a: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เสร็จ แต่ สป.พน. จะ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</a:t>
                      </a:r>
                      <a: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1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alt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 </a:t>
                      </a:r>
                      <a:r>
                        <a:rPr lang="th-TH" altLang="en-US" sz="1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64 สป.</a:t>
                      </a:r>
                      <a:r>
                        <a:rPr lang="th-TH" alt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</a:t>
                      </a:r>
                      <a:r>
                        <a:rPr lang="th-TH" altLang="en-US" sz="1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</a:t>
                      </a:r>
                      <a:r>
                        <a:rPr lang="th-TH" sz="14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ติดตามผล และมีการรายงานในที่ประชุมผู้บริหารระดับสูง พน. แล้ว</a:t>
                      </a:r>
                      <a:endParaRPr lang="th-TH" altLang="th-TH" sz="14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853">
                <a:tc>
                  <a:txBody>
                    <a:bodyPr/>
                    <a:lstStyle/>
                    <a:p>
                      <a:endParaRPr lang="en-US" sz="1400" b="1" spc="-7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0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ลดระยะเวลาอนุมัติ/อนุญาต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th-TH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ปรับกระบวนการจัดทำและอนุมัติ </a:t>
                      </a: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SEA/EIA/EHIA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82245" marR="0" indent="-1822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79070" algn="l"/>
                        </a:tabLst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EIA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ขั้นตอนเร็วขึ้นตาม พ.ร.บ. ส่งเสริมและรักษาคุณภาพสิ่งแวดล้อมแห่งชาติ (ฉบับที่ 2) พ.ศ. 2561</a:t>
                      </a:r>
                    </a:p>
                    <a:p>
                      <a:pPr marL="182245" marR="0" indent="-1822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79070" algn="l"/>
                        </a:tabLst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EHIA 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พิจารณาพื้นที่โรงไฟฟ้าโดยประชาชน</a:t>
                      </a:r>
                    </a:p>
                    <a:p>
                      <a:pPr marL="182245" marR="0" indent="-18224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79070" algn="l"/>
                        </a:tabLst>
                        <a:defRPr/>
                      </a:pPr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 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เจ้าภาพนโยบายเป็นผู้จัดทำ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หน่วยงานที่ดำเนินโครงการจะเป็นผู้จัดทำ 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 </a:t>
                      </a: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ซึ่ง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EIA </a:t>
                      </a:r>
                      <a:r>
                        <a:rPr lang="th-TH" alt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EHIA </a:t>
                      </a:r>
                      <a:r>
                        <a:rPr lang="th-TH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 กม. แล้ว</a:t>
                      </a:r>
                      <a:r>
                        <a:rPr lang="en-US" sz="1400" b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400" b="0" spc="-80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แจ้งผลสำเร็จการ</a:t>
                      </a:r>
                      <a:r>
                        <a:rPr lang="th-TH" altLang="en-US" sz="1400" b="0" spc="-80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ดำเนินการไปยัง </a:t>
                      </a:r>
                      <a:r>
                        <a:rPr lang="th-TH" altLang="en-US" sz="1400" b="0" spc="-80" baseline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400" b="0" spc="-80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ปฏิรูป และ สศช. แล้ว</a:t>
                      </a:r>
                      <a:endParaRPr lang="th-TH" altLang="en-US" sz="1400" b="0" spc="-80" baseline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9403" y="-20670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1 การบริหารจัดการ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259245963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9"/>
          <p:cNvSpPr txBox="1"/>
          <p:nvPr/>
        </p:nvSpPr>
        <p:spPr>
          <a:xfrm>
            <a:off x="0" y="14288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ศูนย์อนุมัติอนุญาตเบ็ดเสร็จ 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One-Stop-Service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ด้านกิจการไฟฟ้าที่แท้จริง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124" name="Table 5123"/>
          <p:cNvGraphicFramePr/>
          <p:nvPr>
            <p:extLst>
              <p:ext uri="{D42A27DB-BD31-4B8C-83A1-F6EECF244321}">
                <p14:modId xmlns:p14="http://schemas.microsoft.com/office/powerpoint/2010/main" val="1999260974"/>
              </p:ext>
            </p:extLst>
          </p:nvPr>
        </p:nvGraphicFramePr>
        <p:xfrm>
          <a:off x="138545" y="1561533"/>
          <a:ext cx="11956472" cy="2051748"/>
        </p:xfrm>
        <a:graphic>
          <a:graphicData uri="http://schemas.openxmlformats.org/drawingml/2006/table">
            <a:tbl>
              <a:tblPr/>
              <a:tblGrid>
                <a:gridCol w="1967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4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664820781"/>
                    </a:ext>
                  </a:extLst>
                </a:gridCol>
              </a:tblGrid>
              <a:tr h="21043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</a:t>
                      </a:r>
                      <a: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(Milestone : MS)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จัดตั้งเป็น </a:t>
                      </a:r>
                      <a: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One Stop Service </a:t>
                      </a: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อย่างแท้จริง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64 -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1.1 (MS1.1)</a:t>
                      </a: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ลดขั้นตอนและระยะเวลาในกระบวนการอนุมัติ อนุญาตการประกอบกิจการไฟฟ้า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  <a:endParaRPr lang="en-US" altLang="x-none" sz="12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9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1.2 (MS1.2)</a:t>
                      </a: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มีมาตรฐาน แนวทางปฏิบัติงาน และระบบ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ติดตามประเมินผลการตรวจประเมิน รฟฟ.ก่อนและหลัง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(COD) </a:t>
                      </a: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42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lvl="0" indent="0" algn="l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1.3 (MS1.3)</a:t>
                      </a: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มีมาตรฐานแนวทางปฏิบัติงาน และระบบ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กฟน. กฟภ. ในการอำนวยความสะดวกในการเชื่อมต่อโครงข่ายไฟฟ้าหรือจ่ายไฟฟ้าเข้าระบบเชิงพาณิชย์ของผู้รับบริการที่ได้รับการอนุญาตจากสำนักงาน กกพ.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r>
                        <a:rPr lang="th-TH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17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ปรับปรุงแก้ไข พ.ร.บ.การประกอบกิจการพลังงาน พ.ศ. </a:t>
                      </a:r>
                      <a:r>
                        <a:rPr lang="en-US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2550 </a:t>
                      </a:r>
                      <a:r>
                        <a:rPr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และ/หรือกฎหมายอื่นที่เกี่ยวข้อง</a:t>
                      </a:r>
                      <a:r>
                        <a:rPr lang="en-US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64 -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r>
                        <a:rPr lang="th-TH" altLang="x-none" sz="12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คาดว่าแล้วเสร็จหลัง</a:t>
                      </a:r>
                      <a:r>
                        <a:rPr lang="th-TH" altLang="x-none" sz="1200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65</a:t>
                      </a:r>
                      <a:endParaRPr lang="en-US" altLang="x-none" sz="12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876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(MS3)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มีระบบ</a:t>
                      </a:r>
                      <a: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KPI </a:t>
                      </a: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สำหรับการติดตามประเมินผลคณะกรรมการกำกับกิจการพลังงาน</a:t>
                      </a:r>
                      <a: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</a:t>
                      </a:r>
                      <a:r>
                        <a:rPr sz="1200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63 – 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ย. </a:t>
                      </a:r>
                      <a:r>
                        <a:rPr lang="en-US" altLang="x-none" sz="12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2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  <a:endParaRPr lang="en-US" altLang="x-none" sz="120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6" marR="68576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157" name="Group 5"/>
          <p:cNvGrpSpPr/>
          <p:nvPr/>
        </p:nvGrpSpPr>
        <p:grpSpPr>
          <a:xfrm>
            <a:off x="249238" y="407968"/>
            <a:ext cx="11942762" cy="1160861"/>
            <a:chOff x="0" y="0"/>
            <a:chExt cx="13661272" cy="2738203"/>
          </a:xfrm>
        </p:grpSpPr>
        <p:pic>
          <p:nvPicPr>
            <p:cNvPr id="5205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954035" cy="2524741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4657871" y="1636051"/>
              <a:ext cx="0" cy="546807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494380" y="1629862"/>
              <a:ext cx="5448" cy="551183"/>
            </a:xfrm>
            <a:prstGeom prst="line">
              <a:avLst/>
            </a:prstGeom>
            <a:ln w="571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26"/>
            <p:cNvSpPr txBox="1"/>
            <p:nvPr/>
          </p:nvSpPr>
          <p:spPr>
            <a:xfrm>
              <a:off x="12709723" y="48118"/>
              <a:ext cx="951549" cy="80052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5pPr>
            </a:lstStyle>
            <a:p>
              <a:pPr eaLnBrk="1" hangingPunct="1"/>
              <a:r>
                <a:rPr lang="en-US" altLang="x-none" sz="12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</a:rPr>
                <a:t>MS</a:t>
              </a:r>
              <a:r>
                <a:rPr sz="12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</a:rPr>
                <a:t> 1</a:t>
              </a:r>
              <a:endParaRPr lang="en-US" altLang="x-none" sz="1200" b="1" dirty="0">
                <a:solidFill>
                  <a:prstClr val="black"/>
                </a:solidFill>
                <a:latin typeface="TH SarabunPSK" panose="020B0500040200020003" pitchFamily="34" charset="-34"/>
                <a:ea typeface="TH SarabunPSK" panose="020B0500040200020003" pitchFamily="34" charset="-34"/>
              </a:endParaRPr>
            </a:p>
            <a:p>
              <a:pPr eaLnBrk="1" hangingPunct="1"/>
              <a:r>
                <a:rPr lang="en-US" altLang="x-none" sz="12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</a:rPr>
                <a:t>MS 2</a:t>
              </a:r>
            </a:p>
            <a:p>
              <a:pPr eaLnBrk="1" hangingPunct="1"/>
              <a:r>
                <a:rPr lang="en-US" altLang="x-none" sz="12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</a:rPr>
                <a:t>MS 1.2</a:t>
              </a:r>
            </a:p>
            <a:p>
              <a:pPr eaLnBrk="1" hangingPunct="1"/>
              <a:r>
                <a:rPr lang="en-US" altLang="x-none" sz="12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</a:rPr>
                <a:t>MS 1.3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6224210" y="1664859"/>
              <a:ext cx="0" cy="546810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31"/>
            <p:cNvSpPr txBox="1"/>
            <p:nvPr/>
          </p:nvSpPr>
          <p:spPr>
            <a:xfrm>
              <a:off x="6308475" y="1749572"/>
              <a:ext cx="951549" cy="98863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2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TH Sarabun PSK" panose="020B0500040200020003" charset="-34"/>
                  <a:cs typeface="+mn-cs"/>
                </a:defRPr>
              </a:lvl5pPr>
            </a:lstStyle>
            <a:p>
              <a:pPr eaLnBrk="1" hangingPunct="1"/>
              <a:r>
                <a:rPr lang="en-US" altLang="x-none" sz="16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</a:rPr>
                <a:t>MS </a:t>
              </a:r>
              <a:r>
                <a:rPr sz="16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</a:rPr>
                <a:t>1.</a:t>
              </a:r>
              <a:r>
                <a:rPr lang="en-US" altLang="x-none" sz="1600" b="1" dirty="0">
                  <a:solidFill>
                    <a:prstClr val="black"/>
                  </a:solidFill>
                  <a:latin typeface="TH SarabunPSK" panose="020B0500040200020003" pitchFamily="34" charset="-34"/>
                  <a:ea typeface="TH SarabunPSK" panose="020B0500040200020003" pitchFamily="34" charset="-34"/>
                </a:rPr>
                <a:t>1</a:t>
              </a:r>
              <a:endParaRPr lang="en-US" altLang="x-none" sz="1600" dirty="0">
                <a:solidFill>
                  <a:prstClr val="black"/>
                </a:solidFill>
                <a:latin typeface="TH SarabunPSK" panose="020B0500040200020003" pitchFamily="34" charset="-34"/>
                <a:ea typeface="TH SarabunPSK" panose="020B0500040200020003" pitchFamily="34" charset="-34"/>
              </a:endParaRPr>
            </a:p>
          </p:txBody>
        </p:sp>
      </p:grpSp>
      <p:sp>
        <p:nvSpPr>
          <p:cNvPr id="17" name="TextBox 149"/>
          <p:cNvSpPr txBox="1"/>
          <p:nvPr/>
        </p:nvSpPr>
        <p:spPr>
          <a:xfrm>
            <a:off x="4298107" y="1149699"/>
            <a:ext cx="735856" cy="29366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lang="en-US" altLang="x-none" sz="1600" b="1" dirty="0">
                <a:solidFill>
                  <a:prstClr val="black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MS</a:t>
            </a:r>
            <a:r>
              <a:rPr sz="1600" b="1" dirty="0">
                <a:solidFill>
                  <a:prstClr val="black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 3 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Table 5157"/>
          <p:cNvGraphicFramePr/>
          <p:nvPr>
            <p:extLst>
              <p:ext uri="{D42A27DB-BD31-4B8C-83A1-F6EECF244321}">
                <p14:modId xmlns:p14="http://schemas.microsoft.com/office/powerpoint/2010/main" val="180520546"/>
              </p:ext>
            </p:extLst>
          </p:nvPr>
        </p:nvGraphicFramePr>
        <p:xfrm>
          <a:off x="252070" y="3629614"/>
          <a:ext cx="11604570" cy="3190448"/>
        </p:xfrm>
        <a:graphic>
          <a:graphicData uri="http://schemas.openxmlformats.org/drawingml/2006/table">
            <a:tbl>
              <a:tblPr/>
              <a:tblGrid>
                <a:gridCol w="1374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78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35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altLang="x-none"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kumimoji="0" lang="th-TH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</a:t>
                      </a:r>
                      <a:r>
                        <a:rPr kumimoji="0" lang="th-TH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งงบ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งบประมาณ (บาท)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5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  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ปรับปรุงอนุญาต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OSS 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โดยปรับปรุง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Licensing Scheme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และปรับปรุงรายการเอกสารการขอ</a:t>
                      </a:r>
                      <a:r>
                        <a:rPr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อนุญาต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204" marR="68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-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3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288925" lvl="0" indent="-288925" defTabSz="0" eaLnBrk="1" hangingPunct="1">
                        <a:buNone/>
                        <a:tabLst>
                          <a:tab pos="1697355" algn="l"/>
                        </a:tabLst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  มีมาตรฐานแนวทางปฏิบัติงาน และระบบ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 กฟน. และ กฟภ. ในการอำนวยความสะดวกในการเชื่อมต่อโครงข่ายไฟฟ้าหรือจ่ายไฟฟ้าเข้าระบบเชิงพาณิชย์ของผู้รับบริการที่ได้รับอนุญาต</a:t>
                      </a:r>
                      <a:r>
                        <a:rPr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จาก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2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</a:t>
                      </a:r>
                      <a:r>
                        <a:rPr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lang="th-TH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8925" lvl="0" indent="-288925" defTabSz="0" eaLnBrk="1" hangingPunct="1">
                        <a:buNone/>
                        <a:tabLst>
                          <a:tab pos="1697355" algn="l"/>
                        </a:tabLst>
                      </a:pPr>
                      <a:r>
                        <a:rPr lang="en-GB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2.1 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สนง. กกพ. มีการกำหนดมาตรฐาน แนวทางปฏิบัติงานและระบบ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ติดตามประเมินผลเพื่อตรวจ</a:t>
                      </a:r>
                      <a:r>
                        <a:rPr lang="th-TH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ประเมิน</a:t>
                      </a:r>
                      <a:r>
                        <a:rPr lang="en-US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</a:t>
                      </a:r>
                    </a:p>
                    <a:p>
                      <a:pPr marL="288925" lvl="0" indent="-288925" defTabSz="0" eaLnBrk="1" hangingPunct="1">
                        <a:buNone/>
                        <a:tabLst>
                          <a:tab pos="1697355" algn="l"/>
                        </a:tabLst>
                      </a:pPr>
                      <a:r>
                        <a:rPr lang="en-US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</a:t>
                      </a:r>
                      <a:r>
                        <a:rPr lang="th-TH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โรงไฟฟ้า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ทั้งก่อนและหลัง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</a:t>
                      </a:r>
                      <a:endParaRPr lang="th-TH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8925" lvl="0" indent="-288925" defTabSz="0" eaLnBrk="1" hangingPunct="1">
                        <a:buNone/>
                        <a:tabLst>
                          <a:tab pos="1697355" algn="l"/>
                        </a:tabLst>
                      </a:pPr>
                      <a:r>
                        <a:rPr lang="en-US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</a:t>
                      </a:r>
                      <a:r>
                        <a:rPr lang="th-TH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2.2 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ติดตามประเมินผลเพื่อตรวจประเมินโรงไฟฟ้าทั้งก่อนและหลัง </a:t>
                      </a:r>
                      <a:r>
                        <a:rPr lang="en-GB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</a:t>
                      </a:r>
                      <a:r>
                        <a:rPr sz="12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</a:t>
                      </a:r>
                      <a:r>
                        <a:rPr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lang="en-US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-ก.ย. 64</a:t>
                      </a:r>
                    </a:p>
                    <a:p>
                      <a:pPr lvl="0" algn="ctr" eaLnBrk="1" hangingPunct="1">
                        <a:buNone/>
                      </a:pPr>
                      <a:endParaRPr lang="en-US" altLang="x-none" sz="12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2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</a:t>
                      </a:r>
                      <a:r>
                        <a:rPr lang="th-TH" altLang="x-none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64-ก.ย. 65</a:t>
                      </a:r>
                      <a:endParaRPr lang="en-US" altLang="x-none" sz="12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lvl="0" algn="ctr" eaLnBrk="1" hangingPunct="1">
                        <a:buNone/>
                      </a:pPr>
                      <a:endParaRPr lang="th-TH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52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288925" lvl="0" indent="-288925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  สำนักงาน กกพ. ร่วมกับ กฟน./กฟภ. กำหนดมาตรฐาน แนวทางปฏิบัติงาน และติดตามประเมินผลเพื่ออำนวยความสะดวกแก่ผู้รับบริการที่ได้รับอนุญาตจากสำนักงาน กกพ. ให้เชื่อมต่อโครงข่ายไฟฟ้าหรือจ่ายไฟฟ้าเข้าระบบไฟฟ้าเชิงพาณิชย์ (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COD) 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ผ่านเทคโนโลยีดิจิทัล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204" marR="6820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-</a:t>
                      </a: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24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AutoNum type="arabicPeriod" startAt="4"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การปรับแก้ไข พ.ร.บ.ประกอบกิจการพลังงาน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2550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th-TH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 สนง.กกพ.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20,000,000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120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ได้รับแล้ว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204" marR="68204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35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AutoNum type="arabicPeriod" startAt="5"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ปรับปรุงแก้ไขร่างพระราชกฤษฎีกากำหนดพลังงานควบคุม </a:t>
                      </a:r>
                      <a:r>
                        <a:rPr sz="12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พ.ศ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r>
                        <a:rPr sz="12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-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สำนักงาน กกพ.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AutoNum type="arabicPeriod" startAt="6"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มีระบบ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สำหรับการติดตามประเมินผลคณะกรรมการกำกับกิจการพลังงาน </a:t>
                      </a:r>
                      <a:endParaRPr lang="en-US" altLang="x-none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</a:t>
                      </a: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x-none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-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/>
                    <a:p>
                      <a:pPr lvl="0" eaLnBrk="1" hangingPunct="1">
                        <a:buNone/>
                      </a:pPr>
                      <a:endParaRPr lang="en-US" altLang="x-none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en-US" altLang="x-none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20,000,000 </a:t>
                      </a:r>
                    </a:p>
                  </a:txBody>
                  <a:tcPr marL="68577" marR="68577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2F0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rot="20294015">
            <a:off x="10738057" y="2564316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597559"/>
              </p:ext>
            </p:extLst>
          </p:nvPr>
        </p:nvGraphicFramePr>
        <p:xfrm>
          <a:off x="94693" y="581314"/>
          <a:ext cx="11990705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9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7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8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7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เนื้อหา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615">
                <a:tc>
                  <a:txBody>
                    <a:bodyPr/>
                    <a:lstStyle/>
                    <a:p>
                      <a:pPr marL="168275" indent="-168275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 ธรรมา</a:t>
                      </a:r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ภิบาล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 คกก.ประชาสังคม 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ก.ประชาสังคม 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รมว.พน. เห็นชอบหลักการและลงนามนำคำสั่งแต่งตั้งคณะกรรมการสรรหาฯ แล้ว </a:t>
                      </a:r>
                      <a:endParaRPr lang="th-TH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มีการรับสมัครกรรมการภาคประชาสังคม (ขยาย 2 รอบ หมดเขต 22 มี.ค. 64)</a:t>
                      </a:r>
                      <a:endParaRPr lang="th-TH" sz="15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ผล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: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มีผู้สมัคร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6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คน แบ่งเป็น กลุ่มผู้ผลิต/ผู้จำหน่ายพลังงาน 3 ราย กลุ่มผู้ใช้/ผู้บริโภคพลังงาน 2 ราย และกลุ่มวิชาการ 1 ราย ซึ่งไม่ครบตามองค์ประกอบผู้มีส่วนได้เสียของคณะกรรมการภาคประชาสังคมที่กำหนดไว้กลุ่มละ 3 คน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คกก. สรรหาฯ จึงมีมติให้แจ้ง คกก. ปฏิรูปประเทศพิจารณาต่อไป</a:t>
                      </a:r>
                      <a:endParaRPr lang="th-TH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เสนอ </a:t>
                      </a:r>
                      <a:r>
                        <a:rPr lang="th-TH" sz="1500" b="0" baseline="0" dirty="0" err="1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sz="1500" b="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 </a:t>
                      </a:r>
                      <a:r>
                        <a:rPr lang="th-TH" sz="1500" b="0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ปฏิรูปพิจารณาแนวทางการ</a:t>
                      </a:r>
                      <a:r>
                        <a:rPr lang="th-TH" sz="1500" b="0" baseline="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ดำเนินการต่อไป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840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500" b="0" spc="-7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พื้นที่ตั้งโรง ไฟฟ้าโดยประชาชนมีส่วนร่วม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 กำหนดแนวทาง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รอการศึกษาและการนำ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รฟฟ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ถ่านหินภาคใต้ มาใช้ดำเนินการ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รอผลศึกษา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SEA </a:t>
                      </a:r>
                      <a:r>
                        <a:rPr lang="th-TH" sz="15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รฟฟ</a:t>
                      </a:r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ถ่านหินภาคใต้ มาใช้ดำเนินการ 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แจ้งผลสำเร็จการดำเนินการไปยัง </a:t>
                      </a:r>
                      <a:r>
                        <a:rPr lang="th-TH" altLang="en-US" sz="1500" b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ปฏิรูป และ สศช. แล้ว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จัดสรรค่าภาคหลวงสู่ชุมชน 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แก้ไข กม.และจัดสรรค่าภาคหลวง 30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:10:10:10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3355" indent="-173355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17 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ย.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63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 พ.ร.บ. กระจายอำนาจฯ โดย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เสนอร่าง พ.ร.บ.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รายได้ อปท.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จัดสรรค่าภาคหลวง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20:20:20:0 </a:t>
                      </a:r>
                      <a:r>
                        <a:rPr lang="th-TH" alt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นรม.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มอบ </a:t>
                      </a:r>
                      <a:r>
                        <a:rPr lang="th-TH" sz="1500" b="0" baseline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ทบทวนร่วมกับ กค.    ค</a:t>
                      </a:r>
                      <a:r>
                        <a:rPr lang="th-TH" sz="1500" b="0" baseline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พน. ยธ. สนง.กฤษฎีกา สศช. สงป. เพื่อให้ได้ข้อยุติ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 จัดข้อมูลชี้แจง รอตั้ง คกก.กระจายอำนาจฯ และ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ประสานหารือเพิ่มเติม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9403" y="-20670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1 การบริหารจัดการ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14010724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677050"/>
              </p:ext>
            </p:extLst>
          </p:nvPr>
        </p:nvGraphicFramePr>
        <p:xfrm>
          <a:off x="119407" y="494743"/>
          <a:ext cx="11990705" cy="3718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3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6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8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7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เนื้อหา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2. ธรรมา</a:t>
                      </a:r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    </a:t>
                      </a:r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ภิบาล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ระบบธรรมา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ภิ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บาล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รัฐ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ผู้ประกอบ  การ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ลดความทับซ้อนในการดำรงตำแหน่ง ขรก.กับ รสก. จำกัดผลประโยชน์กรรมการ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มีกฎหมายการขัดกันระหว่างประโยชน์ส่วนบุคคลกับประโยชน์ส่วนรวม แห่ง พ.ร.บ. ประกอบรัฐธรรมนูญว่าด้วยการป้องกันและปราบปรามการทุจริต พ.ศ. 2561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6 ส.ค. 62 ครม. มีมติกำหนดแนวทางการแต่งตั้ง </a:t>
                      </a:r>
                      <a:r>
                        <a:rPr lang="th-TH" sz="150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รัฐวิสาหกิจ ตาม พ.ร.บ การพัฒนาการกำกับดูแลและบริหารรัฐวิสาหกิจ พ.ศ. 2562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24 เม.ย. 62 ครม. มีมติกำหนดอัตราและหลักเกณฑ์การจ่ายค่าตอบแทนคณะกรรมการรัฐวิสาหกิจเรียบร้อยแล้ว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ศปท. สป.พน. อยู่ระหว่างรวบรวมข้อมูลจากกรมเพื่อจัดทำเป็นประกาศ พน. เรื่องการขัดกันแห่งผลประโยชน์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alt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ลดความทับซ้อนฯ 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แจ้งผลสำเร็จการดำเนินการไปยัง </a:t>
                      </a:r>
                      <a:r>
                        <a:rPr lang="th-TH" altLang="en-US" sz="1500" b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ปฏิรูป และ สศช. แล้ว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45"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การเข้าร่วม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EITI 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ชธ. ศึกษา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EITI 2016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แล้วเสร็จ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พบว่า การเข้าร่วมต้องเข้าในฐานะประเทศ ซึ่งมีทั้งอุตสาหกรรมสำรวจและผลิตปิโตรเลียมและอุตสาหกรรมเหมืองแร่ จึงต้องดำเนินการร่วมกันของหลายส่วนราชการ เกินอำนาจหน้าที่ พน. </a:t>
                      </a:r>
                      <a:endParaRPr lang="th-TH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เสนอผลศึกษา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EITI 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 </a:t>
                      </a:r>
                      <a:r>
                        <a:rPr lang="th-TH" sz="150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 ปฏิรูป</a:t>
                      </a:r>
                      <a:r>
                        <a:rPr lang="th-TH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 </a:t>
                      </a:r>
                      <a:r>
                        <a:rPr lang="en-US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แจ้งผลสำเร็จการดำเนินการไปยัง </a:t>
                      </a:r>
                      <a:r>
                        <a:rPr lang="th-TH" altLang="en-US" sz="1500" b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ปฏิรูป และ สศช. แล้ว</a:t>
                      </a:r>
                    </a:p>
                  </a:txBody>
                  <a:tcPr marL="121920" marR="121920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9403" y="-20670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1 การบริหารจัดการ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238977133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864762"/>
              </p:ext>
            </p:extLst>
          </p:nvPr>
        </p:nvGraphicFramePr>
        <p:xfrm>
          <a:off x="160020" y="424180"/>
          <a:ext cx="11990705" cy="633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2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6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306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85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เนื้อหา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spc="-90" dirty="0">
                          <a:solidFill>
                            <a:schemeClr val="tx1"/>
                          </a:solidFill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530"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2. ธรรมา</a:t>
                      </a:r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    </a:t>
                      </a:r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ภิบาล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endParaRPr lang="en-US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ระบบธรรมา</a:t>
                      </a:r>
                      <a:r>
                        <a:rPr lang="th-TH" sz="1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ภิ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บาล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รัฐ </a:t>
                      </a:r>
                      <a:r>
                        <a:rPr lang="en-US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NGOs </a:t>
                      </a:r>
                      <a:r>
                        <a:rPr lang="th-TH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ผู้ประกอบ  การ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r>
                        <a:rPr lang="en-US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4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ปรับกระบวนการรับฟังความเห็นเน้นคนพื้นที่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 เสนอความเห็นไป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เพื่อขอให้มีการกำหนดบทบาท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NGOs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ในกระบวนการรับฟังความเห็น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 ก.ย. 63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สล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ค. แจ้งว่า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ได้เสนอเรื่อง ร่าง พ.ร.บ. การมีส่วนร่วมของประชาชนในกระบวนการนโยบายสาธารณะ พ.ศ. .... นั้น สนง. กฤษฎีกามีความเห็นว่า การกำหนดมาตรฐานการในการมีส่วนร่วมของประชาชนไว้ใน พ.ร.บ. มีข้อจำกัดหลายประการอาจจะส่งผลกระทบต่อการปฏิบัติงานของรัฐ ทำให้เกิดความไม่ชัดเจนและล่าช้า เกิดภาระงบประมาณ </a:t>
                      </a:r>
                      <a:r>
                        <a:rPr lang="th-TH" sz="1500" b="0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</a:t>
                      </a:r>
                      <a:r>
                        <a:rPr lang="th-TH" sz="15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ตั้งหน่วยงานขึ้นมาดูแลจึงยังไม่มีความจำเป็นต้องตรากฎหมายระดับ พ.ร.บ. ขึ้น และรัฐควรใช้มาตรการทางบริหารเพื่อเพิ่มช่องทางการสื่อสารสร้างความเช้าใจใประชาชนเกี่ยวกับช่องทางการมีส่วนร่วมในเรื่อง</a:t>
                      </a:r>
                      <a:r>
                        <a:rPr lang="th-TH" sz="1500" b="0" u="sng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ต่างๆ</a:t>
                      </a:r>
                      <a:r>
                        <a:rPr lang="th-TH" sz="1500" b="0" u="sng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ตามที่กฎหมายปัจจุบันกำหนดจะเหมาะสมกว่า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 ธ.ค. 63  สป.พน. มีหนังสือ พน 0204/1387 สอบถามยืนยันกลับไปยัง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เพื่อพิจารณทบทวนร่าง พ.ร.บ. อีกครั้งหนึ่ง 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ก.พ. 64 ครม. มีมติเห็นชอบหลักการของร่างกฎหมายว่าด้วยการดำเนินงานขององค์กรที่ไม่แสวงหารายได้หรือกำไรมาแบ่งปันกัน โดยสาระสำคัญจะมี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ทำกฎหมายกลางในระดับ พ.ร.บ. เพื่อกำกับองค์กรฯ ให้มีการขึ้นทะเบียนจากกรมการปกครอง เปิดเผยแหล่งที่มาจำนวนเงิน การยื่นภาษี และร่าง พ.ร.บ.ส่งเสริมและพัฒนาองค์กรภาคประชาสังคม พ.ศ. .... ตามที่กระทรวงการพัฒนาสังคมและความมั่นคงของมนุษย์เสนอ โดยมีสาระสำคัญให้องค์กรภาคประชาสังคมรมีส่วนร่วมการพัฒนาประเทศร่วมกับภาครัฐ ตลอดจนรูปแบบ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ตั้งและการดำเนินงาน ซึ่งเป็นไปตามแผนปฏิรูปประเทศด้านพลังงานที่กำหนดไว้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 มี.ค. 64 ผู้แทน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รายงานผลว่าตามความเห็น สนง.กฤษฎีกา นั้น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อาจดำเนินการโดย 1) นำร่าง พ.ร.บ. ฉบับเดิมมาพิจารณาข้อจำกัด/ขัดข้อง     2) ยกร่างฉบับใหม่ทั้งฉบับและกำหนดแนวทางการมีส่วนร่วมให้ชัดเจนในทุกระดับ 3) นำระเบียบสำนักนายกเดิมมาพิจารณาขับเคลื่อนและยกระดับเป็น พ.ร.บ.ซึ่งจะเป็นแนวทางใดอยู่ระหว่างกรรมการพิจารณาความเป็นไปได้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รอผลสรุปของ </a:t>
                      </a:r>
                      <a:r>
                        <a:rPr lang="th-TH" sz="1500" b="0" baseline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น. และจะขอยุติการดำเนินการต่อไป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9403" y="-20670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1 การบริหารจัดการ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405523852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734378"/>
              </p:ext>
            </p:extLst>
          </p:nvPr>
        </p:nvGraphicFramePr>
        <p:xfrm>
          <a:off x="201295" y="474345"/>
          <a:ext cx="11838305" cy="362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2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85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3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เนื้อหา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8530">
                <a:tc>
                  <a:txBody>
                    <a:bodyPr/>
                    <a:lstStyle/>
                    <a:p>
                      <a:pPr marL="0" indent="176530"/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2. ธรร</a:t>
                      </a:r>
                      <a:r>
                        <a:rPr lang="th-TH" sz="15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มา</a:t>
                      </a:r>
                      <a:r>
                        <a:rPr lang="th-TH" sz="1500" b="1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ภิ</a:t>
                      </a:r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บาล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endParaRPr lang="en-US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ระบบธรรมา</a:t>
                      </a:r>
                      <a:r>
                        <a:rPr lang="th-TH" sz="15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ภิ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บาล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รัฐ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NGOs 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ผู้ประกอบ  การ</a:t>
                      </a:r>
                      <a:endParaRPr lang="th-TH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นำร่องวิสาหกิจเพื่อสังคม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นโยบายให้   เ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ปิดเผยข้อมูลที่ไม่ใช่ความลับธุรกิจแก่รัฐ 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สป.พน. ได้ดำเนินการแล้ว โดยศึกษาความเหมาะสมบริษัทวิสาหกิจเพื่อสังคม ในพื้นที่ของนิคมอุตสาหกรรม มาบตาพุด จ.ระยองแล้วเสร็จ และนำเสนอผลการศึกษาต่อ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 ปฏิรูปแล้ว ขณะนี้ อยู่ระหว่างรอความเห็นจาคณะกรรมการปฏิรูปประเทศได้พลังงานว่าจะยุติการดำเนินการหรือคณะกรรมการปฏิรูปฯ จะประสานการนิคมอุตสาหกรรมแห่งประเทศ</a:t>
                      </a:r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ไทย (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กนอ.) เพื่อใช้ประกอบการพิจารณาการวางแผนขับเคลื่อนการดำเนินการวิสาหกิจเพื่อสังคมต่อไป โดยหากคณะกรรมการปฏิรูปไม่มีข้อเสนอแนะ เห็นควรยุติการดำเนินการ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สป.พน.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ได้ประสานหน่วยงานที่เกี่ยวข้องได้ข้อสรุปเสนอ</a:t>
                      </a:r>
                      <a:r>
                        <a:rPr lang="th-TH" sz="15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ต่อ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b="0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</a:t>
                      </a:r>
                      <a:r>
                        <a:rPr lang="th-TH" sz="1500" b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ปฏิรูป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ว่า ปัจจุบันหน่วยงานมีการเผยแพร่ข้อมูลข่าวสารตาม พ.ร.บ. ข้อมูลข่าว และกฎหมาย ระเบียบที่เกี่ยวข้องผ่านเว็บไซต์ของหน่วยงานอยู่แล้ว</a:t>
                      </a: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altLang="en-US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รอผล</a:t>
                      </a:r>
                      <a:r>
                        <a:rPr lang="th-TH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การหารือของ </a:t>
                      </a:r>
                      <a:r>
                        <a:rPr lang="th-TH" altLang="en-US" sz="150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 ปฏิรูป กับ กนอ.</a:t>
                      </a:r>
                      <a:endParaRPr lang="th-TH" altLang="en-US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altLang="en-US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altLang="en-US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altLang="en-US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altLang="en-US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altLang="en-US" sz="1500" b="0" baseline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altLang="en-US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alt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เปิดเผยข้อมูล</a:t>
                      </a:r>
                      <a:r>
                        <a:rPr lang="th-TH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ฯ 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แจ้งผลสำเร็จการดำเนินการไปยัง </a:t>
                      </a:r>
                      <a:r>
                        <a:rPr lang="th-TH" altLang="en-US" sz="1500" b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ปฏิรูป และ สศช. แล้ว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th-TH" altLang="en-US" sz="1500" b="0" baseline="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 marL="121920" marR="12192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Slide Number Placeholder 79"/>
          <p:cNvSpPr txBox="1"/>
          <p:nvPr/>
        </p:nvSpPr>
        <p:spPr>
          <a:xfrm>
            <a:off x="11430331" y="6356351"/>
            <a:ext cx="609600" cy="365125"/>
          </a:xfrm>
          <a:prstGeom prst="rect">
            <a:avLst/>
          </a:prstGeom>
          <a:noFill/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fld id="{013A7FA3-D879-46AF-A33A-724558E8B614}" type="slidenum">
              <a:rPr kumimoji="0" lang="th-TH" sz="935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fld>
            <a:r>
              <a:rPr kumimoji="0" lang="en-US" sz="9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kumimoji="0" lang="th-TH" sz="9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9403" y="-20670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1 การบริหารจัดการ</a:t>
            </a:r>
          </a:p>
        </p:txBody>
      </p:sp>
    </p:spTree>
    <p:extLst>
      <p:ext uri="{BB962C8B-B14F-4D97-AF65-F5344CB8AC3E}">
        <p14:creationId xmlns:p14="http://schemas.microsoft.com/office/powerpoint/2010/main" val="415287792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10980"/>
              </p:ext>
            </p:extLst>
          </p:nvPr>
        </p:nvGraphicFramePr>
        <p:xfrm>
          <a:off x="167336" y="465603"/>
          <a:ext cx="11872595" cy="6598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75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584"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 ไม้โตเร็ว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สนับสนุนกล้าไม้  ตั้งวิสาหกิจชุมชน  มาตรฐาน/ราคากลาง มาตรการ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Non-Firm 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เป็น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Firm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มีคู่มือบริหาร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500" b="0" kern="0" spc="-8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500" b="0" kern="0" spc="-8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ได้สำรวจรวบรวมข้อมูลความต้องการใช้ไม้สับเพิ่มเติมของโรงไฟฟ้าชีวมวลปัจจุบัน</a:t>
                      </a:r>
                      <a:r>
                        <a:rPr lang="th-TH" sz="1500" b="0" kern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0" kern="0" spc="-8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0" kern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และได้</a:t>
                      </a:r>
                      <a:r>
                        <a:rPr lang="th-TH" sz="1500" b="0" kern="0" spc="-8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ส่งข้อมูล</a:t>
                      </a:r>
                      <a:r>
                        <a:rPr lang="th-TH" sz="1500" b="0" kern="0" spc="-8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ไปยัง</a:t>
                      </a:r>
                      <a:r>
                        <a:rPr lang="th-TH" sz="1500" b="0" kern="0" spc="-8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งค์การอุตสาหกรรมป่าไม้และกรมป่าไม้เพื่อใช้ประกอบในการส่งเสริมปลูกไม้โตเร็วในพื้นที่ใกล้เคียงกับโรงไฟฟ้าชีวมวล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th-TH" sz="1500" b="0" kern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500" b="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ได้ส่งแบบสอบถามสำหรับกลุ่มผู้ประกอบการแปรรูปเชื้อเพลิงชีวมวล (เม.ย.2564)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โครงการจัดตั้งวิสาหกิจชุมชนผลิตเชื้อเพลิงชีวมวล มีวิสาหกิจชุมชนเข้าร่วมทั้งหมด 6 แห่ง ได้ รง.4 แล้ว 2 แห่ง อยู่ระหว่างการดำเนินการติดตั้งระบบผลิตเชื้อเพลิงชีวมวล  และ วิสาหกิจ 4 แห่ง อยู่ระหว่างรขอใบอนุญาต รง.4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เผยแพร่คู่มือการปลูกไม้โตเร็ว (ยูคา</a:t>
                      </a:r>
                      <a:r>
                        <a:rPr lang="th-TH" sz="1500" kern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ลิปตัส</a:t>
                      </a: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และ กระถินเทพา) ทางเว็บไซด์ 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dede.go.th</a:t>
                      </a: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และเผยแพร่ข้อมูลราคาซื้อขายไม้สับและราคาเชื้อเพลิงอัดเม็ด ณ ต</a:t>
                      </a:r>
                      <a:r>
                        <a:rPr lang="en-US" sz="1500" kern="0" spc="-3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</a:t>
                      </a:r>
                      <a:r>
                        <a:rPr lang="th-TH" sz="1500" kern="0" spc="-3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</a:t>
                      </a:r>
                      <a:r>
                        <a:rPr lang="en-US" sz="1500" kern="0" spc="-3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</a:t>
                      </a:r>
                      <a:r>
                        <a:rPr lang="th-TH" sz="1500" kern="0" spc="-3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ผ่าน</a:t>
                      </a:r>
                      <a:r>
                        <a:rPr lang="en-US" sz="1500" kern="0" spc="-3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https://www.dede.go.th/ewt_dl_link.php?nid=48573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en-US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- </a:t>
                      </a:r>
                      <a:r>
                        <a:rPr lang="th-TH" sz="1500" kern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ศึกษามาตรฐานชีวมวล ดำเนินการแล้วเสร็จ</a:t>
                      </a:r>
                      <a:endParaRPr lang="th-TH" sz="1500" b="0" kern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ศึกษาแนวทางการเพิ่ม </a:t>
                      </a:r>
                      <a:r>
                        <a:rPr lang="en-US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Plant Factor </a:t>
                      </a: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ของโรงไฟฟ้า</a:t>
                      </a:r>
                      <a:r>
                        <a:rPr lang="th-TH" sz="1500" kern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ชีว</a:t>
                      </a: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มวล ดำเนินการแล้วเสร็จ</a:t>
                      </a:r>
                    </a:p>
                    <a:p>
                      <a:pPr marL="171450" indent="-171450" algn="l">
                        <a:buFontTx/>
                        <a:buChar char="-"/>
                      </a:pP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อ.</a:t>
                      </a:r>
                      <a:r>
                        <a:rPr lang="th-TH" sz="1500" kern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อ.ป</a:t>
                      </a: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 ดำเนินการ  2 โครงการ ดังนี้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   1. ส่งเสริมปลูกไม้เศรษฐกิจฯ ซึ่งอยู่ระหว่างการถางวัชพืช เก็บริบ เตรียมพื้นที่ ทำไม้หลักและปักหลักหมายแนวปลูก ขุดหลุม ใส่ปุ๋ยคอกกันหลุม และจัดซื้อปุ๋ยคอก </a:t>
                      </a:r>
                    </a:p>
                    <a:p>
                      <a:pPr marL="0" indent="0" algn="l">
                        <a:buFontTx/>
                        <a:buNone/>
                      </a:pPr>
                      <a:r>
                        <a:rPr lang="th-TH" sz="1500" kern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   2. จัดทำแปลงสาธิตการปลูกบำรุงไม้เศรษฐกิจ ซึ่งอยู่ระหว่างดำเนินการจัดซื้อกล้าไม้</a:t>
                      </a:r>
                      <a:endParaRPr lang="th-TH" sz="1500" b="0" kern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ดำเนินการควบคู่ไปกับนโยบายโรงไฟฟ้าชุมชนเพื่อเศรษฐกิจฐานราก</a:t>
                      </a:r>
                    </a:p>
                    <a:p>
                      <a:pPr marL="287655" marR="0" lvl="0" indent="-2876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(</a:t>
                      </a: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 ได้ดำเนินการปรับปรุงแผนปฏิรูปฯ และบรรจุการดำเนินการจัดตั้งโรงไฟฟ้าชุมชนเพื่อเศรษฐกิจฐานรากที่ใช้ไม้โตเร็วเป็นเชื้อเพลิงผลิตไฟฟ้าลงในแผนปฏิรูปฯ เป็นที่เรียบร้อยแล้ว </a:t>
                      </a:r>
                      <a:r>
                        <a:rPr kumimoji="0" lang="th-TH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ปัจจุบันอยู่ระหว่างการรอประกาศใช้แผนปฏิรูปฯ ที่ปรับปรุงแล้ว</a:t>
                      </a: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287655" marR="0" lvl="0" indent="-2876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7655" marR="0" lvl="0" indent="-2876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th-TH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kumimoji="0" lang="th-TH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เข้าร่วมกับคณะทำงานจัดทำแนวทางสร้างความมั่นคงอย่างยั่งยืนให้แก่เกษตรกรด้วยโรงไฟฟ้าชีวมวล โดยมีหน่วยงานที่เกี่ยวข้อง เช่น กษ. ทส. สอท. ปัจจุบันอยู่ระหว่างจัดทำร่างบันทึกความร่วมมือการสร้างความมั่นคงอย่างยั่งยืนให้แก่เกษตรด้วยการผลิตไฟฟ้าและพลังงานความร้อนจากพืชพลังงาน เพื่อชุมชนและเศรษฐกิจฐานราก</a:t>
                      </a:r>
                    </a:p>
                    <a:p>
                      <a:pPr marL="287655" marR="0" lvl="0" indent="-2876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endParaRPr kumimoji="0" lang="th-TH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7655" marR="0" lvl="0" indent="-28765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kumimoji="0" lang="th-TH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kumimoji="0" lang="th-TH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รวบรวมข้อมูลรายชื่อผู้ผลิตและผู้ใช้ชีวมวล และปริมาณความต้องการใช้ชีวมวลเพิ่มเติมของกลุ่มโรงงานอุตสาหกรรม โดยในกลุ่มผู้ผลิตนั้น </a:t>
                      </a:r>
                      <a:r>
                        <a:rPr kumimoji="0" lang="th-TH" sz="15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kumimoji="0" lang="th-TH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อยู่ระหว่างการติดตาม รวบรวม และสอบถามข้อมูลเพิ่มเติมในผู้แปรรูปไม้ และดำเนินการวิเคราะห์และสรุปผลต่อไป </a:t>
                      </a:r>
                      <a:endParaRPr kumimoji="0" lang="th-TH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1788" y="0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4 พลังงานทดแทน</a:t>
            </a:r>
          </a:p>
        </p:txBody>
      </p:sp>
      <p:sp>
        <p:nvSpPr>
          <p:cNvPr id="5" name="Slide Number Placeholder 79"/>
          <p:cNvSpPr txBox="1"/>
          <p:nvPr/>
        </p:nvSpPr>
        <p:spPr>
          <a:xfrm>
            <a:off x="11430331" y="6356351"/>
            <a:ext cx="609600" cy="365125"/>
          </a:xfrm>
          <a:prstGeom prst="rect">
            <a:avLst/>
          </a:prstGeom>
          <a:noFill/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35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fld id="{013A7FA3-D879-46AF-A33A-724558E8B614}" type="slidenum">
              <a:rPr lang="th-TH" sz="935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</a:t>
            </a:fld>
            <a:r>
              <a:rPr lang="en-US" sz="935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th-TH" sz="935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2753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60569"/>
              </p:ext>
            </p:extLst>
          </p:nvPr>
        </p:nvGraphicFramePr>
        <p:xfrm>
          <a:off x="167853" y="731520"/>
          <a:ext cx="11872595" cy="4312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32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4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806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45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75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584"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 ขยะมูลฝอยไปเป็นเชื้อเพลิง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 กม. แยกขยะ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จัดลำดับพื้นที่เร่งด่วน  อปท. มี 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Model 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โดยดึงภาคเอกชนร่วม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355" indent="-173355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กระทรวงพลังงาน กำหนดเป้าหมายในการรับซื้อไฟฟ้าจากขยะชุมชนจากเดิม 500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เพิ่มขึ้นอีก 400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รวมเป็น 900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</a:t>
                      </a:r>
                    </a:p>
                    <a:p>
                      <a:pPr marL="173355" indent="-173355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ขณะนี้มีโครงการกำจัดขยะด้วยการนำมาผลิตไฟฟ้าของ อปท. ที่ได้รับความเห็นชอบจาก ครม. จำนวน 1 โครงการ และจาก รมว.มท. แล้วจำนวน 23 โครงการ โดยมีกำลังการผลิตติดตั้งรวม 257.80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 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และยังมีโครงการฯ ที่ยังอยู่ในการพิจารณาของคณะกรรมการกลางอยู่จำนวน 4 โครงการ และยังอยู่ในการพิจารณาของคณะกรรมการกลั่นกรองอีกจำนวน 9 โครงการ ซึ่งมีกำลังผลิตติดตั้งรวม 108.50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รวมกำลังการผลิตติดตั้งทั้งหมด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366.30 </a:t>
                      </a:r>
                      <a:r>
                        <a:rPr lang="en-US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MW</a:t>
                      </a:r>
                      <a:endParaRPr lang="th-TH" sz="1500" b="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3355" indent="-173355">
                        <a:buFont typeface="Arial" panose="020B0604020202020204" pitchFamily="34" charset="0"/>
                        <a:buChar char="•"/>
                      </a:pPr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3355" indent="-173355">
                        <a:buFont typeface="Arial" panose="020B0604020202020204" pitchFamily="34" charset="0"/>
                        <a:buChar char="•"/>
                      </a:pPr>
                      <a:r>
                        <a:rPr lang="th-TH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มติ </a:t>
                      </a:r>
                      <a:r>
                        <a:rPr lang="th-TH" altLang="th-TH" sz="150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ครั้งที่ 3/2564 เมื่อวันที่ 5 พ.ย. 64 เห็นชอบ</a:t>
                      </a:r>
                      <a:r>
                        <a:rPr lang="th-TH" alt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อัตรา</a:t>
                      </a:r>
                      <a:r>
                        <a:rPr lang="th-TH" alt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การรับซื้อไฟฟ้าจากขยะชุมชนในรูปแบบ</a:t>
                      </a:r>
                      <a:r>
                        <a:rPr lang="th-TH" alt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altLang="th-TH" sz="150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FiT</a:t>
                      </a:r>
                      <a:r>
                        <a:rPr lang="th-TH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สำหรับผู้ผลิตไฟฟ้าขนาดเล็กมาก </a:t>
                      </a:r>
                      <a:r>
                        <a:rPr lang="en-US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(VSPP) </a:t>
                      </a:r>
                      <a:r>
                        <a:rPr lang="th-TH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ภายใต้กรอบอัตราค่าไฟฟ้าสูงสุดที่ 5.08 บาทต่อหน่วย (</a:t>
                      </a:r>
                      <a:r>
                        <a:rPr lang="en-US" altLang="th-TH" sz="1500" b="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FiT</a:t>
                      </a:r>
                      <a:r>
                        <a:rPr lang="en-US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Premium 8 </a:t>
                      </a:r>
                      <a:r>
                        <a:rPr lang="th-TH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ปี 0.70 บาท/หน่วย)</a:t>
                      </a:r>
                      <a:r>
                        <a:rPr lang="en-US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SPP </a:t>
                      </a:r>
                      <a:r>
                        <a:rPr lang="th-TH" alt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ภายใต้กรอบสูงสุดที่ 3.66 บาทต่อหน่วย ระยะเวลาสนับสนุน 20 ปี</a:t>
                      </a:r>
                      <a:endParaRPr lang="en-US" altLang="th-TH" sz="1500" b="0" baseline="0" dirty="0" err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th-TH" alt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ประสานงานและทำงานร่วมกับ มท. ในการพิจารณาให้ความเห็นโครงการกำจัดขยะเพื่อผลิตพลังงานไฟฟ้าที่องค์กรปกครองส่วนท้องถิ่นเสนอโครงการ 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r>
                        <a:rPr lang="th-TH" alt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 อยู่ระหว่างการเตรียมกำหนดขั้นตอนหลักเกณฑ์ เงื่อนไข และอัตราการรับซื้อไฟฟ้า เพื่อให้สำนักงานคณะกรรมการกำกับกิจการพลังงานประกาศรับซื้อไฟฟ้าจากขยะชุมชนต่อไป</a:t>
                      </a: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endParaRPr lang="th-TH" alt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endParaRPr lang="th-TH" alt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5725" indent="-85725">
                        <a:buFont typeface="Arial" panose="020B0604020202020204" pitchFamily="34" charset="0"/>
                        <a:buChar char="•"/>
                      </a:pPr>
                      <a:endParaRPr lang="th-TH" alt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20340" y="7663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4 พลังงานทดแทน</a:t>
            </a:r>
          </a:p>
        </p:txBody>
      </p:sp>
    </p:spTree>
    <p:extLst>
      <p:ext uri="{BB962C8B-B14F-4D97-AF65-F5344CB8AC3E}">
        <p14:creationId xmlns:p14="http://schemas.microsoft.com/office/powerpoint/2010/main" val="75634899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5176453"/>
              </p:ext>
            </p:extLst>
          </p:nvPr>
        </p:nvGraphicFramePr>
        <p:xfrm>
          <a:off x="208932" y="472903"/>
          <a:ext cx="11872595" cy="5227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1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3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75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584">
                <a:tc>
                  <a:txBody>
                    <a:bodyPr/>
                    <a:lstStyle/>
                    <a:p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 โซลาร์รูฟเสรี</a:t>
                      </a:r>
                    </a:p>
                    <a:p>
                      <a:pPr marL="234950" indent="-234950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(การออกระเบียบ วิธีการว่าด้วยการซื้อขายไฟฟ้าระหว่างเอกชนกับเอกชนหรือหน่วยงานของรัฐ)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ติดตั้ง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โซลาร์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รูฟได้อย่างแพร่หลาย</a:t>
                      </a:r>
                      <a:b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มีกฎหมาย ระเบียบ ประกาศรองรับ</a:t>
                      </a:r>
                      <a:b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OSS  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ติดตั้ง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โซลา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ร์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รูฟ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 ได้ออกระเบียบการรับซื้อไฟฟ้าตามนโยบายการส่งเสริมการผลิตไฟฟ้าจากพลังงานแสงอาทิตย์แบบติดตั้งบนหลังคา และ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เพื่อเป็นการสนับสนุนการดำเนินงานตามโครงการโซลาร์ภาคประชาชน กกพ. ไปปรับปรุงการขอจดแจ้งยกเว้นการขอรับใบอนุญาต โดยลดเอกสารและขั้นตอนการจดแจ้งยกเว้นเพื่อเป็นการอำนวยความสะดวกให้กับผู้เข้าร่วมโครงการแล้ว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็นควรทบทวนหน่วยงานผู้รับผิดชอบตามข้อเสนอของสำนักนายกรัฐมนตรีเพื่อให้เป็นไปตามอำนาจหน้าที่ของหน่วยงานที่ชัดเจน 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เห็นควรทบทวนตามข้อเสนอของกระทรวงการคลัง เนื่องจากปัจจุบันหน่วยงานสามารถดำเนินการได้โดยไม่มีข้อจำกัดของกฎหมายและระเบียบที่เกี่ยวข้อง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พพ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.ดำเนินโครงการ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Solar to social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โดยมุ่งเน้นการสร้างความรู้ ความเข้าใจที่ถูกต้องของแผนปฏิรูปประเทศด้านพลังงาเสร็จ</a:t>
                      </a: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เรียบร้อย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กกพ. ได้ออกระเบียบการรับซื้อไฟฟ้าตามนโยบายการส่งเสริมการผลิตไฟฟ้าจากพลังงานแสงอาทิตย์แบบติดตั้งบนหลังคา และเพื่อเป็นการสนับสนุนการดำเนินงานตามโครงการโซลา</a:t>
                      </a:r>
                      <a:r>
                        <a:rPr lang="th-TH" sz="15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ร์</a:t>
                      </a: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ภาคประชาชน กกพ. ได้ปรับปรุงการขอจดแจ้งยกเว้นการขอรับใบอนุญาต โดยลดเอกสารและขั้นตอนการจดแจ้งยกเว้นเพื่อเป็นการอำนวยความสะดวกให้กับผู้เข้าร่วมโครงการแล้ว 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altLang="th-TH" sz="15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alt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มีแผนจะจัดทำและส่งข้อเสนอโครงการเพื่อขอรับการสนับสนุนงบประมาณจากกองทุนเพื่อส่งเสริมการอนุรักษ์พลังงาน และจะให้การสนับสนุนข้อมูล องค์ความรู้เกี่ยวกับพลังงานแสงอาทิตย์ ผ่านช่องทางต่าง ๆ </a:t>
                      </a:r>
                      <a:endParaRPr lang="th-TH" alt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1788" y="7300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4 พลังงานทดแทน</a:t>
            </a:r>
          </a:p>
        </p:txBody>
      </p:sp>
    </p:spTree>
    <p:extLst>
      <p:ext uri="{BB962C8B-B14F-4D97-AF65-F5344CB8AC3E}">
        <p14:creationId xmlns:p14="http://schemas.microsoft.com/office/powerpoint/2010/main" val="172157809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93807"/>
              </p:ext>
            </p:extLst>
          </p:nvPr>
        </p:nvGraphicFramePr>
        <p:xfrm>
          <a:off x="208932" y="472903"/>
          <a:ext cx="11872595" cy="2255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0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1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3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75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5584">
                <a:tc>
                  <a:txBody>
                    <a:bodyPr/>
                    <a:lstStyle/>
                    <a:p>
                      <a:pPr marL="284480" indent="-284480"/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 พลังงานภาคขนส่ง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กำหนดโครงสร้างพลังงานภาคขนส่ง และปรับปรุง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AEDP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Oil Plan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0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ต.ค.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63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ครม. มี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มติรับทราบ แผน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AEDP 2018</a:t>
                      </a:r>
                    </a:p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ครม. มีมติให้จัดทำแผนพลังงานชาติ (รวม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TIEB)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ซึ่งรวมการพิจารณา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BAU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การใช้พลังงานภาคขนส่งใหม่  (ที่ต้องตัด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EV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แล้ว) และ </a:t>
                      </a:r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ธพ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 สนับสนุนการจัดทำโครงสร้างการใช้พลังงานในภาคขนส่งให้ชัดเจน 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 ก.พ. 64 สนพ. ได้นำเสนอทิศทางของแผนพลังงานชาติและแนวทางการขับเคลื่อนต่อผู้บริหาร พน.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ส.ค. 64 </a:t>
                      </a:r>
                      <a:r>
                        <a:rPr lang="th-TH" sz="1500" b="0" baseline="0" dirty="0" err="1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กพช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ได้มีมติเห็นชอบกรอบแผนพลังงานชาติ</a:t>
                      </a:r>
                      <a:endParaRPr lang="th-TH" sz="1500" b="0" baseline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Wingdings" panose="05000000000000000000" pitchFamily="2" charset="2"/>
                        <a:buChar char="§"/>
                      </a:pPr>
                      <a:endParaRPr lang="th-TH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11788" y="7300"/>
            <a:ext cx="11480212" cy="46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4 พลังงานทดแทน</a:t>
            </a:r>
          </a:p>
        </p:txBody>
      </p:sp>
    </p:spTree>
    <p:extLst>
      <p:ext uri="{BB962C8B-B14F-4D97-AF65-F5344CB8AC3E}">
        <p14:creationId xmlns:p14="http://schemas.microsoft.com/office/powerpoint/2010/main" val="18457220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17927"/>
              </p:ext>
            </p:extLst>
          </p:nvPr>
        </p:nvGraphicFramePr>
        <p:xfrm>
          <a:off x="351555" y="641284"/>
          <a:ext cx="11637010" cy="5775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6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7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08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4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 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</a:p>
                  </a:txBody>
                  <a:tcPr marL="121920" marR="121920"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7160">
                <a:tc>
                  <a:txBody>
                    <a:bodyPr/>
                    <a:lstStyle/>
                    <a:p>
                      <a:pPr marL="234950" indent="-234950"/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</a:t>
                      </a:r>
                      <a:r>
                        <a:rPr lang="th-TH" sz="15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1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การส่งเสริมการอนุรักษ์พลังงานและการใช้พลังงานอย่างคุ้มค่าในกลุ่มอุตสาหกรรม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ดำเนินโครงการร่วม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กรอ. ประหยัดพลังงานได้ไม่น้อยกว่า 260 </a:t>
                      </a:r>
                      <a:r>
                        <a:rPr lang="en-US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Ktoe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ลดค่าใช้จ่ายด้านพลังงานได้ไม่น้อยกว่า 2,600 ล้านบาท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ปี 61 ดำเนินการแล้วเสร็จ 7 โครงการ มีผลประหยัด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37.11 </a:t>
                      </a:r>
                      <a:r>
                        <a:rPr lang="en-US" sz="15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ktoe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/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ปี 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ปี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62 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ดำเนินงาน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10 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โครงการ เกิดผลประหยัด 2</a:t>
                      </a:r>
                      <a:r>
                        <a:rPr lang="en-US" alt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</a:t>
                      </a:r>
                      <a:r>
                        <a:rPr lang="en-US" alt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88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en-US" sz="15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ktoe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/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ปี  (แล้วเสร็จ 9 โครงการ อยู่ระหว่างดำเนินการ 1 โครงการ)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ผลประหยัดรวมสะสมถึงปี 63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= 156.9 ktoe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ลดค่าใช้จ่ายด้านพลังงาน 2,353 ลบ.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ปี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64 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อยู่ระหว่างการพัฒนาโครงการร่วมกันทั้งสิ้น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21 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โครงการ (กรอ. 21 โครงการ) คาดว่ามีผลประหยัดทั้งสิ้น 13.7 </a:t>
                      </a:r>
                      <a:r>
                        <a:rPr lang="en-US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ktoe/</a:t>
                      </a:r>
                      <a:r>
                        <a:rPr lang="th-TH" sz="15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ปี คิดเป็นเงิน 205 ลบ.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1625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ผลักดันให้กิจกรรมที่เกิดขึ้นภายใต้ความร่วมมือ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 กรอ. ให้มุ่งเน้นไปที่ภารกิจและกฎหมายที่แต่ละฝ่ายมีอำนาจดังกล่าว อาทิ กฎหมายโรงงานอาคารควบคุมของ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กฎหมายการรับรองตนเองของโรงงาน (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Self Declare)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ของ กรอ.</a:t>
                      </a:r>
                    </a:p>
                    <a:p>
                      <a:pPr marL="301625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พัฒนาระบบฐานข้อมูลให้สามารถใช้งานด้วยกันระหว่าง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และ กรอ. รวมถึงหน่วยงานอื่น ๆ ในอนาคต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แจ้งผลสำเร็จการดำเนินการไปยัง </a:t>
                      </a:r>
                      <a:r>
                        <a:rPr lang="th-TH" altLang="en-US" sz="1500" b="0" dirty="0" err="1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500" b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ปฏิรูป และ สศช. แล้ว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9345">
                <a:tc>
                  <a:txBody>
                    <a:bodyPr/>
                    <a:lstStyle/>
                    <a:p>
                      <a:pPr marL="234950" indent="-234950"/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 </a:t>
                      </a:r>
                      <a:r>
                        <a:rPr lang="en-US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Building Energy Code: BEC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กฎกระทรวง ฯ ประกาศในราชกิจจานุเบกษา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12 พ.ย. 63</a:t>
                      </a:r>
                      <a:r>
                        <a:rPr lang="th-TH" sz="15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กฎกระทรวงฯ ประ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กาศในราชกิจจา       นุเบกษา </a:t>
                      </a:r>
                      <a:endParaRPr lang="th-TH" sz="15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21 ม.ค. 64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b="0" baseline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พพ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เสนอกฎกระทรวงให้คณะกรรมการควบคุมอาคารพิจารณา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11 ก.พ. 64 และ 21 มี.ค.64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พพ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เข้าหารือกรมโยธา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ขอทราบร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ายละเอียด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ข้อสังเกต และหารือ </a:t>
                      </a:r>
                      <a:r>
                        <a:rPr lang="th-TH" sz="1500" b="0" baseline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ก.กฤษฎีกาปัญหาข้อกฎหมาย </a:t>
                      </a:r>
                      <a:endParaRPr lang="en-US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13 พ.ค. 64 คณะกรรมการควบคุมอาคาร ประชุมเพื่อพิจารณาเห็นชอบนำกฎกระทรวงไปบังคับใช้ ครั้งที่ 2 ขณะนี้อยู่ระหว่างรอแจ้งมติคณะกรรมการควบคุมอาคาร  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defTabSz="914400">
                        <a:buFont typeface="Wingdings" panose="05000000000000000000" pitchFamily="2" charset="2"/>
                        <a:buChar char="§"/>
                        <a:tabLst>
                          <a:tab pos="89535" algn="l"/>
                        </a:tabLst>
                      </a:pPr>
                      <a:r>
                        <a:rPr lang="th-TH" sz="1500" b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.จัดเตรียม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ความพร้อมของบุคลากรและหน่วยงานที่เกี่ยวข้องให้มีความรู้ใน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เพื่อให้สามารถเริ่มดำเนินการได้ทันที เมื่อมีผลบังคับใช้</a:t>
                      </a:r>
                    </a:p>
                    <a:p>
                      <a:pPr marL="285750" indent="-285750" defTabSz="914400">
                        <a:buFont typeface="Wingdings" panose="05000000000000000000" pitchFamily="2" charset="2"/>
                        <a:buChar char="§"/>
                        <a:tabLst>
                          <a:tab pos="89535" algn="l"/>
                        </a:tabLst>
                      </a:pP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ประสานกรม</a:t>
                      </a:r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โยธาฯ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ขอรับทราบมติการประชุมคณะกรรมการควบคุมอาคาร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(ที่ประชุมไปเมื่อ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 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พ.ค. </a:t>
                      </a:r>
                      <a:r>
                        <a:rPr lang="en-US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64)</a:t>
                      </a:r>
                      <a:endParaRPr lang="th-TH" sz="15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 defTabSz="914400">
                        <a:buFont typeface="Wingdings" panose="05000000000000000000" pitchFamily="2" charset="2"/>
                        <a:buChar char="§"/>
                        <a:tabLst>
                          <a:tab pos="89535" algn="l"/>
                        </a:tabLst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ประสานความร่วมมือกับหน่วยงาน กนอ./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EEC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เพื่อผลักดันส่งเสริมการบังคับใช้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BEC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ในพื้นที่ </a:t>
                      </a:r>
                      <a:r>
                        <a:rPr lang="th-TH" sz="1500" b="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กนอ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.และเขตเศรษฐกิจพิเศษภาคตะวันออก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</a:txBody>
                  <a:tcPr marL="121920" marR="12192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8694" y="-224807"/>
            <a:ext cx="11480212" cy="8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56301" tIns="78150" rIns="156301" bIns="78150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ts val="641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5 อนุรักษ์</a:t>
            </a:r>
          </a:p>
        </p:txBody>
      </p:sp>
    </p:spTree>
    <p:extLst>
      <p:ext uri="{BB962C8B-B14F-4D97-AF65-F5344CB8AC3E}">
        <p14:creationId xmlns:p14="http://schemas.microsoft.com/office/powerpoint/2010/main" val="6824266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91"/>
              </p:ext>
            </p:extLst>
          </p:nvPr>
        </p:nvGraphicFramePr>
        <p:xfrm>
          <a:off x="107576" y="448605"/>
          <a:ext cx="11932355" cy="646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4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3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36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38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33"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ประเด็น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KPI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ความก้าวหน้า 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sz="1600" b="1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พ.ย. 2564</a:t>
                      </a:r>
                      <a:endParaRPr lang="th-TH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การดำเนินงานขั้นตอนต่อไป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B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697">
                <a:tc>
                  <a:txBody>
                    <a:bodyPr/>
                    <a:lstStyle/>
                    <a:p>
                      <a:pPr marL="234950" indent="-234950"/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 ยานยนต์ไฟฟ้า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รัฐบาลมีเป้าหมาย   และจัดทำแผนปฏิบัติการ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7480" indent="-144145">
                        <a:buFont typeface="Arial" panose="020B0604020202020204" pitchFamily="34" charset="0"/>
                        <a:buChar char="•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มีคำสั่งแต่งตั้งคณะกรรมการนโยบายยานยนต์ไฟฟ้าแห่งชาติ</a:t>
                      </a:r>
                      <a:r>
                        <a:rPr lang="th-TH" sz="1500" b="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มี รนรม. เป็นประธาน และ ปอก. และ ปพน. เป็นฝ่ายเลขานุการ  </a:t>
                      </a:r>
                    </a:p>
                    <a:p>
                      <a:pPr marL="162560" indent="-162560">
                        <a:buFont typeface="Arial" panose="020B0604020202020204" pitchFamily="34" charset="0"/>
                        <a:buChar char="•"/>
                      </a:pPr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คณะกรรมการ </a:t>
                      </a:r>
                      <a:r>
                        <a:rPr lang="en-US" sz="15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EV 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แห่งชาติ มีการประชุมไปแล้ว </a:t>
                      </a:r>
                      <a:r>
                        <a:rPr lang="th-TH" altLang="en-US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3 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ครั้ง (24 มี.ค. 64 และ 12 พ.ค. </a:t>
                      </a:r>
                      <a:r>
                        <a:rPr lang="th-TH" altLang="en-US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64 และ 29 พ.ย. 64)  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มีมติเห็นชอบนโยบาย 30@30 ตั้งเป้าหมายว่าภายในปี 2573 (ค.ศ. 2030) จะมีสัดส่วนของการผลิตยานยนต์ไฟฟ้าอยู่ที่ร้อยละ 30 เทียบจากกำลังการผลิตยานยนต์ของทั้งประเทศที่ประมาณ 2,500,000 คัน โดยเป็นรถยนต์นั่งและรถกระบะ 725,000 คัน รถจักรยานยนต์จะมีการผลิตทั้งสิ้น 675,000 คัน และประเภทรถบัส/รถบรรทุกจะมีการผลิตทั้งสิ้น 34,000 คัน </a:t>
                      </a:r>
                    </a:p>
                    <a:p>
                      <a:pPr marL="162560" indent="-162560">
                        <a:buFont typeface="Arial" panose="020B0604020202020204" pitchFamily="34" charset="0"/>
                        <a:buChar char="•"/>
                      </a:pP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คณะอนุกรรมการ 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EV 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ทั้ง 4 ชุด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ประกอบด้วย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1) 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คณะอนุฯส่งเสริมอุตสาหกรรมการผลิตยานยนต์ไฟฟ้าและชิ้นส่วน 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)คณะอนุ</a:t>
                      </a:r>
                      <a:r>
                        <a:rPr lang="th-TH" altLang="en-US" sz="15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ฯพัฒ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นาระบบโครงสร้างพื้นฐานและแบตเตอรี่เพื่อรองรับยานยนต์ไฟฟ้า 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3)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คณะอนุฯ ประเมินผลกระทบด้านน้ำมันเชื้อเพลิงและก๊าซเรือนกระจกจากการส่งเสริมยานยนต์ไฟฟ้า </a:t>
                      </a:r>
                      <a:r>
                        <a:rPr lang="en-US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4) </a:t>
                      </a:r>
                      <a:r>
                        <a:rPr lang="th-TH" alt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คณะอนุฯ ส่งเสริมการใช้ยานยนต์ไฟฟ้า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355" indent="-173355">
                        <a:buFont typeface="Arial" panose="020B0604020202020204" pitchFamily="34" charset="0"/>
                        <a:buChar char="•"/>
                      </a:pPr>
                      <a:r>
                        <a:rPr lang="th-TH" altLang="en-US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จัดทำรายละเอียดการนำรถยนต์ที่ขับเคลื่อนด้วยพลังงานไฟฟ้ามาใช้ในราชการตามมติ</a:t>
                      </a:r>
                      <a:r>
                        <a:rPr lang="th-TH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ครม.</a:t>
                      </a:r>
                    </a:p>
                    <a:p>
                      <a:pPr marL="173355" indent="-173355">
                        <a:buFont typeface="Arial" panose="020B0604020202020204" pitchFamily="34" charset="0"/>
                        <a:buChar char="•"/>
                      </a:pPr>
                      <a:r>
                        <a:rPr lang="th-TH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 จะประสานหน่วยงานที่เกี่ยวข้องเพื่อจัดรายละเอียดแนวทางสนับสนุนยานยนต์ไฟฟ้าในประเทศ ภายในปี ค.ศ. 2025 (พ.ศ. 2568) ในมาตรการสนับสนุนการใช้ยานยนต์ไฟฟ้าประเภทรถยนต์และรถจักรยานยนต์ แนวทางการสนับสนุนการติดตั้งเครื่องอัดประจุสำหรับ </a:t>
                      </a:r>
                      <a:r>
                        <a:rPr lang="en-US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 </a:t>
                      </a:r>
                      <a:r>
                        <a:rPr lang="th-TH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 สนับสนุนการลงทุนอุตสาหกรรมการผลิตแบตเตอร์รี่</a:t>
                      </a:r>
                      <a:endParaRPr lang="th-TH" alt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697">
                <a:tc>
                  <a:txBody>
                    <a:bodyPr/>
                    <a:lstStyle/>
                    <a:p>
                      <a:r>
                        <a:rPr lang="th-TH" sz="15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 ระบบการกักเก็บพลังงาน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ศึกษาโอกาสการส่งเสริมการลงทุน และจัดทำแผนปฏิบัติการ </a:t>
                      </a:r>
                      <a:endParaRPr 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ปรับปรุงแผนด้านพลังงานให้มีการนำ </a:t>
                      </a: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ESS </a:t>
                      </a:r>
                      <a:r>
                        <a:rPr lang="th-TH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มาใช้ในโครงข่ายไฟฟ้า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76136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16 ธ.ค. 62</a:t>
                      </a:r>
                      <a:r>
                        <a:rPr lang="th-TH" sz="1500" baseline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กพช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. เห็นชอบคำสั่งแต่งตั้ง คกก. ส่งเสริมเทคโนโลยีระบบการกักเก็บพลังงาน (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ESS) 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285750" marR="0" indent="-285750" algn="l" defTabSz="76136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defRPr/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8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ก.พ. 64  </a:t>
                      </a:r>
                      <a:r>
                        <a:rPr lang="th-TH" sz="15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ESS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ประชุมมีมติเห็นชอบเป้าหมายเบื้องต้นและกรอบแนวทางในการส่งเสริมฯ  </a:t>
                      </a:r>
                    </a:p>
                    <a:p>
                      <a:pPr marL="285750" indent="-285750" defTabSz="76136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จัดทำแนวทางและยุทธศาสตร์ในการพัฒนาอุตสาหกรรมและส่งเสริมการใช้ 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ESS</a:t>
                      </a:r>
                      <a:endParaRPr lang="th-TH" sz="15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285750" indent="-285750" defTabSz="76136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ปัจจุบันมีจำนวนโครงการภายใต้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ERC Sandbox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ที่ กกพ. เห็นชอบ แผนปฏิบัติการ (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Action Plan)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โดยอยู่ระหว่างการรอลงนามในหนังสือยืนยัน ทั้งสิ้น 12 โครงการ เป็นโครงการประเภท </a:t>
                      </a:r>
                      <a:r>
                        <a:rPr lang="en-US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Battery Storage System </a:t>
                      </a:r>
                      <a:r>
                        <a:rPr lang="th-TH" sz="15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จำนวน 3 </a:t>
                      </a:r>
                      <a:r>
                        <a:rPr lang="th-TH" sz="15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โครงการ</a:t>
                      </a:r>
                      <a:endParaRPr lang="en-US" sz="15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285750" indent="-285750" defTabSz="761365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th-TH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20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ก.ย. 64 กกพ. เห็นชอบแนวทางการกำกับระบบ </a:t>
                      </a:r>
                      <a:r>
                        <a:rPr 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ESS </a:t>
                      </a:r>
                      <a:r>
                        <a:rPr lang="th-TH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ในกิจการพลังงาน</a:t>
                      </a:r>
                      <a:endParaRPr lang="th-TH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alt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ประสานงานกับหน่วยงานที่เกี่ยวข้องเพื่อรายงานการดำเนินงานต่อคณะกรรมการ </a:t>
                      </a:r>
                      <a:r>
                        <a:rPr lang="en-GB" alt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ESS </a:t>
                      </a:r>
                      <a:r>
                        <a:rPr lang="th-TH" alt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หรือคณะกรรมการ </a:t>
                      </a:r>
                      <a:r>
                        <a:rPr lang="en-GB" alt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EV </a:t>
                      </a:r>
                      <a:r>
                        <a:rPr lang="th-TH" alt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แห่งชาติ ทราบและให้ความเห็น/ข้อเสนอแนะต่อไป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altLang="en-US" sz="1500" b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จัดทำข้อเสนอแนะการปรับปรุงแผนพลังงาน และจัดทำร่างแผนปฏิบัติ</a:t>
                      </a:r>
                      <a:r>
                        <a:rPr lang="th-TH" altLang="en-US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การ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th-TH" altLang="en-US" sz="1500" b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สนง.กกพ. จะแจ้งมติแนวทางการกำกับ</a:t>
                      </a:r>
                      <a:r>
                        <a:rPr lang="th-TH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ESS </a:t>
                      </a:r>
                      <a:r>
                        <a:rPr lang="th-TH" altLang="en-US" sz="1500" b="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ในกิจการพลังงานให้หน่วยงานที่เกี่ยวข้องทราบ </a:t>
                      </a:r>
                      <a:endParaRPr lang="th-TH" altLang="en-US" sz="15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429772" y="-201706"/>
            <a:ext cx="8610159" cy="65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226" tIns="58613" rIns="117226" bIns="58613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defTabSz="685800" eaLnBrk="1" hangingPunct="1">
              <a:lnSpc>
                <a:spcPts val="4810"/>
              </a:lnSpc>
              <a:spcBef>
                <a:spcPct val="50000"/>
              </a:spcBef>
              <a:defRPr/>
            </a:pPr>
            <a:r>
              <a:rPr lang="th-TH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ด้านที่ 6 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67039395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9359900" y="6553200"/>
            <a:ext cx="1417638" cy="304800"/>
          </a:xfrm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3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สี่เหลี่ยมผืนผ้า 25"/>
          <p:cNvSpPr/>
          <p:nvPr/>
        </p:nvSpPr>
        <p:spPr bwMode="auto">
          <a:xfrm>
            <a:off x="79185" y="1041682"/>
            <a:ext cx="1667727" cy="1338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kumimoji="0" lang="th-TH" altLang="x-non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จัดตั้งเป็น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Stop Service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อย่างแท้จริง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แก้ไข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พ.ร.บ.การประกอบกิจการพลังงาน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2550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หรือกฎหมายอื่นที่เกี่ยวข้อง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KPI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สำหรับการติดตามประเมินผลคณะกรรมการกำกับกิจการพลังงาน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858552" y="909227"/>
            <a:ext cx="7028597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การปรับปรุงอนุญาตแบบ </a:t>
            </a:r>
            <a:r>
              <a:rPr kumimoji="0" lang="en-US" altLang="x-none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OSS </a:t>
            </a:r>
            <a:r>
              <a:rPr kumimoji="0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1.1 </a:t>
            </a: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กระบวนการอนุญาต สำหรับกิจการไฟฟ้าและกิจการก๊าซฯ : </a:t>
            </a: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28 เม.ย. 64 กกพ. มีมติเห็นชอบปรับปรุงขั้นตอนการแจ้งยกเว้นไม่ต้องขอรับใบอนุญาต สำหรับกรณีขนาดกำลังการผลิตติดตั้งต่ำกว่า 200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kVA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และให้ปรับปรุงกฎหมายลำดับรองกรณีขนาดกำลังการผลิตติดตั้งตั้งแต่ 200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kVA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ซึ่งต้องขอรับใบอนุญาต พค.2 เพื่อปรับลดระยะเวลาการพิจารณาขอความเห็นจาก พพ.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1.2 </a:t>
            </a: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การปรับปรุงกฎหมายลำดับรองรองรับการอนุญาตแบบ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OSS</a:t>
            </a: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1.3 </a:t>
            </a: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การลงนาม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MoU </a:t>
            </a: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กับ กอ. ทส. และ มท.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   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1.3.1 MOU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เรื่อง การกำกับดูแลด้านสิ่งแวดล้อม ความปลอดภัยฯ 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ทส ยืนยันร่าง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MOU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แล้ว สำหรับ อก. ขอหารือ </a:t>
            </a:r>
            <a:r>
              <a:rPr kumimoji="0" lang="th-TH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สอจ. ก่อน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และเห็นควรให้มีการลงนาม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MOU 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เมื่อยกเลิก รง. 4 ลำดับที่ 88  เมื่อวันที่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6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พ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.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ค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.</a:t>
            </a:r>
            <a:r>
              <a:rPr kumimoji="0" lang="th-TH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  <a:sym typeface="+mn-ea"/>
              </a:rPr>
              <a:t>2564</a:t>
            </a:r>
            <a:endParaRPr kumimoji="0" lang="th-TH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307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" y="0"/>
            <a:ext cx="1669125" cy="655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Rectangle 18"/>
          <p:cNvSpPr/>
          <p:nvPr/>
        </p:nvSpPr>
        <p:spPr>
          <a:xfrm>
            <a:off x="77787" y="2435124"/>
            <a:ext cx="1667727" cy="461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สำนักงาน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กกพ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พน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กพร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 /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กรอ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มท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 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สี่เหลี่ยมผืนผ้า 7"/>
          <p:cNvSpPr/>
          <p:nvPr/>
        </p:nvSpPr>
        <p:spPr>
          <a:xfrm>
            <a:off x="79185" y="648930"/>
            <a:ext cx="1667727" cy="338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สี่เหลี่ยมผืนผ้า 8"/>
          <p:cNvSpPr/>
          <p:nvPr/>
        </p:nvSpPr>
        <p:spPr>
          <a:xfrm>
            <a:off x="1853671" y="648930"/>
            <a:ext cx="7033477" cy="261610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</a:t>
            </a:r>
            <a:r>
              <a:rPr kumimoji="0" lang="th-TH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พฤศจิกายน</a:t>
            </a:r>
            <a:r>
              <a:rPr kumimoji="0" lang="th-TH" sz="1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80730"/>
              </p:ext>
            </p:extLst>
          </p:nvPr>
        </p:nvGraphicFramePr>
        <p:xfrm>
          <a:off x="1921423" y="1933226"/>
          <a:ext cx="6897971" cy="250685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8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4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840"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ระเบียบ</a:t>
                      </a: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9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สถานะ</a:t>
                      </a: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521">
                <a:tc>
                  <a:txBody>
                    <a:bodyPr/>
                    <a:lstStyle/>
                    <a:p>
                      <a:pPr marL="405130" indent="-405130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1.2.1</a:t>
                      </a:r>
                      <a:r>
                        <a:rPr lang="th-TH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ระเบียบ กกพ. ว่าด้วยการจัดทำรายงานสิ่งแวดล้อมสำหรับการประกอบกิจการผลิตไฟฟ้าที่ได้รับยกเว้นหรือไม่เข้าข่ายต้องจัดทำรายงานการประเมินผลกระทบสิ่งแวดล้อม หรือได้รับยกเว้นหรือไม่เข้าข่ายต้องปฏิบัติตามประมวลหลักการปฏิบัติ (</a:t>
                      </a:r>
                      <a:r>
                        <a:rPr lang="en-US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Code of Practice</a:t>
                      </a:r>
                      <a:r>
                        <a:rPr lang="th-TH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th-TH" sz="900" dirty="0">
                        <a:solidFill>
                          <a:schemeClr val="tx1"/>
                        </a:solidFill>
                        <a:effectLst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9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มีผลบังคับใช้ตั้งแต่วันที่ 4 ก.พ. 64</a:t>
                      </a: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4797">
                <a:tc>
                  <a:txBody>
                    <a:bodyPr/>
                    <a:lstStyle/>
                    <a:p>
                      <a:pPr marL="405130" indent="-405130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1.2.2</a:t>
                      </a:r>
                      <a:r>
                        <a:rPr lang="th-TH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ร่างระเบียบ กกพ. ว่าด้วยมาตรฐานทางด้านความปลอดภัย มาตรฐานทางด้านสิ่งแวดล้อม และการจัดการสิ่งปฏิกูลหรือวัสดุที่ไม่ใช้แล้วสำหรับโรงไฟฟ้า</a:t>
                      </a:r>
                      <a:endParaRPr lang="th-TH" sz="900" dirty="0">
                        <a:solidFill>
                          <a:schemeClr val="tx1"/>
                        </a:solidFill>
                        <a:effectLst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กกพ. เห็นชอบเมื่อ 1 ก.ย.</a:t>
                      </a:r>
                      <a:r>
                        <a:rPr lang="th-TH" sz="9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64  และอยู่ระหว่างนำระเบียบ กกพ. ทั้ง 2 ฉบับ ไปประกาศในราชกิจจานุเบกษา</a:t>
                      </a: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336">
                <a:tc>
                  <a:txBody>
                    <a:bodyPr/>
                    <a:lstStyle/>
                    <a:p>
                      <a:pPr marL="457200" indent="-441325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1.2.3</a:t>
                      </a:r>
                      <a:r>
                        <a:rPr lang="th-TH" sz="900" baseline="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ร่างระเบียบ กกพ.ว่าด้วยหลักเกณฑ์ วิธีการ และเงื่อนไขในการพิจารณาสถานที่ตั้งและสถาพแวดล้อมของโรงไฟฟ้า สำหรับการออกใบอนุญาตผลิตไฟฟ้า</a:t>
                      </a:r>
                      <a:endParaRPr lang="th-TH" sz="900" baseline="0" dirty="0">
                        <a:solidFill>
                          <a:schemeClr val="tx1"/>
                        </a:solidFill>
                        <a:effectLst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413">
                <a:tc>
                  <a:txBody>
                    <a:bodyPr/>
                    <a:lstStyle/>
                    <a:p>
                      <a:pPr marL="405130" indent="-405130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1.2.4</a:t>
                      </a:r>
                      <a:r>
                        <a:rPr lang="th-TH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ร่างระเบียบ กกพ. ว่าด้วยการขอรับใบอนุญาต การอนุญาต และการต่ออายุใบอนุญาตประกอบกิจการพลังงาน </a:t>
                      </a:r>
                      <a:endParaRPr lang="th-TH" sz="900" dirty="0">
                        <a:solidFill>
                          <a:schemeClr val="tx1"/>
                        </a:solidFill>
                        <a:effectLst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9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 ก.ย. 64 เริ่มใช้งานระบบการจดแจ้งยกเว้นไม่ต้องขอใบอนุญาตแบบ</a:t>
                      </a:r>
                      <a:r>
                        <a:rPr lang="th-TH" sz="9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9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 </a:t>
                      </a:r>
                      <a:r>
                        <a:rPr lang="th-TH" sz="9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บนสมาร์ทโฟนและเว็บไซต์สำหรับกิจการไฟฟ้าครบทุกประเภทเชื้อเพลิง รวมถึง </a:t>
                      </a:r>
                      <a:r>
                        <a:rPr lang="en-US" sz="9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 Charging station </a:t>
                      </a:r>
                      <a:r>
                        <a:rPr lang="th-TH" sz="9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แล้ว</a:t>
                      </a:r>
                      <a:endParaRPr lang="en-US" sz="9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413">
                <a:tc>
                  <a:txBody>
                    <a:bodyPr/>
                    <a:lstStyle/>
                    <a:p>
                      <a:pPr marL="405130" indent="-405130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1.2.5 </a:t>
                      </a:r>
                      <a:r>
                        <a:rPr lang="th-TH" sz="900" dirty="0">
                          <a:effectLst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ร่างระเบียบ กกพ. ว่าด้วยขั้นตอนการขอรับใบอนุญาตและการอนุญาตประกอบกิจการไฟฟ้า</a:t>
                      </a:r>
                      <a:endParaRPr lang="th-TH" sz="900" dirty="0">
                        <a:solidFill>
                          <a:schemeClr val="tx1"/>
                        </a:solidFill>
                        <a:effectLst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สี่เหลี่ยมผืนผ้า 8"/>
          <p:cNvSpPr/>
          <p:nvPr/>
        </p:nvSpPr>
        <p:spPr>
          <a:xfrm>
            <a:off x="1853671" y="5173136"/>
            <a:ext cx="2372436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853670" y="5497505"/>
            <a:ext cx="7033477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34950" marR="0" lvl="0" indent="-2349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การปรับปรุงการอนุญาตแบบ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OSS </a:t>
            </a:r>
            <a:endParaRPr kumimoji="0" lang="th-TH" sz="10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th-TH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</a:t>
            </a: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การพิจารณาร่าง 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 </a:t>
            </a:r>
            <a:r>
              <a:rPr kumimoji="0" lang="th-TH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การกำกับดูแลด้านสิ่งแวดล้อมความปลอดภัยฯ จาก </a:t>
            </a:r>
            <a:r>
              <a:rPr kumimoji="0" lang="th-TH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อก. </a:t>
            </a:r>
          </a:p>
          <a:p>
            <a:pPr marL="174625" marR="0" lvl="0" indent="-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lang="th-TH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ปรับปรุงกฎหมายลำดับรองเกี่ยวกับการอนุญาตประกอบกิจการพลังงานให้สอดคล้องกับ </a:t>
            </a:r>
            <a:r>
              <a:rPr lang="en-US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Licensing scheme </a:t>
            </a:r>
            <a:r>
              <a:rPr lang="th-TH" sz="105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 กกพ. เห็นชอบ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2349258" y="-21481"/>
            <a:ext cx="9818687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ศูนย์อนุมัติอนุญาตเบ็ดเสร็จ 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One-Stop-Service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ด้านกิจการไฟฟ้าที่แท้จริง</a:t>
            </a:r>
          </a:p>
        </p:txBody>
      </p:sp>
      <p:sp>
        <p:nvSpPr>
          <p:cNvPr id="14" name="สี่เหลี่ยมผืนผ้า 8"/>
          <p:cNvSpPr/>
          <p:nvPr/>
        </p:nvSpPr>
        <p:spPr>
          <a:xfrm>
            <a:off x="8993907" y="664448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8976949" y="1134048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156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2709"/>
            <a:ext cx="10515600" cy="1496291"/>
          </a:xfrm>
        </p:spPr>
        <p:txBody>
          <a:bodyPr>
            <a:normAutofit fontScale="90000"/>
          </a:bodyPr>
          <a:lstStyle/>
          <a:p>
            <a:pPr marL="15875" indent="0" algn="ctr">
              <a:buFont typeface="Arial" panose="020B0604020202020204" pitchFamily="34" charset="0"/>
              <a:buNone/>
            </a:pPr>
            <a: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3. รอการพิจารณาของ</a:t>
            </a:r>
            <a:br>
              <a:rPr lang="th-TH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r>
              <a:rPr lang="th-TH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คณะกรรมการปฏิรูปประเทศด้านพลังงาน</a:t>
            </a:r>
            <a:br>
              <a:rPr lang="th-TH" alt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endParaRPr lang="th-TH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58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554990" y="170180"/>
            <a:ext cx="11381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th-TH" b="1" dirty="0">
                <a:latin typeface="Tahoma" panose="020B0604030504040204" pitchFamily="34" charset="0"/>
                <a:cs typeface="Tahoma" panose="020B0604030504040204" pitchFamily="34" charset="0"/>
              </a:rPr>
              <a:t>ประเด็นการสร้างธรรม</a:t>
            </a:r>
            <a:r>
              <a:rPr lang="th-TH" altLang="th-TH" b="1" dirty="0" err="1">
                <a:latin typeface="Tahoma" panose="020B0604030504040204" pitchFamily="34" charset="0"/>
                <a:cs typeface="Tahoma" panose="020B0604030504040204" pitchFamily="34" charset="0"/>
              </a:rPr>
              <a:t>ภิ</a:t>
            </a:r>
            <a:r>
              <a:rPr lang="th-TH" altLang="th-TH" b="1" dirty="0">
                <a:latin typeface="Tahoma" panose="020B0604030504040204" pitchFamily="34" charset="0"/>
                <a:cs typeface="Tahoma" panose="020B0604030504040204" pitchFamily="34" charset="0"/>
              </a:rPr>
              <a:t>บาลในทุกภาคส่วนที่เสนอคณะกรรมการปฏิรูปประเทศด้านพลังงานพิจารณา</a:t>
            </a:r>
          </a:p>
          <a:p>
            <a:pPr algn="ctr"/>
            <a:r>
              <a:rPr lang="th-TH" altLang="en-US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ประเด็นการปฏิรูปที่ 3 การสร้างธรรมา</a:t>
            </a:r>
            <a:r>
              <a:rPr lang="th-TH" altLang="en-US" dirty="0" err="1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ภิ</a:t>
            </a:r>
            <a:r>
              <a:rPr lang="th-TH" altLang="en-US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บาลในทุกภาคส่วน </a:t>
            </a:r>
            <a:endParaRPr lang="th-TH" altLang="th-TH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/>
          <p:nvPr>
            <p:extLst>
              <p:ext uri="{D42A27DB-BD31-4B8C-83A1-F6EECF244321}">
                <p14:modId xmlns:p14="http://schemas.microsoft.com/office/powerpoint/2010/main" val="1948287428"/>
              </p:ext>
            </p:extLst>
          </p:nvPr>
        </p:nvGraphicFramePr>
        <p:xfrm>
          <a:off x="238760" y="872490"/>
          <a:ext cx="11762740" cy="452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7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43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5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 sz="14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ประเด็นปฏิรูป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en-US" sz="14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KPI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 sz="14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 sz="140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ประเด็นเสนอพิจารณา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altLang="en-US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1. แนวทางที่ 1 การให้ภาคประชาชนมีส่วนร่วมในการให้ข้อเสนอแนะต่อรัฐอย่างเป็นทางการในรูปคณะที่ปรึกษาหรือแต่งตั้งคณะกรรมการของภาคประชาสังคม </a:t>
                      </a:r>
                      <a:r>
                        <a:rPr lang="en-US" altLang="en-US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th-TH" altLang="en-US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en-US" sz="1400" dirty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การจัดตั้งคณะกรรมการภาคประชาสังคม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จัดตั้งคณะกรรมการ</a:t>
                      </a:r>
                    </a:p>
                    <a:p>
                      <a:pPr>
                        <a:buNone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ภาคประชาสังคมตั้ง ภายใน 2562 </a:t>
                      </a:r>
                      <a:endParaRPr lang="th-TH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th-TH" altLang="en-US" sz="1400" b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รัฐมนตรีว่าการกระทรวงพลังงานเห็นชอบหลักการและลงนามนำคำสั่งแต่งตั้งคณะกรรมการสรรหาฯ แล้ว    </a:t>
                      </a:r>
                      <a:endParaRPr lang="th-TH" sz="1400" b="0" baseline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มีการรับสมัครกรรมการภาคประชาสังคม (ขยาย 2 รอบ หมดเขต 22 มี.ค. 64)</a:t>
                      </a:r>
                      <a:endParaRPr lang="th-TH" sz="14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ผล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: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มีผู้สมัคร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6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คน แบ่งเป็น กลุ่มผู้ผลิต/ผู้จำหน่ายพลังงาน 3 ราย กลุ่มผู้ใช้/ผู้บริโภคพลังงาน 2 ราย และกลุ่มวิชาการ 1 ราย ซึ่งไม่ครบตามองค์ประกอบผู้มีส่วนได้เสียของคณะกรรมการภาคประชาสังคมที่กำหนดไว้กลุ่มละ 3 คน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คกก. สรรหาฯ จึงมีมติให้แจ้ง คกก. ปฏิรูปประเทศพิจารณา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ต่อไป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th-TH" altLang="en-US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มติที่ประชุม </a:t>
                      </a:r>
                      <a:r>
                        <a:rPr lang="th-TH" altLang="en-US" sz="14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</a:t>
                      </a:r>
                      <a:r>
                        <a:rPr lang="th-TH" altLang="en-US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ปฏิรูป ครั้งที่ 10-2564 เมื่อวันที่ 13 ก.ย. 64 ให้ สป.พน. ดำเนินการประสาน </a:t>
                      </a:r>
                      <a:r>
                        <a:rPr lang="th-TH" altLang="en-US" sz="140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สรรหา เพื่อพิจารณาการออกประกาศรับสมัคร </a:t>
                      </a:r>
                      <a:r>
                        <a:rPr lang="th-TH" altLang="en-US" sz="140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altLang="en-US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ภาคประชาสังคม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สป.พน. ได้ประสาน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</a:t>
                      </a:r>
                      <a:r>
                        <a:rPr lang="th-TH" sz="1400" baseline="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sz="14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สรรหา แล้ว เบื้องต้น พบว่า มีผู้ประสงค์จะลาออก จำนวน ...คน ทำให้ไม่ครบองค์ประกอบ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buFont typeface="Arial" panose="020B0604020202020204" pitchFamily="34" charset="0"/>
                        <a:buNone/>
                      </a:pP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เสนอ </a:t>
                      </a:r>
                      <a:r>
                        <a:rPr lang="th-TH" sz="14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คก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ก. </a:t>
                      </a: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ปฏิรูป พิจารณาแนวทางการดำเนิน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ดังนี้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th-TH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r>
                        <a:rPr lang="th-TH" altLang="en-US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ให้</a:t>
                      </a:r>
                      <a:r>
                        <a:rPr lang="th-TH" altLang="en-US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ยุติการดำเนินการ เนื่องจาก</a:t>
                      </a:r>
                      <a:r>
                        <a:rPr lang="th-TH" altLang="en-US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มี </a:t>
                      </a:r>
                      <a:r>
                        <a:rPr lang="th-TH" altLang="en-US" sz="1400" dirty="0" err="1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altLang="en-US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ก. สรรหาไม่</a:t>
                      </a:r>
                      <a:r>
                        <a:rPr lang="th-TH" altLang="en-US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ครบตาม</a:t>
                      </a:r>
                      <a:r>
                        <a:rPr lang="th-TH" altLang="en-US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องค์ประกอบ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/>
                      </a:pPr>
                      <a:endParaRPr lang="th-TH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 startAt="2"/>
                      </a:pPr>
                      <a:r>
                        <a:rPr lang="th-TH" altLang="en-US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ให้ประกาศรับสมัคร</a:t>
                      </a:r>
                      <a:r>
                        <a:rPr lang="th-TH" altLang="en-US" sz="14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th-TH" altLang="en-US" sz="1400" baseline="0" dirty="0" err="1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altLang="en-US" sz="14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ก.สรรหา อีกครั้ง (ซึ่งใช้ระยะเวลาดำเนินการ</a:t>
                      </a:r>
                      <a:r>
                        <a:rPr lang="th-TH" altLang="en-US" sz="1400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ประมาณ ...</a:t>
                      </a:r>
                      <a:r>
                        <a:rPr lang="th-TH" altLang="en-US" sz="14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เดือน ตั้งแต่ออกประกาศ จน</a:t>
                      </a:r>
                      <a:r>
                        <a:rPr lang="th-TH" altLang="en-US" sz="1400" baseline="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ถึง....</a:t>
                      </a:r>
                      <a:r>
                        <a:rPr lang="th-TH" altLang="en-US" sz="1400" baseline="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แต่งตั้ง)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 startAt="2"/>
                      </a:pPr>
                      <a:endParaRPr lang="th-TH" altLang="en-US" sz="1400" baseline="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Arial" panose="020B0604020202020204" pitchFamily="34" charset="0"/>
                        <a:buAutoNum type="arabicPeriod" startAt="2"/>
                      </a:pPr>
                      <a:r>
                        <a:rPr lang="th-TH" altLang="en-US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แนวทาง</a:t>
                      </a:r>
                      <a:r>
                        <a:rPr lang="th-TH" altLang="en-US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อื่น ๆ ตามที่ </a:t>
                      </a:r>
                      <a:r>
                        <a:rPr lang="th-TH" altLang="en-US" sz="1400" dirty="0" err="1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คก</a:t>
                      </a:r>
                      <a:r>
                        <a:rPr lang="th-TH" altLang="en-US" sz="1400" dirty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ก. ปฏิรูป พิจารณา</a:t>
                      </a:r>
                      <a:r>
                        <a:rPr lang="th-TH" altLang="en-US" sz="14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เห็นสมควร</a:t>
                      </a:r>
                    </a:p>
                    <a:p>
                      <a:pPr indent="0">
                        <a:buFont typeface="Arial" panose="020B0604020202020204" pitchFamily="34" charset="0"/>
                        <a:buNone/>
                      </a:pPr>
                      <a:endParaRPr lang="th-TH" altLang="en-US" sz="140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173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0160" y="-8255"/>
            <a:ext cx="12196445" cy="1014730"/>
          </a:xfrm>
          <a:prstGeom prst="rect">
            <a:avLst/>
          </a:prstGeom>
          <a:solidFill>
            <a:srgbClr val="FF6600"/>
          </a:solidFill>
          <a:ln w="9525">
            <a:solidFill>
              <a:schemeClr val="accent1"/>
            </a:solidFill>
            <a:miter lim="800000"/>
          </a:ln>
        </p:spPr>
        <p:txBody>
          <a:bodyPr wrap="square" anchor="t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1890395" algn="l"/>
              </a:tabLst>
              <a:defRPr/>
            </a:pPr>
            <a:r>
              <a:rPr lang="th-TH" altLang="en-US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1. ประเด็นการปฏิรูปที่ 3 การสร้างธรรมา</a:t>
            </a:r>
            <a:r>
              <a:rPr lang="th-TH" altLang="en-US" sz="2000" b="1" dirty="0" err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ภิ</a:t>
            </a:r>
            <a:r>
              <a:rPr lang="th-TH" altLang="en-US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บาลในทุกภาคส่วน </a:t>
            </a:r>
            <a:br>
              <a:rPr lang="th-TH" altLang="en-US" sz="2000" b="1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</a:br>
            <a:r>
              <a:rPr lang="th-TH" altLang="en-U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แนวทางที่ 1 การให้ภาคประชาชนมีส่วนร่วมในการให้ข้อเสนอแนะต่อรัฐอย่างเป็นทางการในรูปคณะที่ปรึกษาหรือแต่งตั้งคณะกรรมการของภาคประชาสังคม </a:t>
            </a:r>
            <a:r>
              <a:rPr lang="en-US" altLang="en-U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r>
              <a:rPr lang="th-TH" altLang="en-US" sz="20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th-TH" altLang="en-US" sz="2000" b="1" u="sng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การจัดตั้งคณะกรรมการภาคประชาสังคม</a:t>
            </a:r>
            <a:endParaRPr kumimoji="0" lang="th-TH" altLang="en-US" sz="20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/>
          </p:nvPr>
        </p:nvGraphicFramePr>
        <p:xfrm>
          <a:off x="166370" y="1089025"/>
          <a:ext cx="11901805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9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8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การดำเนินการ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ผลการดำเนินการ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h-TH" altLang="en-US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จัดทำรายละเอียด สร้างความเข้าใจในแนวทางการดำเนินงานร่วมกับผู้เกี่ยวข้อง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th-TH" altLang="en-US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61 - พ.ย. 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th-TH" altLang="en-US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ผู้บริหารและผู้เกี่ยวข้องรับทราบ และ รมว.พน. ลงนามคำสั่งแต่งตั้ง คกก. สรรหาฯ และมีการประชุม คกก. สรรหาฯ เพื่อกำหนดหลักเกณฑ์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เปิดรับการเสนอชื่อผู้มีคุณสมบัติเข้าร่วมเป็น คกก. ภาคประชาสังคม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ครั้งที่ 1 </a:t>
                      </a:r>
                      <a:endParaRPr lang="th-TH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algn="l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(ครบองค์ประกอบ คกก. 9 คน ต้องมาจาก 3 กลุ่ม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[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กลุ่มผู้ผลิต/ผู้จำหน่ายพลังงาน กลุ่มผู้ใช้/ผู้บริโภคพลังงาน และกลุ่มวิชาการ</a:t>
                      </a:r>
                      <a:r>
                        <a:rPr lang="en-US" alt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]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 กลุ่มละ 3 คน)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25 พ.ย. 63-</a:t>
                      </a:r>
                    </a:p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25 ม.ค. 64 </a:t>
                      </a:r>
                    </a:p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(2 เดือน)</a:t>
                      </a:r>
                      <a:endParaRPr lang="th-TH" sz="16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ผู้เสนอชื่อ จำนวน 2 ราย แบ่งเป็น</a:t>
                      </a:r>
                    </a:p>
                    <a:p>
                      <a:pPr algn="l"/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- กลุ่มผู้ผลิต/จำหน่ายพลังงาน จำนวน 2 ราย</a:t>
                      </a:r>
                    </a:p>
                    <a:p>
                      <a:pPr algn="l"/>
                      <a:r>
                        <a:rPr lang="th-TH" altLang="en-US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- 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กลุ่มผู้ใช้/ผู้บริโภคพลังงาน ไม่มี</a:t>
                      </a:r>
                    </a:p>
                    <a:p>
                      <a:pPr algn="l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- กลุ่มวิชาการ ไม่มี</a:t>
                      </a:r>
                      <a:endParaRPr lang="th-TH" altLang="en-US" sz="16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คกก.สรรหามีมติให้ขยายระยะเวลาออกไป</a:t>
                      </a:r>
                      <a:r>
                        <a:rPr lang="th-TH" sz="1600" baseline="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 30 วัน หากยังไม่ครบจำนวนให้นำเสนอ คกก. ปฏิรูปประเทศด้านพลังงานพิจารณาต่อไป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5 ก.พ. 64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ดำเนินการออกประกาศ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เปิดรับการเสนอชื่อผู้มีคุณสมบัติ </a:t>
                      </a:r>
                      <a:r>
                        <a:rPr lang="th-TH" sz="16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ครั้งที่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18 ก.พ. 64-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22 มี.ค. 64</a:t>
                      </a:r>
                      <a:endParaRPr lang="th-TH" sz="16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มี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ผู้เสนอชื่อ จำนวน 4 ราย แบ่งเป็น</a:t>
                      </a:r>
                      <a:endParaRPr lang="th-TH" sz="16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- กลุ่มผู้ผลิต/จำหน่ายพลังงาน จำนวน 1 ราย</a:t>
                      </a:r>
                      <a:endParaRPr lang="th-TH" sz="1600" dirty="0" smtClean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l"/>
                      <a:r>
                        <a:rPr lang="th-TH" altLang="en-US" sz="16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- 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กลุ่มผู้ใช้/ผู้บริโภคพลังงาน 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จำนวน 2 ราย</a:t>
                      </a:r>
                      <a:endParaRPr lang="th-TH" sz="16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+mn-ea"/>
                      </a:endParaRPr>
                    </a:p>
                    <a:p>
                      <a:pPr algn="l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- กลุ่มวิชาการ </a:t>
                      </a:r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จำนวน 1 ราย</a:t>
                      </a:r>
                      <a:endParaRPr lang="th-TH" sz="16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นำเสนอคณะทำงานพิเศษประสานเชื่อมโยงฯ ครั้งที่ 2/2564 (ปลัดกระทรวงพลังงานเป็นประธาน)</a:t>
                      </a:r>
                      <a:endParaRPr lang="th-TH" sz="16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8 ม.ค. 64 </a:t>
                      </a:r>
                      <a:endParaRPr lang="th-TH" sz="16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ที่ประชุมรับทราบผลการดำเนินการและให้นำเสนอ คกก. ปฏิรูปพิจารณาให้ความเห็นการดำเนินการในระยะต่อไป</a:t>
                      </a:r>
                      <a:endParaRPr lang="th-TH" sz="1600" dirty="0" smtClean="0">
                        <a:solidFill>
                          <a:schemeClr val="tx1"/>
                        </a:solidFill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หนังสือ พน 0204/488 ลงวันที่ 28 เม.ย. 64 รายงานผลการดำเนินการต่อ คกก. ปฏิรูปประเทศด้านพลังงาน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</a:rPr>
                        <a:t>28 เม.ย. 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altLang="en-US" sz="16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cs typeface="Tahoma" panose="020B0604030504040204" pitchFamily="34" charset="0"/>
                          <a:sym typeface="+mn-ea"/>
                        </a:rPr>
                        <a:t>แจ้งผลการดำเนินงาน และขอให้ คกก. ปฏิรูป พิจารณาความเหมาะสมในการสนับสนุนการดำเนินการหรือมีข้อเสนอแนะ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078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" r="9424" b="32441"/>
          <a:stretch/>
        </p:blipFill>
        <p:spPr>
          <a:xfrm>
            <a:off x="2502957" y="426085"/>
            <a:ext cx="5872947" cy="6121019"/>
          </a:xfrm>
        </p:spPr>
      </p:pic>
    </p:spTree>
    <p:extLst>
      <p:ext uri="{BB962C8B-B14F-4D97-AF65-F5344CB8AC3E}">
        <p14:creationId xmlns:p14="http://schemas.microsoft.com/office/powerpoint/2010/main" val="457053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918210" y="338455"/>
            <a:ext cx="10455910" cy="639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2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817219" y="0"/>
            <a:ext cx="9111916" cy="53657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/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90600" algn="l"/>
                <a:tab pos="1890395" algn="l"/>
              </a:tabLst>
              <a:defRPr/>
            </a:pPr>
            <a:r>
              <a:rPr kumimoji="0" lang="th-TH" altLang="ko-K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ข้อเสนอเพื่อพิจารณา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0340" y="788670"/>
            <a:ext cx="1184402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tabLst>
                <a:tab pos="720090" algn="l"/>
              </a:tabLst>
            </a:pPr>
            <a:r>
              <a:rPr lang="th-TH" sz="20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725">
              <a:buNone/>
            </a:pPr>
            <a:r>
              <a:rPr lang="th-TH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เพื่อให้คณะกรรมการปฏิรูปประเทศด้านพลังงานพิจารณาให้แนวทางการดำเนินงานใน</a:t>
            </a:r>
            <a:r>
              <a:rPr lang="th-TH" altLang="en-US" sz="20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ประเด็นการปฏิรูปที่ 3 การสร้างธรรมา</a:t>
            </a:r>
            <a:r>
              <a:rPr lang="th-TH" altLang="en-US" sz="2000" dirty="0" err="1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ภิ</a:t>
            </a:r>
            <a:r>
              <a:rPr lang="th-TH" altLang="en-US" sz="2000" dirty="0"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บาลในทุกภาคส่วน</a:t>
            </a:r>
            <a:r>
              <a:rPr lang="th-TH" sz="2000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2000" spc="-25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ประกอบด้วย</a:t>
            </a:r>
            <a:endParaRPr lang="th-TH" sz="2000" spc="-2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20725" indent="-720725">
              <a:buNone/>
            </a:pPr>
            <a:endParaRPr lang="th-TH" sz="2000" spc="-2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081405" indent="-360680"/>
            <a:r>
              <a:rPr lang="th-TH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1. แนวทางที่ 1 การให้ภาคประชาชนมีส่วนร่วมในการให้ข้อเสนอแนะต่อรัฐอย่างเป็นทางการในรูปคณะที่ปรึกษาหรือแต่งตั้งคณะกรรมการของภาคประชาสังคม </a:t>
            </a:r>
            <a:r>
              <a:rPr lang="en-US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th-TH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081405" indent="-360680"/>
            <a:r>
              <a:rPr lang="th-TH" altLang="en-US" sz="2000" dirty="0">
                <a:latin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altLang="en-US" sz="2000" b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การจัดตั้งคณะกรรมการภาคประชาสังคม</a:t>
            </a:r>
          </a:p>
          <a:p>
            <a:pPr marL="633730" indent="-633730">
              <a:tabLst>
                <a:tab pos="720090" algn="l"/>
              </a:tabLst>
            </a:pPr>
            <a:endParaRPr lang="th-TH" sz="2000" spc="-2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3730" marR="0" indent="-633730"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endParaRPr lang="th-TH" sz="2000" b="1" spc="-2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3730" marR="0" indent="-633730">
              <a:spcBef>
                <a:spcPts val="0"/>
              </a:spcBef>
              <a:spcAft>
                <a:spcPts val="0"/>
              </a:spcAft>
              <a:tabLst>
                <a:tab pos="720090" algn="l"/>
              </a:tabLst>
            </a:pPr>
            <a:r>
              <a:rPr lang="th-TH" sz="2000" b="1" spc="-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9576844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9359900" y="6553200"/>
            <a:ext cx="1417638" cy="304800"/>
          </a:xfrm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4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746912" y="1016450"/>
            <a:ext cx="6802728" cy="31547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1.3.2 </a:t>
            </a:r>
            <a:r>
              <a:rPr lang="en-US" sz="900" dirty="0" err="1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MoU</a:t>
            </a:r>
            <a:r>
              <a:rPr lang="en-US" sz="9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th-TH" sz="9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เรื่อง แนวทางและขั้นตอนการอนุญาตปลูกสร้างอาคารและการอื่นเพื่อประกอบกิจการพลังงาน </a:t>
            </a:r>
            <a:r>
              <a:rPr lang="en-US" sz="9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สำนักงาน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กกพ. 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อยู่ระหว่างเวียน</a:t>
            </a:r>
            <a:r>
              <a:rPr lang="th-TH" sz="90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ให้ผู้ร่วมลงนามและสักขีพยานรวม 5 ราย</a:t>
            </a:r>
            <a:endParaRPr kumimoji="0" lang="th-TH" sz="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indent="0" defTabSz="0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268605" algn="l"/>
              </a:tabLst>
              <a:defRPr/>
            </a:pP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1.4 </a:t>
            </a: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การพัฒนาระบบการอนุญาต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Online :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ก.ย. 64 เริ่มใช้งานระบบการจดแจ้งยกเว้นไม่ต้องขอใบอนุญาตแบบ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Online 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บนสมาร์ทโฟนและเว็บไซต์สำหรับกิจการไฟฟ้าครบทุกประเภทเชื้อเพลิง รวมถึง 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 Charging station </a:t>
            </a:r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แล้ว</a:t>
            </a:r>
          </a:p>
          <a:p>
            <a:pPr marL="0" indent="0" defTabSz="0" eaLnBrk="1" hangingPunct="1">
              <a:lnSpc>
                <a:spcPct val="100000"/>
              </a:lnSpc>
              <a:spcBef>
                <a:spcPct val="0"/>
              </a:spcBef>
              <a:buNone/>
              <a:tabLst>
                <a:tab pos="268605" algn="l"/>
              </a:tabLst>
              <a:defRPr/>
            </a:pPr>
            <a:endParaRPr lang="th-TH" sz="9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1.5 </a:t>
            </a: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กำหนดแนวทางปฏิบัติงาน และระบบ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KPI </a:t>
            </a: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ติดตามประเมินผลเพื่อการตรวจประเมินโรงไฟฟ้าทั้งก่อนและหลังการกำหนดจ่ายไฟฟ้าเข้าระบบ (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COD) : </a:t>
            </a:r>
            <a:endParaRPr kumimoji="0" lang="th-TH" sz="9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51752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(1)การกำหนดมาตรฐานแนวทางปฏิบัติงาน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แก้ไขร่างระเบียบว่าด้วยมาตรฐานความปลอดภัย สวล. และอยู่ระหว่างรวบรวมความคิดเห็นจากหน่วยงานภายในและหน่วยงานภายนอกที่เกี่ยวของในการยกร่างประกาศมาตรการ สวล. และความปลอดภัย และกำหนดแนวปฏิบัติงานาการตรวจประเมินต่อไป</a:t>
            </a:r>
          </a:p>
          <a:p>
            <a:pPr marL="517525" marR="0" lvl="0" indent="-2317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(2) การจัดทำระบบติดตามการตรวจประเมินโรงไฟฟ้า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อยู่ระหว่างการทดลองนำระบบเทคโนโลยีดิจิทัลออนไลน์แบบ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Real Time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เข้ามาช่วยติดตามประเมินผลเพื่อการตรวจประเมินโรงไฟฟ้าทั้งก่อนและหลังการกำหนดจ่ายไฟฟ้าเข้าระบบ 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COD)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ระหว่างสำนักงาน กกพ. ส่วนกลางกับสำนักงาน กกพ. ประจำเขตทั้ง 13 เขต ทั่วประเทศ ซึ่งปัจจุบันในช่วงสถานการณ์การแพร่ระบาดของ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Covid-19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ได้ทดลองให้ผู้รับใบอนุญาต 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Self-Declaration)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รับรองตนเองผ่านระบบตรวจติดตามแล้ว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1.6 มาตรฐานแนวทางปฏิบัติงาน และระบบ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KPI </a:t>
            </a: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ติดตามประเมินผล กฟน. และ กฟภ. ในการอำนวยความสะดวกในการเชื่อมต่อโครงข่ายไฟฟ้าหรือจ่ายไฟฟ้าเข้าระบบเชิงพาณิชย์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การพิจารณาเชื่อมต่อของ กฟน./กฟภ. ให้แก่ผู้ประกอบกิจการ ต้องได้รับการจดแจ้งยกเว้นฯ ก่อน ซึ่งการพิจารณาออกใบรับแจ้งยกเว้นฯ จะต้องได้รับใบอนุญาต พค.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ปัจจุบันสำนักงาน กกพ. อยู่ระหว่างการหารือแนวทางการปฏิบัติงานร่วมกันและพิจารณาพัฒนาระบบเพื่อเชื่อมโยงฐานข้อมูลผ่านเทคโนโลยีดิจิทัลกับการไฟฟ้าฝ่ายจำหน่าย</a:t>
            </a:r>
          </a:p>
          <a:p>
            <a:pPr marL="231775" marR="0" lvl="0" indent="-231775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2. การปรับแก้ไข พ.ร.บ.ประกอบกิจการพลังงาน พ.ศ. 2550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ในปี 2564 สำนักงาน กกพ. จะดำเนินการประเมินผลสัมฤทธิ์ของพระราชบัญญัติการประกอบกิจการพลังงาน พ.ศ. 2550 (ม.ค. - ก.ย. 64) ซึ่งปัจจุบันอยู่ระหว่างจัดจ้างที่ปรึกษาเพื่อดำเนินการประเมินผลสัมฤทธิ์กฎหมาย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307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" y="0"/>
            <a:ext cx="1669125" cy="655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สี่เหลี่ยมผืนผ้า 8"/>
          <p:cNvSpPr/>
          <p:nvPr/>
        </p:nvSpPr>
        <p:spPr>
          <a:xfrm>
            <a:off x="1785084" y="755621"/>
            <a:ext cx="6638825" cy="2308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พฤศจิกายน </a:t>
            </a:r>
            <a:r>
              <a:rPr lang="en-US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r>
              <a:rPr lang="th-TH" sz="9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ต่อ)</a:t>
            </a:r>
          </a:p>
        </p:txBody>
      </p:sp>
      <p:sp>
        <p:nvSpPr>
          <p:cNvPr id="13" name="สี่เหลี่ยมผืนผ้า 8"/>
          <p:cNvSpPr/>
          <p:nvPr/>
        </p:nvSpPr>
        <p:spPr>
          <a:xfrm>
            <a:off x="1869269" y="4409406"/>
            <a:ext cx="2095106" cy="246221"/>
          </a:xfrm>
          <a:prstGeom prst="rect">
            <a:avLst/>
          </a:prstGeom>
          <a:solidFill>
            <a:schemeClr val="bg1">
              <a:lumMod val="8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785084" y="4729021"/>
            <a:ext cx="4644963" cy="5078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การปรับแก้ไข พ.ร.บ.ประกอบกิจการพลังงาน พ.ศ. 2550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ดำเนินการประเมินผลสัมฤทธิ์กฎหมายเพื่อประกอบการปรับปรุงแก้ไขกฎหมาย ม.48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2349258" y="-21481"/>
            <a:ext cx="9818687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ศูนย์อนุมัติอนุญาตเบ็ดเสร็จ 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One-Stop-Service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ด้านกิจการไฟฟ้าที่แท้จริง</a:t>
            </a:r>
          </a:p>
        </p:txBody>
      </p:sp>
      <p:sp>
        <p:nvSpPr>
          <p:cNvPr id="12" name="สี่เหลี่ยมผืนผ้า 25"/>
          <p:cNvSpPr/>
          <p:nvPr/>
        </p:nvSpPr>
        <p:spPr bwMode="auto">
          <a:xfrm>
            <a:off x="59393" y="1067413"/>
            <a:ext cx="1667727" cy="1338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kumimoji="0" lang="th-TH" altLang="x-non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จัดตั้งเป็น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Stop Service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อย่างแท้จริง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แก้ไข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พ.ร.บ.การประกอบกิจการพลังงาน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2550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หรือกฎหมายอื่นที่เกี่ยวข้อง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KPI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สำหรับการติดตามประเมินผลคณะกรรมการกำกับกิจการพลังงาน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95" y="2460855"/>
            <a:ext cx="1667727" cy="461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สำนักงาน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กกพ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พน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กพร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 /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กรอ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มท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 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สี่เหลี่ยมผืนผ้า 7"/>
          <p:cNvSpPr/>
          <p:nvPr/>
        </p:nvSpPr>
        <p:spPr>
          <a:xfrm>
            <a:off x="59393" y="674661"/>
            <a:ext cx="1667727" cy="338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สี่เหลี่ยมผืนผ้า 8"/>
          <p:cNvSpPr/>
          <p:nvPr/>
        </p:nvSpPr>
        <p:spPr>
          <a:xfrm>
            <a:off x="8822457" y="636526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8805499" y="1106126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328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4"/>
          <p:cNvSpPr txBox="1">
            <a:spLocks noGrp="1"/>
          </p:cNvSpPr>
          <p:nvPr>
            <p:ph type="sldNum" sz="quarter" idx="12"/>
          </p:nvPr>
        </p:nvSpPr>
        <p:spPr>
          <a:xfrm>
            <a:off x="9359900" y="6553200"/>
            <a:ext cx="1417638" cy="304800"/>
          </a:xfrm>
          <a:noFill/>
        </p:spPr>
        <p:txBody>
          <a:bodyPr vert="horz" lIns="91440" tIns="45720" rIns="91440" bIns="45720" rtlCol="0"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5</a:t>
            </a:fld>
            <a:endParaRPr kumimoji="0" lang="en-US" altLang="x-none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011085" y="1008376"/>
            <a:ext cx="6493491" cy="387798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 กำหนดมาตรฐานแนวทางปฏิบัติงานและระบบติดตามประเมินผล 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สรุปความคืบหน้าการดำเนินงานตามตัวชี้วัดของ กกพ. ปีงบประมาณ 2564 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3.1 การประเมินผลสัมฤทธิ์กฎหมายและการปรับปรุง</a:t>
            </a:r>
            <a:r>
              <a:rPr kumimoji="0" lang="th-TH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กฏหมาย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ลำดับรองว่าด้วยการอนุญาตแบบ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OSS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ตลอดจน</a:t>
            </a:r>
            <a:r>
              <a:rPr kumimoji="0" lang="th-TH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การทำ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MoU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กับ กอ. ทส. และ มท.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ผลการดำเนินงานตามข้อ 1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3.2 โรงไฟฟ้าชุมชนเศรษฐกิจฐานราก (ตัวชี้วัดร่วมกับ </a:t>
            </a:r>
            <a:r>
              <a:rPr kumimoji="0" lang="th-TH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พพ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สนง.กกพ. ได้กำหนดสัมมนาให้แก่ผู้ผ่านการคัดเลือกและวิสาหกิจชุมชนผู้ร่วมลงทุน</a:t>
            </a:r>
            <a:r>
              <a:rPr kumimoji="0" lang="th-TH" sz="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43 โครงการ จำนวน 2 ครั้ง (ครั้งที่ 1 เมื่อ 12 พ.ย. 64 เพื่อซักซ้อมความเข้าใจ เตรียมการขั้นตอนลงนามสัญญาซื้อขายไฟฟ้า ครั้งที่ 2 ประมาณต้นปี 65) และ กฟภ. </a:t>
            </a:r>
            <a:r>
              <a:rPr lang="th-TH" sz="900" noProof="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และผู้ผ่านการคัดเลือกต้องลงนามสัญญาซื้อขายไฟฟ้าภายใน 120 วัน นับตั้งแต่วันประกาศผลการคัดเลือก (ภายใน 12 ม.ค. 65) และกำหนด </a:t>
            </a:r>
            <a:r>
              <a:rPr lang="en-US" sz="900" noProof="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SCOD </a:t>
            </a:r>
            <a:r>
              <a:rPr lang="th-TH" sz="900" noProof="0" dirty="0" smtClean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ภายใน 36 เดือนนับถัดจากวันลงนนามในสัญญา</a:t>
            </a: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3.3 แนวทางการส่งเสริมการแข่งขันในกิจการก๊าซธรรมชาติระยะที่ 2 (ตัวชี้วัดร่วมกับ สนพ.)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กพช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ในการประชุมเมื่อวันที่ 1 เม.ย. 64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มีมติเห็นชอบแนวทางการส่งเสริมการแข่งขันกิจการก๊าซธรรมชาติระยะที่ 2 ทั้งนี้ สำนักงาน กกพ. อยู่ระหว่างดำเนินการในส่วนที่เกี่ยวข้องตามแนวทางดังกล่าว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3.4 การปรับโครงสร้างกิจการไฟฟ้า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- เมื่อวันที่ 17 มี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ค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. 64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กกพ. ได้มีมติเห็นชอบแนวทางการกำหนดอัตราค่าบริการในการใช้หรือการเชื่อมต่อระบบโครงข่ายไฟฟ้า 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Wheeling Charge)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สำหรับโครงการ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ERC Sandbox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ในอัตราเท่ากับทุกโครงการ เท่ากับ 1.151 บาทต่อหน่วย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(ดำเนินการแล้วเสร็จ)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     - สำนักงาน กกพ. ได้จัดทำข้อกำหนดการเปิดใช้หรือเชื่อมต่อระบบโครงข่ายไฟฟ้าให้แก่บุคคลที่สาม 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TPA Framework)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สำหรับใช้ในการดำเนินโครงการ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ERC Sandbox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แล้วเสร็จ 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โดย กกพ. ให้ สนง. กกพ. เพิ่มเติมรายละเอียด</a:t>
            </a:r>
            <a:r>
              <a:rPr kumimoji="0" lang="th-TH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การจัด</a:t>
            </a: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ทำหลักเกณฑ์เพื่อเตรียมความพร้อมของ</a:t>
            </a:r>
            <a:r>
              <a:rPr kumimoji="0" lang="th-TH" sz="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DSO </a:t>
            </a:r>
            <a:r>
              <a:rPr kumimoji="0" lang="th-TH" sz="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และตรวจสอบความซ้ำซ้อนข้อเสนอโครงการ </a:t>
            </a:r>
            <a:r>
              <a:rPr kumimoji="0" lang="en-US" sz="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Wheeling charge </a:t>
            </a:r>
            <a:r>
              <a:rPr kumimoji="0" lang="th-TH" sz="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ของจุฬาลงกรณ์มหาวิทยาลัยที่ได้ดำเนินการไปแล้ว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9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3.5 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Virtual Agreement/PPA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จากพลังงานหมุนเวียน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: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สำนักงาน กกพ. อยู่ระหว่างเสนอ กกพ. พิจารณาให้ความเห็นชอบแนวทางการพัฒนาหลักเกณฑ์การกำกับรองรับการซื้อขายไฟฟ้าแบบเสมือนจริง 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Virtual Agreement/PPA)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สำหรับโครงการพลังงานหมุนเวียน</a:t>
            </a: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3.6 การกำกับการดำเนินงานสำนักงาน กกพ. ตามเกณฑ์ประเมินคุณธรรมและความโปร่งใสในการดำเนินงาน (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ITA) : </a:t>
            </a:r>
            <a:r>
              <a:rPr kumimoji="0" lang="th-TH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สำนักงาน กกพ. แต่งตั้งคณะทำงานส่งเสริมคุณธรรมและจริยธรรมในการทำงานของสำนักงาน กกพ. และปรับปรุงข้อมูลเพื่อการเปิดเผยต่อสาธารณะให้เป็นปัจจุบันตามเกณฑ์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ITA </a:t>
            </a:r>
            <a:endParaRPr kumimoji="0" lang="th-TH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pic>
        <p:nvPicPr>
          <p:cNvPr id="307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87" y="0"/>
            <a:ext cx="1669125" cy="65509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" name="สี่เหลี่ยมผืนผ้า 8"/>
          <p:cNvSpPr/>
          <p:nvPr/>
        </p:nvSpPr>
        <p:spPr>
          <a:xfrm>
            <a:off x="2011085" y="674661"/>
            <a:ext cx="646425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พฤศจิกายน 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สี่เหลี่ยมผืนผ้า 8"/>
          <p:cNvSpPr/>
          <p:nvPr/>
        </p:nvSpPr>
        <p:spPr>
          <a:xfrm>
            <a:off x="2011085" y="4770945"/>
            <a:ext cx="2914650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045204" y="5101221"/>
            <a:ext cx="6430133" cy="784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กำหนดมาตรฐานแนวทางปฏิบัติงานและระบบติดตามประเมินผล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th-TH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กำกับดูแลการดำเนินงานตามตัวชี้วัดองค์กรให้เป็นไปตามแผน</a:t>
            </a: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th-TH" sz="900" i="0" u="non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sz="900" i="0" u="non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 สนง.กกพ. จะลงพื้นที่สำรวจกลุ่มเป้าหมายโครงการส่งเสริมการผลิตไฟฟ้าจากพลังงานหมุนเวียนแบบมุ่งเป้า</a:t>
            </a:r>
            <a:r>
              <a:rPr kumimoji="0" lang="th-TH" sz="900" i="0" u="non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(สำหรับหน่วยงานด้านการศึกษาและหน่วยงานด้านสาธารณสุข) </a:t>
            </a:r>
            <a:r>
              <a:rPr kumimoji="0" lang="th-TH" sz="900" i="0" u="non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ต่อไป</a:t>
            </a:r>
            <a:endParaRPr kumimoji="0" sz="900" b="0" i="0" u="none" strike="sng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2349258" y="-21481"/>
            <a:ext cx="9818687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ศูนย์อนุมัติอนุญาตเบ็ดเสร็จ </a:t>
            </a:r>
            <a:r>
              <a:rPr kumimoji="0" lang="en-US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One-Stop-Service </a:t>
            </a:r>
            <a:r>
              <a:rPr kumimoji="0" lang="th-TH" alt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ด้านกิจการไฟฟ้าที่แท้จริง</a:t>
            </a:r>
          </a:p>
        </p:txBody>
      </p:sp>
      <p:sp>
        <p:nvSpPr>
          <p:cNvPr id="12" name="สี่เหลี่ยมผืนผ้า 25"/>
          <p:cNvSpPr/>
          <p:nvPr/>
        </p:nvSpPr>
        <p:spPr bwMode="auto">
          <a:xfrm>
            <a:off x="59393" y="1067413"/>
            <a:ext cx="1667727" cy="13388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kumimoji="0" lang="th-TH" altLang="x-none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จัดตั้งเป็น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Stop Service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อย่างแท้จริง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ปรับปรุง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แก้ไข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พ.ร.บ.การประกอบกิจการพลังงาน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พ.ศ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2550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หรือกฎหมายอื่นที่เกี่ยวข้อง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ระบบ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KPI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สำหรับการติดตามประเมินผลคณะกรรมการกำกับกิจการพลังงาน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995" y="2460855"/>
            <a:ext cx="1667727" cy="46165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สำนักงาน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กกพ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พน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กพร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 /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กรอ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มท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 /</a:t>
            </a:r>
            <a:r>
              <a:rPr kumimoji="0" lang="th-TH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1" name="สี่เหลี่ยมผืนผ้า 7"/>
          <p:cNvSpPr/>
          <p:nvPr/>
        </p:nvSpPr>
        <p:spPr>
          <a:xfrm>
            <a:off x="59393" y="674661"/>
            <a:ext cx="1667727" cy="33813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kumimoji="0" 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สี่เหลี่ยมผืนผ้า 8"/>
          <p:cNvSpPr/>
          <p:nvPr/>
        </p:nvSpPr>
        <p:spPr>
          <a:xfrm>
            <a:off x="8822457" y="636526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8"/>
          <p:cNvSpPr txBox="1">
            <a:spLocks noChangeArrowheads="1"/>
          </p:cNvSpPr>
          <p:nvPr/>
        </p:nvSpPr>
        <p:spPr bwMode="auto">
          <a:xfrm>
            <a:off x="8805499" y="1106126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00119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2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พัฒนาศูนย์สารสนเทศพลังงานแห่งชาติ (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Energy Information Center : NEIC)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th-TH" sz="2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8196" name="Table 8195"/>
          <p:cNvGraphicFramePr/>
          <p:nvPr>
            <p:extLst>
              <p:ext uri="{D42A27DB-BD31-4B8C-83A1-F6EECF244321}">
                <p14:modId xmlns:p14="http://schemas.microsoft.com/office/powerpoint/2010/main" val="4060560072"/>
              </p:ext>
            </p:extLst>
          </p:nvPr>
        </p:nvGraphicFramePr>
        <p:xfrm>
          <a:off x="189551" y="1751099"/>
          <a:ext cx="11701847" cy="2133600"/>
        </p:xfrm>
        <a:graphic>
          <a:graphicData uri="http://schemas.openxmlformats.org/drawingml/2006/table">
            <a:tbl>
              <a:tblPr/>
              <a:tblGrid>
                <a:gridCol w="2379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0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5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5606">
                  <a:extLst>
                    <a:ext uri="{9D8B030D-6E8A-4147-A177-3AD203B41FA5}">
                      <a16:colId xmlns:a16="http://schemas.microsoft.com/office/drawing/2014/main" val="1447484890"/>
                    </a:ext>
                  </a:extLst>
                </a:gridCol>
              </a:tblGrid>
              <a:tr h="2707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29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มีศูนย์สารสนเทศพลังงานแห่งชาติภายใต้กระทรวงพลังงาน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altLang="x-none" sz="1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ดำเนินการแล้วเสร็จ</a:t>
                      </a:r>
                      <a:endParaRPr lang="en-US" altLang="x-none" sz="1400" dirty="0" smtClean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5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มีข้อมูลและสารสนเทศด้านพลังงานที่มีมาตรฐานและเป็นปัจจุบัน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56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 (MS3)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มีการเชื่อมโยงระบบสารสนเทศด้านพลังงาน 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09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3.1 (MS3.1)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มีผลการศึกษาแก้ไขกฎหมายที่ทำให้เข้าถึงและเชื่อมโยงข้อมูล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en-US" altLang="x-none" sz="14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??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0941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3.2 (MS3.2)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มีข้อตกลงความร่วมมือการแลกเปลี่ยนข้อมูล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Big Data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ด้านพลังงาน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49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 (MS4)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มีผลการศึกษารูปแบบองค์กรและประเมินผลการดำเนินงานของศูนย์ฯ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ที่อยู่ภายใต้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พน.</a:t>
                      </a:r>
                      <a:endParaRPr lang="en-US" altLang="x-none" sz="1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คาดว่าแล้วเสร็จหลังปี 65</a:t>
                      </a:r>
                      <a:endParaRPr lang="en-US" altLang="x-none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79" marR="68579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229" name="Group 7"/>
          <p:cNvGrpSpPr/>
          <p:nvPr/>
        </p:nvGrpSpPr>
        <p:grpSpPr>
          <a:xfrm>
            <a:off x="387800" y="683633"/>
            <a:ext cx="11784013" cy="1053208"/>
            <a:chOff x="0" y="0"/>
            <a:chExt cx="13098929" cy="1378253"/>
          </a:xfrm>
        </p:grpSpPr>
        <p:pic>
          <p:nvPicPr>
            <p:cNvPr id="828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592051" cy="1324074"/>
            </a:xfrm>
            <a:prstGeom prst="rect">
              <a:avLst/>
            </a:prstGeom>
            <a:noFill/>
            <a:ln w="9525">
              <a:noFill/>
            </a:ln>
          </p:spPr>
        </p:pic>
        <p:cxnSp>
          <p:nvCxnSpPr>
            <p:cNvPr id="10" name="Straight Connector 9"/>
            <p:cNvCxnSpPr/>
            <p:nvPr/>
          </p:nvCxnSpPr>
          <p:spPr>
            <a:xfrm flipV="1">
              <a:off x="1450535" y="890433"/>
              <a:ext cx="5294" cy="36426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12119553" y="884041"/>
              <a:ext cx="0" cy="366398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"/>
            <p:cNvSpPr txBox="1"/>
            <p:nvPr/>
          </p:nvSpPr>
          <p:spPr>
            <a:xfrm>
              <a:off x="652917" y="879781"/>
              <a:ext cx="691739" cy="33870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MS 1</a:t>
              </a:r>
            </a:p>
          </p:txBody>
        </p:sp>
        <p:sp>
          <p:nvSpPr>
            <p:cNvPr id="13" name="TextBox 5"/>
            <p:cNvSpPr txBox="1"/>
            <p:nvPr/>
          </p:nvSpPr>
          <p:spPr>
            <a:xfrm>
              <a:off x="12299546" y="232194"/>
              <a:ext cx="799383" cy="101824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MS 2</a:t>
              </a:r>
              <a:br>
                <a:rPr lang="en-US" sz="12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MS 3</a:t>
              </a:r>
              <a:br>
                <a:rPr lang="en-US" sz="12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en-US" sz="12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MS 4</a:t>
              </a:r>
              <a:endParaRPr lang="en-US" sz="1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 flipV="1">
              <a:off x="4542185" y="926646"/>
              <a:ext cx="1765" cy="366398"/>
            </a:xfrm>
            <a:prstGeom prst="line">
              <a:avLst/>
            </a:prstGeom>
            <a:ln w="381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7"/>
            <p:cNvSpPr txBox="1"/>
            <p:nvPr/>
          </p:nvSpPr>
          <p:spPr>
            <a:xfrm>
              <a:off x="3854984" y="879781"/>
              <a:ext cx="799383" cy="49847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MS 3.1</a:t>
              </a:r>
              <a:endParaRPr lang="en-US" sz="18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0" name="TextBox 7"/>
          <p:cNvSpPr txBox="1"/>
          <p:nvPr/>
        </p:nvSpPr>
        <p:spPr>
          <a:xfrm>
            <a:off x="9200182" y="1017932"/>
            <a:ext cx="719787" cy="50878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no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MS 3.2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H="1">
            <a:off x="9911271" y="1323780"/>
            <a:ext cx="1536" cy="12529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001833"/>
              </p:ext>
            </p:extLst>
          </p:nvPr>
        </p:nvGraphicFramePr>
        <p:xfrm>
          <a:off x="469967" y="4167762"/>
          <a:ext cx="11245850" cy="2408791"/>
        </p:xfrm>
        <a:graphic>
          <a:graphicData uri="http://schemas.openxmlformats.org/drawingml/2006/table">
            <a:tbl>
              <a:tblPr firstRow="1" firstCol="1" bandRow="1"/>
              <a:tblGrid>
                <a:gridCol w="841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2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739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งาน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แหล่งงบประมาณ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 (บาท)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6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การจัด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ตั้งศูนย์สารสนเทศพลังงานแห่งชาติ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63 - มี.ค. 64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6733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ไม่ใช้งบ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โครงการพัฒนาโครงสร้างพื้นฐานเชื่อมโยงข้อมูลพลังงานของประเทศ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</a:t>
                      </a: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64</a:t>
                      </a:r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ธ.ค. 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กองทุนพัฒนาไฟฟ้า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52,000,000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โครงการพัฒนาระบบบริหารจัดการข้อมูลขนาดใหญ่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Big Data)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และระบบการวิเคราะห์ข้อมูล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Analytics)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สำหรับศูนย์สารสนเทศพลังงานแห่งชาติ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 64 - ธ.ค. 65</a:t>
                      </a:r>
                    </a:p>
                    <a:p>
                      <a:pPr algn="ctr" fontAlgn="t"/>
                      <a:endParaRPr lang="th-TH" sz="1200" b="0" i="0" u="none" strike="noStrike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กองทุนพัฒนาไฟฟ้า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39,000,000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โครงการระบบบริหารจัดการข้อมูลเพื่อช่วยวิเคราะห์และแสดงผลในลักษณะ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Data Visualization </a:t>
                      </a: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เพื่อรองรับการเป็นศูนย์สารสนเทศพลังงานแห่งชาติ 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ต.ค. 64 - ธ.ค. 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งบแผ่นดิน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4,484,600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2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การประเมินผลการดำเนินงานของศูนย์สารสนเทศพลังงานแห่งชาติภายใต้กระทรวงพลังงาน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- ธ.ค. 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ไม่ใช้งบ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73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สนพ.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การประชาสัมพันธ์ สร้างความรู้ความเข้าใจสำหรับการพัฒนาศูนย์สารสนเทศพลังงานแห่งชาติ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ก.ย. 64 - ธ.ค. 65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ไม่ใช้งบ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698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96,000,000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87800" y="6595608"/>
            <a:ext cx="43666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*</a:t>
            </a:r>
            <a:r>
              <a:rPr lang="th-TH" sz="14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หมายเหตุ </a:t>
            </a:r>
            <a:r>
              <a:rPr lang="en-US" sz="1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:</a:t>
            </a:r>
            <a:r>
              <a:rPr lang="th-TH" sz="1400" dirty="0">
                <a:solidFill>
                  <a:prstClr val="black"/>
                </a:solidFill>
                <a:latin typeface="Calibri" panose="020F0502020204030204"/>
                <a:cs typeface="Cordia New" panose="020B0304020202020204" pitchFamily="34" charset="-34"/>
              </a:rPr>
              <a:t> อยู่ระหว่างการของบกองทุน</a:t>
            </a:r>
            <a:endParaRPr lang="en-US" sz="1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0294015">
            <a:off x="10236556" y="2633234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75" y="0"/>
            <a:ext cx="1228725" cy="6778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58168" y="1500404"/>
            <a:ext cx="6752432" cy="18928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defTabSz="760730">
              <a:lnSpc>
                <a:spcPct val="100000"/>
              </a:lnSpc>
              <a:spcBef>
                <a:spcPct val="0"/>
              </a:spcBef>
            </a:pPr>
            <a:r>
              <a:rPr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 </a:t>
            </a:r>
            <a:r>
              <a:rPr lang="en-US" altLang="x-none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Roadmap </a:t>
            </a:r>
            <a:r>
              <a:rPr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 </a:t>
            </a:r>
            <a:r>
              <a:rPr lang="en-US" altLang="x-none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 plan </a:t>
            </a:r>
            <a:r>
              <a:rPr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ศูนย์ฯ แล้วเสร็จ</a:t>
            </a:r>
          </a:p>
          <a:p>
            <a:pPr defTabSz="760730">
              <a:lnSpc>
                <a:spcPct val="100000"/>
              </a:lnSpc>
              <a:spcBef>
                <a:spcPct val="0"/>
              </a:spcBef>
            </a:pPr>
            <a:r>
              <a:rPr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 </a:t>
            </a:r>
            <a:r>
              <a:rPr lang="en-US" altLang="x-none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 </a:t>
            </a:r>
            <a:r>
              <a:rPr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การเชื่อมโยงข้อมูลระหว่างหน่วยงานสังกัด พน. (รวม สนง.กกพ./ รสก.) และเชื่อมโยงกับฐานหน่วยงานภายนอกแล้ว ได้แก่ ตลท. และ ชธ. อยู่ระหว่างทดสอบระบบกับ พณ. และพัฒนาร่วมกับ กฟผ. </a:t>
            </a:r>
          </a:p>
          <a:p>
            <a:pPr defTabSz="760730">
              <a:lnSpc>
                <a:spcPct val="100000"/>
              </a:lnSpc>
              <a:spcBef>
                <a:spcPct val="0"/>
              </a:spcBef>
            </a:pP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 ได้จัดตั้งศูนย์สารสนเทศพลังงานแห่งชาติ เป็นหน่วยงานภายใต้ สนพ. และดำเนินงานในลักษณะกองเงา เมื่อวันที่ 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ธันวาคม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2563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รวมทั้งได้มีคำสั่งมอบหมายให้ข้าราชการไปปฏิบัติหน้าที่ที่ศูนย์ฯ เมื่อวันที่ 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</a:t>
            </a:r>
            <a:r>
              <a:rPr lang="en-US" alt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</a:t>
            </a:r>
            <a:r>
              <a:rPr lang="en-US" alt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64</a:t>
            </a:r>
          </a:p>
          <a:p>
            <a:pPr defTabSz="760730">
              <a:lnSpc>
                <a:spcPct val="100000"/>
              </a:lnSpc>
              <a:spcBef>
                <a:spcPct val="0"/>
              </a:spcBef>
            </a:pPr>
            <a:r>
              <a:rPr sz="9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จัดทำเว็บไซต์ของศูนย์ฯ</a:t>
            </a:r>
            <a:r>
              <a:rPr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ให้บริการโดย ศทส. ภายใต้เว็บไซต์ สนพ. </a:t>
            </a:r>
            <a:r>
              <a:rPr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เพื่อเผยแพร่ข้อมูลสารสนเทศภายใต้สัญลักษณ์ของศูนย์ฯ ตามตัวชี้วัดในแผนปฏิรูปประเทศด้านพลังงาน</a:t>
            </a:r>
          </a:p>
          <a:p>
            <a:pPr defTabSz="760730">
              <a:lnSpc>
                <a:spcPct val="100000"/>
              </a:lnSpc>
              <a:spcBef>
                <a:spcPct val="0"/>
              </a:spcBef>
            </a:pP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อยู่ระหว่างของบประมาณจากกองทุนพัฒนาไฟฟ้า 2 โครงการ ได้แก่ </a:t>
            </a:r>
          </a:p>
          <a:p>
            <a:pPr marL="0" indent="0" defTabSz="760730"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โครงการพัฒนาโครงสร้างพื้นฐานเชื่อมโยงข้อมูลพลังงานของประเทศ </a:t>
            </a:r>
          </a:p>
          <a:p>
            <a:pPr marL="396875" indent="-396875" defTabSz="760730">
              <a:lnSpc>
                <a:spcPct val="100000"/>
              </a:lnSpc>
              <a:spcBef>
                <a:spcPct val="0"/>
              </a:spcBef>
              <a:buNone/>
            </a:pP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- โครงการพัฒนาระบบบริหารจัดการข้อมูลขนาดใหญ่ </a:t>
            </a:r>
            <a:r>
              <a:rPr lang="en-US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(Big Data)</a:t>
            </a: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และระบบการวิเคราะห์ข้อมูล </a:t>
            </a:r>
            <a:r>
              <a:rPr lang="en-US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(Data analytics) </a:t>
            </a: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สำหรับศูนย์สารสนเทศพลังงานแห่งชาติ</a:t>
            </a:r>
          </a:p>
          <a:p>
            <a:pPr defTabSz="760730">
              <a:lnSpc>
                <a:spcPct val="100000"/>
              </a:lnSpc>
              <a:spcBef>
                <a:spcPct val="0"/>
              </a:spcBef>
            </a:pP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โครงการประเมินผลการดำเนินการ ฯ และโครงการประชาสัมพันธ์ สร้างความรู้ความเข้าใจสำหรับการพัฒนาศูนย์สารสนเทศพลังงานแห่งชาติ ไม่ได้รับการจัดสรรงบประมาณแผ่นดินปี </a:t>
            </a:r>
            <a:r>
              <a:rPr lang="en-US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65</a:t>
            </a:r>
            <a:endParaRPr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สี่เหลี่ยมผืนผ้า 8"/>
          <p:cNvSpPr/>
          <p:nvPr/>
        </p:nvSpPr>
        <p:spPr>
          <a:xfrm>
            <a:off x="1858169" y="1048710"/>
            <a:ext cx="6752432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พฤศจิกายน </a:t>
            </a:r>
            <a:r>
              <a:rPr lang="en-US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9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50" name="TextBox 2"/>
          <p:cNvSpPr txBox="1"/>
          <p:nvPr/>
        </p:nvSpPr>
        <p:spPr>
          <a:xfrm>
            <a:off x="2373312" y="0"/>
            <a:ext cx="9818687" cy="70788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พัฒนาศูนย์สารสนเทศพลังงานแห่งชาติ </a:t>
            </a:r>
            <a:endParaRPr lang="en-US" altLang="th-TH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Energy Information Center : NEIC)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สี่เหลี่ยมผืนผ้า 25"/>
          <p:cNvSpPr/>
          <p:nvPr/>
        </p:nvSpPr>
        <p:spPr>
          <a:xfrm>
            <a:off x="195739" y="1331254"/>
            <a:ext cx="1557338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lang="en-US" altLang="x-none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มีศูนย์สารสนเทศพลังงานแห่งชาติภายใต้กระทรวงพลังงาน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ข้อมูลและสารสนเทศด้านพลังงานที่มีมาตรฐานและเป็น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การเชื่อมโยงระบบสารสนเทศด้านพลังงาน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ผลการศึกษาแก้ไขกฎหมายที่ทำให้เข้าถึงและเชื่อมโยง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ข้อตกลงความร่วมมือการแลกเปลี่ยนข้อมูล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Big Data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/>
            <a:r>
              <a:rPr lang="th-TH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ผลการศึกษารูปแบบองค์กรและประเมินผลการดำเนินงานของศูนย์ฯ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ที่อยู่ภายใต้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พน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182245" y="1047551"/>
            <a:ext cx="1576848" cy="230832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9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9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th-TH" sz="9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สี่เหลี่ยมผืนผ้า 8"/>
          <p:cNvSpPr/>
          <p:nvPr/>
        </p:nvSpPr>
        <p:spPr>
          <a:xfrm>
            <a:off x="1858167" y="3764612"/>
            <a:ext cx="5196641" cy="230832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9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831176" y="4089827"/>
            <a:ext cx="6788807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ติดตามและขยายผลการเชื่อมโยงข้อมูลกำหนดระบุข้อมูลที่มีการเชื่อมโยงแล</a:t>
            </a:r>
            <a:r>
              <a:rPr lang="th-TH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ะ</a:t>
            </a:r>
            <a:r>
              <a:rPr sz="9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เผยแพร่ให้ชัดเจน</a:t>
            </a:r>
            <a:r>
              <a:rPr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th-TH"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ดำเนินการตามกระบวนการของสำนักงาน </a:t>
            </a:r>
            <a:r>
              <a:rPr lang="th-TH" sz="9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ก.พ.ร</a:t>
            </a:r>
            <a:r>
              <a:rPr lang="th-TH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เพื่อจัดตั้งกองใหม่ ภายใต้ สนพ.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วิเคราะห์และเผยแพร่ข้อมูลด้านพลังงานที่เป็นประเด็นเร่งด่วน และเป็นที่สนใจของประชาชน ผ่านช่องทางของ สนพ.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มอบหมายบุคลากร สนพ. (เพิ่มเติม) เพื่อปฏิบัติงานตามโครงสร้างของศูนย์ฯ และจัดจ้างบุคลากร (</a:t>
            </a:r>
            <a:r>
              <a:rPr lang="en-US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Outsource</a:t>
            </a:r>
            <a:r>
              <a:rPr lang="th-TH" altLang="en-US" sz="9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จากแหล่งงบประมาณอื่น (หากได้รับการจัดสรร)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อยู่ระหว่างรอการพิจารณาจัดสรรงบประมาณจากกองทุนพัฒนาไฟฟ้า</a:t>
            </a:r>
            <a:endParaRPr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th-TH" sz="9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18"/>
          <p:cNvSpPr/>
          <p:nvPr/>
        </p:nvSpPr>
        <p:spPr>
          <a:xfrm>
            <a:off x="182245" y="4019134"/>
            <a:ext cx="1576848" cy="2308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34" tIns="45717" rIns="91434" bIns="4571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th-TH" sz="9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สนพ.</a:t>
            </a:r>
            <a:endParaRPr sz="9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สี่เหลี่ยมผืนผ้า 8"/>
          <p:cNvSpPr/>
          <p:nvPr/>
        </p:nvSpPr>
        <p:spPr>
          <a:xfrm>
            <a:off x="8833887" y="1023880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8816929" y="1493480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2793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9"/>
          <p:cNvSpPr txBox="1"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การใช้มาตรการบริษัทจัดการพลังงาน (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ESCO)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สำหรับหน่วยงานภาครัฐ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292" name="Table 12291"/>
          <p:cNvGraphicFramePr/>
          <p:nvPr>
            <p:extLst>
              <p:ext uri="{D42A27DB-BD31-4B8C-83A1-F6EECF244321}">
                <p14:modId xmlns:p14="http://schemas.microsoft.com/office/powerpoint/2010/main" val="970951506"/>
              </p:ext>
            </p:extLst>
          </p:nvPr>
        </p:nvGraphicFramePr>
        <p:xfrm>
          <a:off x="224845" y="2067440"/>
          <a:ext cx="11651241" cy="2251075"/>
        </p:xfrm>
        <a:graphic>
          <a:graphicData uri="http://schemas.openxmlformats.org/drawingml/2006/table">
            <a:tbl>
              <a:tblPr/>
              <a:tblGrid>
                <a:gridCol w="2245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66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5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187">
                  <a:extLst>
                    <a:ext uri="{9D8B030D-6E8A-4147-A177-3AD203B41FA5}">
                      <a16:colId xmlns:a16="http://schemas.microsoft.com/office/drawing/2014/main" val="3160638771"/>
                    </a:ext>
                  </a:extLst>
                </a:gridCol>
              </a:tblGrid>
              <a:tr h="482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ลำดับ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ชื่อเป้าหมายย่อย (</a:t>
                      </a:r>
                      <a:r>
                        <a:rPr lang="en-US" altLang="x-none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Milestone : MS)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ช่วงระยะเวลา</a:t>
                      </a:r>
                      <a:r>
                        <a:rPr lang="en-US" altLang="x-none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/>
                      </a:r>
                      <a:br>
                        <a:rPr lang="en-US" altLang="x-none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ผลดำเนินการ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lang="th-TH" altLang="x-none" sz="1400" b="1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(หน่วยงานประเมินตนเอง)</a:t>
                      </a:r>
                      <a:endParaRPr lang="en-US" altLang="x-none" sz="1400" b="1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6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 (MS1)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สามารถใช้มาตรการ </a:t>
                      </a:r>
                      <a:r>
                        <a:rPr lang="en-US" altLang="x-none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สำหรับหน่วยงานภาครัฐได้จริง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sz="14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</a:t>
                      </a:r>
                      <a:r>
                        <a:rPr sz="14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.ค.-</a:t>
                      </a:r>
                      <a:r>
                        <a:rPr lang="en-US" altLang="x-none" sz="14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40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40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1.1 (MS1.1)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มีแนวทางปฏิบัติทางด้านเทคนิค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(Code of Practice) </a:t>
                      </a:r>
                      <a:r>
                        <a:rPr sz="1400" dirty="0" err="1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สำหรับธุรกิจ</a:t>
                      </a:r>
                      <a:r>
                        <a:rPr sz="14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บริษัทจัด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</a:t>
                      </a:r>
                      <a:r>
                        <a:rPr sz="14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sz="1400" dirty="0" err="1" smtClean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พลังงาน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มี.ค.-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จัดทำแนวทางแล้วเสร็จ</a:t>
                      </a:r>
                      <a:endParaRPr lang="en-US" altLang="x-none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6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1.2 (MS1.2)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เสนอหลักการและแนวทางการดำเนินงานของ 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ต่อคณะรัฐมนตรี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.ย.-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64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r>
                        <a:rPr lang="th-TH" altLang="x-none" sz="1400" dirty="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ล่าช้ากว่าแผน</a:t>
                      </a:r>
                      <a:endParaRPr lang="en-US" altLang="x-none" sz="1400" dirty="0">
                        <a:solidFill>
                          <a:srgbClr val="FF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65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1.3 (MS1.3)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มีแนวทางการจัดทำคำขอตั้งงบประมาณรายจ่ายประจำปี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.ค.-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l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1.4 (MS1.4)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มีแนวปฏิบัติและร่างสัญญาจัดจ้างมาตรฐานกลางเพื่อการจัดจ้างบริษัทจัดการพลังงาน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.ค.-</a:t>
                      </a:r>
                      <a:r>
                        <a:rPr lang="en-US" altLang="x-none" sz="140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65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เป้าหมายย่อยที่</a:t>
                      </a:r>
                      <a:r>
                        <a:rPr lang="en-US" altLang="x-none"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 (MS2)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400" b="1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มีแนวทางโครงการนำร่องบริษัทจัดการพลังงานในหน่วยงานของรัฐ</a:t>
                      </a:r>
                      <a:endParaRPr lang="en-US" altLang="x-none" sz="140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ธ.ค.-</a:t>
                      </a:r>
                      <a:r>
                        <a:rPr lang="en-US" altLang="x-none" sz="1400" b="1" i="0" dirty="0">
                          <a:solidFill>
                            <a:schemeClr val="tx1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65</a:t>
                      </a:r>
                      <a:endParaRPr lang="en-US" altLang="x-none" sz="140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eaLnBrk="1" hangingPunct="1">
                        <a:buNone/>
                      </a:pPr>
                      <a:endParaRPr lang="en-US" altLang="x-none" sz="1400" i="0" dirty="0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1" marR="68581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30" name="Rectangle 1"/>
          <p:cNvSpPr/>
          <p:nvPr/>
        </p:nvSpPr>
        <p:spPr>
          <a:xfrm>
            <a:off x="430213" y="5033963"/>
            <a:ext cx="230187" cy="369887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th-TH" dirty="0">
              <a:solidFill>
                <a:srgbClr val="000000"/>
              </a:solidFill>
              <a:latin typeface="TH SarabunPSK" panose="020B0500040200020003" pitchFamily="34" charset="-34"/>
              <a:ea typeface="TH SarabunPSK" panose="020B0500040200020003" pitchFamily="34" charset="-34"/>
            </a:endParaRPr>
          </a:p>
        </p:txBody>
      </p:sp>
      <p:grpSp>
        <p:nvGrpSpPr>
          <p:cNvPr id="12331" name="Group 6"/>
          <p:cNvGrpSpPr/>
          <p:nvPr/>
        </p:nvGrpSpPr>
        <p:grpSpPr>
          <a:xfrm>
            <a:off x="430212" y="652463"/>
            <a:ext cx="11445874" cy="1248627"/>
            <a:chOff x="0" y="0"/>
            <a:chExt cx="11665520" cy="1315617"/>
          </a:xfrm>
        </p:grpSpPr>
        <p:grpSp>
          <p:nvGrpSpPr>
            <p:cNvPr id="12363" name="Group 7"/>
            <p:cNvGrpSpPr/>
            <p:nvPr/>
          </p:nvGrpSpPr>
          <p:grpSpPr>
            <a:xfrm>
              <a:off x="0" y="0"/>
              <a:ext cx="11665520" cy="1315617"/>
              <a:chOff x="0" y="0"/>
              <a:chExt cx="11684570" cy="1312336"/>
            </a:xfrm>
          </p:grpSpPr>
          <p:grpSp>
            <p:nvGrpSpPr>
              <p:cNvPr id="12365" name="Group 9"/>
              <p:cNvGrpSpPr/>
              <p:nvPr/>
            </p:nvGrpSpPr>
            <p:grpSpPr>
              <a:xfrm>
                <a:off x="0" y="0"/>
                <a:ext cx="11684570" cy="1312336"/>
                <a:chOff x="0" y="0"/>
                <a:chExt cx="12940303" cy="1470541"/>
              </a:xfrm>
            </p:grpSpPr>
            <p:pic>
              <p:nvPicPr>
                <p:cNvPr id="12367" name="Picture 11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0" y="0"/>
                  <a:ext cx="12940303" cy="1328007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12441218" y="884590"/>
                  <a:ext cx="5671" cy="30883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4"/>
                <p:cNvSpPr txBox="1"/>
                <p:nvPr/>
              </p:nvSpPr>
              <p:spPr>
                <a:xfrm>
                  <a:off x="11868044" y="796574"/>
                  <a:ext cx="635200" cy="39872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>
                  <a:spAutoFit/>
                </a:bodyPr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 eaLnBrk="1" hangingPunct="1"/>
                  <a:r>
                    <a:rPr lang="en-US" altLang="x-none"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</a:t>
                  </a:r>
                  <a:r>
                    <a:rPr sz="16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2</a:t>
                  </a:r>
                  <a:endParaRPr lang="en-US" altLang="x-none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ea typeface="TH SarabunPSK" panose="020B0500040200020003" pitchFamily="34" charset="-34"/>
                  </a:endParaRPr>
                </a:p>
              </p:txBody>
            </p:sp>
            <p:cxnSp>
              <p:nvCxnSpPr>
                <p:cNvPr id="15" name="Straight Connector 14"/>
                <p:cNvCxnSpPr/>
                <p:nvPr/>
              </p:nvCxnSpPr>
              <p:spPr>
                <a:xfrm flipH="1" flipV="1">
                  <a:off x="1546409" y="904765"/>
                  <a:ext cx="1891" cy="307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TextBox 6"/>
                <p:cNvSpPr txBox="1"/>
                <p:nvPr/>
              </p:nvSpPr>
              <p:spPr>
                <a:xfrm>
                  <a:off x="720298" y="889246"/>
                  <a:ext cx="674594" cy="376444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>
                  <a:spAutoFit/>
                </a:bodyPr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 eaLnBrk="1" hangingPunct="1"/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</a:t>
                  </a:r>
                  <a:r>
                    <a:rPr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1</a:t>
                  </a:r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.1 </a:t>
                  </a:r>
                  <a:endParaRPr lang="en-US" altLang="x-none" sz="1800" b="1" dirty="0">
                    <a:solidFill>
                      <a:prstClr val="black"/>
                    </a:solidFill>
                    <a:latin typeface="TH SarabunPSK" panose="020B0500040200020003" pitchFamily="34" charset="-34"/>
                    <a:ea typeface="TH SarabunPSK" panose="020B0500040200020003" pitchFamily="34" charset="-34"/>
                  </a:endParaRPr>
                </a:p>
              </p:txBody>
            </p:sp>
            <p:sp>
              <p:nvSpPr>
                <p:cNvPr id="17" name="TextBox 7"/>
                <p:cNvSpPr txBox="1"/>
                <p:nvPr/>
              </p:nvSpPr>
              <p:spPr>
                <a:xfrm>
                  <a:off x="5400782" y="859088"/>
                  <a:ext cx="699476" cy="611453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/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 eaLnBrk="1" hangingPunct="1"/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</a:t>
                  </a:r>
                  <a:r>
                    <a:rPr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1</a:t>
                  </a:r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.3</a:t>
                  </a:r>
                  <a:r>
                    <a:rPr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/>
                  </a:r>
                  <a:br>
                    <a:rPr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</a:br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1.4</a:t>
                  </a:r>
                  <a:endParaRPr lang="en-US" altLang="x-none" sz="1800" b="1" dirty="0">
                    <a:solidFill>
                      <a:prstClr val="black"/>
                    </a:solidFill>
                    <a:latin typeface="TH SarabunPSK" panose="020B0500040200020003" pitchFamily="34" charset="-34"/>
                    <a:ea typeface="TH SarabunPSK" panose="020B0500040200020003" pitchFamily="34" charset="-34"/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 flipH="1" flipV="1">
                  <a:off x="3092817" y="928044"/>
                  <a:ext cx="1891" cy="307279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H="1" flipV="1">
                  <a:off x="6170511" y="893901"/>
                  <a:ext cx="1891" cy="308831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TextBox 10"/>
                <p:cNvSpPr txBox="1"/>
                <p:nvPr/>
              </p:nvSpPr>
              <p:spPr>
                <a:xfrm>
                  <a:off x="2374729" y="903213"/>
                  <a:ext cx="675162" cy="362477"/>
                </a:xfrm>
                <a:prstGeom prst="rect">
                  <a:avLst/>
                </a:prstGeom>
                <a:no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  <p:txBody>
                <a:bodyPr wrap="square">
                  <a:spAutoFit/>
                </a:bodyPr>
                <a:lstStyle>
                  <a:lvl1pPr marL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</a:defRPr>
                  </a:lvl1pPr>
                  <a:lvl2pPr marL="457200" lvl="1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2pPr>
                  <a:lvl3pPr marL="914400" lvl="2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3pPr>
                  <a:lvl4pPr marL="1371600" lvl="3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4pPr>
                  <a:lvl5pPr marL="1828800" lvl="4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None/>
                    <a:defRPr sz="2800" b="0" i="0" u="none" kern="1200" baseline="0">
                      <a:solidFill>
                        <a:schemeClr val="tx1"/>
                      </a:solidFill>
                      <a:latin typeface="Calibri" panose="020F0502020204030204" pitchFamily="34" charset="0"/>
                      <a:ea typeface="TH Sarabun PSK" panose="020B0500040200020003" charset="-34"/>
                      <a:cs typeface="+mn-cs"/>
                    </a:defRPr>
                  </a:lvl5pPr>
                </a:lstStyle>
                <a:p>
                  <a:pPr eaLnBrk="1" hangingPunct="1"/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MS </a:t>
                  </a:r>
                  <a:r>
                    <a:rPr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1</a:t>
                  </a:r>
                  <a:r>
                    <a:rPr lang="en-US" altLang="x-none" sz="1400" b="1" dirty="0">
                      <a:solidFill>
                        <a:prstClr val="black"/>
                      </a:solidFill>
                      <a:latin typeface="TH SarabunPSK" panose="020B0500040200020003" pitchFamily="34" charset="-34"/>
                      <a:ea typeface="TH SarabunPSK" panose="020B0500040200020003" pitchFamily="34" charset="-34"/>
                    </a:rPr>
                    <a:t>.2 </a:t>
                  </a:r>
                  <a:endParaRPr lang="en-US" altLang="x-none" sz="1800" b="1" dirty="0">
                    <a:solidFill>
                      <a:prstClr val="black"/>
                    </a:solidFill>
                    <a:latin typeface="TH SarabunPSK" panose="020B0500040200020003" pitchFamily="34" charset="-34"/>
                    <a:ea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11" name="TextBox 14"/>
              <p:cNvSpPr txBox="1"/>
              <p:nvPr/>
            </p:nvSpPr>
            <p:spPr>
              <a:xfrm>
                <a:off x="5595620" y="764494"/>
                <a:ext cx="802301" cy="315769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prstClr val="black"/>
                    </a:solidFill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MS 1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5637625" y="768581"/>
              <a:ext cx="3408" cy="273517"/>
            </a:xfrm>
            <a:prstGeom prst="line">
              <a:avLst/>
            </a:prstGeom>
            <a:ln w="381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2332" name="Table 12331"/>
          <p:cNvGraphicFramePr/>
          <p:nvPr/>
        </p:nvGraphicFramePr>
        <p:xfrm>
          <a:off x="430212" y="4656407"/>
          <a:ext cx="11331576" cy="1287145"/>
        </p:xfrm>
        <a:graphic>
          <a:graphicData uri="http://schemas.openxmlformats.org/drawingml/2006/table">
            <a:tbl>
              <a:tblPr/>
              <a:tblGrid>
                <a:gridCol w="14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8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6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 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โครงการ/การดำเนินงาน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t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ระยะเวลา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ที่มาของงบประมาณ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วงเงิน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7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ส่งเสริมการใช้มาตรการธุรกิจบริษัทจัดการพลังงาน </a:t>
                      </a:r>
                      <a:r>
                        <a:rPr lang="en-US" altLang="x-none"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ESCO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หน่วยงานภาครัฐ</a:t>
                      </a:r>
                      <a:endParaRPr lang="th-TH" altLang="en-US" sz="14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มี.ค. - ธ.ค. 64</a:t>
                      </a:r>
                      <a:endParaRPr lang="th-TH" altLang="en-US" sz="14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พพ.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แนวทางนำร่องบริษัทจัดการพลังงานในหน่วยงานของรัฐ</a:t>
                      </a:r>
                      <a:endParaRPr lang="th-TH" altLang="en-US" sz="14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ม.ค.  - ธ.ค. 65</a:t>
                      </a:r>
                      <a:endParaRPr lang="th-TH" altLang="en-US" sz="1400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TH Sarabun PSK" panose="020B0500040200020003" charset="-34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buNone/>
                      </a:pPr>
                      <a:r>
                        <a:rPr sz="1400" b="1" dirty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- </a:t>
                      </a:r>
                      <a:endParaRPr lang="th-TH" altLang="en-US" sz="1400" b="1" dirty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" name="TextBox 14"/>
          <p:cNvSpPr txBox="1"/>
          <p:nvPr/>
        </p:nvSpPr>
        <p:spPr>
          <a:xfrm>
            <a:off x="10941306" y="1542821"/>
            <a:ext cx="517607" cy="2990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MS 1</a:t>
            </a:r>
          </a:p>
        </p:txBody>
      </p:sp>
      <p:cxnSp>
        <p:nvCxnSpPr>
          <p:cNvPr id="25" name="Straight Connector 18"/>
          <p:cNvCxnSpPr/>
          <p:nvPr/>
        </p:nvCxnSpPr>
        <p:spPr>
          <a:xfrm flipH="1" flipV="1">
            <a:off x="4574137" y="1389530"/>
            <a:ext cx="1673" cy="2609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8"/>
          <p:cNvCxnSpPr/>
          <p:nvPr/>
        </p:nvCxnSpPr>
        <p:spPr>
          <a:xfrm flipH="1" flipV="1">
            <a:off x="7307120" y="1459472"/>
            <a:ext cx="1673" cy="260909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7"/>
          <p:cNvSpPr txBox="1"/>
          <p:nvPr/>
        </p:nvSpPr>
        <p:spPr>
          <a:xfrm>
            <a:off x="6701226" y="1325252"/>
            <a:ext cx="618696" cy="519181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lang="en-US" altLang="x-none"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MS </a:t>
            </a:r>
            <a:r>
              <a:rPr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1</a:t>
            </a:r>
            <a:r>
              <a:rPr lang="en-US" altLang="x-none"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.3</a:t>
            </a:r>
            <a:r>
              <a:rPr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/>
            </a:r>
            <a:br>
              <a:rPr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</a:br>
            <a:r>
              <a:rPr lang="en-US" altLang="x-none"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MS 1.4</a:t>
            </a:r>
            <a:endParaRPr lang="en-US" altLang="x-none" sz="1800" b="1" dirty="0">
              <a:solidFill>
                <a:srgbClr val="FF0000"/>
              </a:solidFill>
              <a:latin typeface="TH SarabunPSK" panose="020B0500040200020003" pitchFamily="34" charset="-34"/>
              <a:ea typeface="TH SarabunPSK" panose="020B0500040200020003" pitchFamily="34" charset="-34"/>
            </a:endParaRPr>
          </a:p>
        </p:txBody>
      </p:sp>
      <p:sp>
        <p:nvSpPr>
          <p:cNvPr id="28" name="TextBox 10"/>
          <p:cNvSpPr txBox="1"/>
          <p:nvPr/>
        </p:nvSpPr>
        <p:spPr>
          <a:xfrm>
            <a:off x="3982311" y="1412604"/>
            <a:ext cx="597190" cy="30777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TH Sarabun PSK" panose="020B0500040200020003" charset="-34"/>
                <a:cs typeface="+mn-cs"/>
              </a:defRPr>
            </a:lvl5pPr>
          </a:lstStyle>
          <a:p>
            <a:pPr eaLnBrk="1" hangingPunct="1"/>
            <a:r>
              <a:rPr lang="en-US" altLang="x-none"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MS </a:t>
            </a:r>
            <a:r>
              <a:rPr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1</a:t>
            </a:r>
            <a:r>
              <a:rPr lang="en-US" altLang="x-none" sz="1400" b="1" dirty="0">
                <a:solidFill>
                  <a:srgbClr val="FF0000"/>
                </a:solidFill>
                <a:latin typeface="TH SarabunPSK" panose="020B0500040200020003" pitchFamily="34" charset="-34"/>
                <a:ea typeface="TH SarabunPSK" panose="020B0500040200020003" pitchFamily="34" charset="-34"/>
              </a:rPr>
              <a:t>.2 </a:t>
            </a:r>
            <a:endParaRPr lang="en-US" altLang="x-none" sz="1800" b="1" dirty="0">
              <a:solidFill>
                <a:srgbClr val="FF0000"/>
              </a:solidFill>
              <a:latin typeface="TH SarabunPSK" panose="020B0500040200020003" pitchFamily="34" charset="-34"/>
              <a:ea typeface="TH SarabunPSK" panose="020B0500040200020003" pitchFamily="34" charset="-34"/>
            </a:endParaRP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0294015">
            <a:off x="10545667" y="3555944"/>
            <a:ext cx="1190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ตัวอย่าง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3" y="0"/>
            <a:ext cx="1228725" cy="679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5" name="TextBox 19"/>
          <p:cNvSpPr txBox="1"/>
          <p:nvPr/>
        </p:nvSpPr>
        <p:spPr>
          <a:xfrm>
            <a:off x="2222500" y="0"/>
            <a:ext cx="9969500" cy="40011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indent="0"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การใช้มาตรการบริษัทจัดการพลังงาน (</a:t>
            </a:r>
            <a:r>
              <a:rPr lang="en-US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ESCO) </a:t>
            </a:r>
            <a:r>
              <a:rPr lang="th-TH" altLang="th-TH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สำหรับหน่วยงานภาครัฐ</a:t>
            </a:r>
            <a:endParaRPr lang="en-US" altLang="th-TH" sz="40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สี่เหลี่ยมผืนผ้า 7"/>
          <p:cNvSpPr/>
          <p:nvPr/>
        </p:nvSpPr>
        <p:spPr>
          <a:xfrm>
            <a:off x="107989" y="932277"/>
            <a:ext cx="2390775" cy="336550"/>
          </a:xfrm>
          <a:prstGeom prst="rect">
            <a:avLst/>
          </a:prstGeom>
          <a:gradFill>
            <a:gsLst>
              <a:gs pos="0">
                <a:srgbClr val="002060"/>
              </a:gs>
              <a:gs pos="0">
                <a:srgbClr val="0070C0"/>
              </a:gs>
              <a:gs pos="0">
                <a:srgbClr val="0070C0"/>
              </a:gs>
            </a:gsLst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16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</a:t>
            </a:r>
            <a:endParaRPr lang="th-TH" sz="16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สี่เหลี่ยมผืนผ้า 25"/>
          <p:cNvSpPr/>
          <p:nvPr/>
        </p:nvSpPr>
        <p:spPr>
          <a:xfrm>
            <a:off x="107989" y="1376777"/>
            <a:ext cx="2390775" cy="18928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28600" indent="-228600" fontAlgn="base">
              <a:buAutoNum type="arabicPeriod"/>
            </a:pPr>
            <a:r>
              <a:rPr lang="en-US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สามารถ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ใช้มาตรการ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ESCO 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สำหรับหน่วยงานภาครัฐได้</a:t>
            </a:r>
            <a:r>
              <a:rPr lang="en-US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จริง</a:t>
            </a:r>
            <a:endParaRPr lang="th-TH" sz="9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fontAlgn="base">
              <a:buAutoNum type="arabicPeriod"/>
            </a:pP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แนวทางปฏิบัติทางด้านเทคนิค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(Code of Practice)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สำหรับธุรกิจบริษัทจัด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าร</a:t>
            </a:r>
            <a:r>
              <a:rPr lang="th-TH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พลังงาน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fontAlgn="base">
              <a:buAutoNum type="arabicPeriod"/>
            </a:pP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เสนอ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หลักการและแนวทางการดำเนินงานของ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ESCO 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ต่อ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คณะรัฐมนตรี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fontAlgn="base">
              <a:buAutoNum type="arabicPeriod"/>
            </a:pP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แนวทางการจัดทำคำขอตั้งงบประมาณรายจ่าย</a:t>
            </a:r>
            <a:r>
              <a:rPr lang="en-US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ประจำปี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fontAlgn="base">
              <a:buAutoNum type="arabicPeriod"/>
            </a:pP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แนวปฏิบัติและร่างสัญญาจัดจ้างมาตรฐานกลางเพื่อการจัดจ้างบริษัทจัด</a:t>
            </a:r>
            <a:r>
              <a:rPr lang="en-US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การพลังงาน</a:t>
            </a:r>
            <a:endParaRPr lang="th-TH" sz="9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28600" indent="-228600" fontAlgn="base">
              <a:buAutoNum type="arabicPeriod"/>
            </a:pPr>
            <a:r>
              <a:rPr lang="en-US" sz="9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</a:t>
            </a:r>
            <a:r>
              <a:rPr lang="en-US" sz="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แนวทางโครงการนำร่องบริษัทจัดการพลังงานในหน่วยงานของรัฐ</a:t>
            </a:r>
            <a:endParaRPr lang="en-US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สี่เหลี่ยมผืนผ้า 8"/>
          <p:cNvSpPr/>
          <p:nvPr/>
        </p:nvSpPr>
        <p:spPr>
          <a:xfrm>
            <a:off x="2692994" y="976208"/>
            <a:ext cx="5917606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lvl="0" algn="ctr"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ผลดำเนินการ ณ พฤศจิกายน </a:t>
            </a:r>
            <a:r>
              <a:rPr lang="en-US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</a:t>
            </a:r>
            <a:endParaRPr lang="th-TH" sz="10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2692994" y="1332767"/>
            <a:ext cx="5917606" cy="286232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จัดทำร่างระเบียบการใช้มาตรการ </a:t>
            </a:r>
            <a:r>
              <a:rPr lang="en-GB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ESCO </a:t>
            </a: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หน่วยงานภาครัฐ</a:t>
            </a:r>
            <a:endParaRPr lang="th-TH" altLang="th-TH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จัดทำร่างสัญญาพลังงาน (</a:t>
            </a:r>
            <a:r>
              <a:rPr lang="en-GB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Energy Performance Contract – EPC) </a:t>
            </a: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และเอกสารประกอบสัญญา</a:t>
            </a:r>
            <a:endParaRPr lang="th-TH" altLang="th-TH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1450" indent="-171450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20 พ.ค. 64 กรมบัญชีกลางมีหนังสือตอบกลับ พพ. ดังนี้ </a:t>
            </a:r>
          </a:p>
          <a:p>
            <a:pPr marL="347980" indent="-1746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การทำโครงการ </a:t>
            </a:r>
            <a:r>
              <a:rPr lang="en-US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ESCO </a:t>
            </a: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สำหรับหน่วยราชการที่ใช้การโอนค่าสาธารณูปโภคมาจ่ายคืน </a:t>
            </a:r>
            <a:r>
              <a:rPr lang="en-US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ESCO </a:t>
            </a: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ไม่เข้าข่ายต้องจัดจ้างตาม พ.ร.บ. จัดซื้อจัดจ้าง 2560 </a:t>
            </a:r>
          </a:p>
          <a:p>
            <a:pPr marL="347980" indent="-1746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สัญญามาตรฐานโครงการ </a:t>
            </a:r>
            <a:r>
              <a:rPr lang="en-US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ESCO </a:t>
            </a: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พพ. สามารถยกเรื่องให้ สนง.อัยการสูงสุด  พิจารณาเองได้ และหากได้รับการเห็นชอบสามารถแจ้งเวียนหน่วยงานรัฐนำไปปฏิบัติได้ </a:t>
            </a:r>
          </a:p>
          <a:p>
            <a:pPr marL="347980" indent="-174625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-"/>
            </a:pPr>
            <a:r>
              <a:rPr lang="th-TH" altLang="th-TH" sz="10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</a:t>
            </a:r>
            <a:r>
              <a:rPr lang="th-TH" altLang="th-TH" sz="1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สามารถกำหนดระเบียบวิธีการปฏิบัติที่เป็นระเบียบกลาง เพื่อให้ทุกหน่วยงานปฏิบัติให้เป็นแนวทางเดียวกันได้</a:t>
            </a:r>
            <a:endParaRPr lang="en-US" altLang="th-TH" sz="1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171450" indent="-1714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14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 มิ.ย. 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64 </a:t>
            </a:r>
            <a:r>
              <a:rPr lang="th-TH"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ทำหนังสือหารือ สงป. เรื่องการเพิ่มคำจำกัดความค่าบริหารจัดการพลังงาน อยู่ระหว่างรอ สงป. ตอบกลับ</a:t>
            </a:r>
          </a:p>
          <a:p>
            <a:pPr marL="171450" indent="-1714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30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มิ.ย. 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64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ประชุมร่วมกับ สงป. เรื่องแนวทางคำขอตั้งงบประมาณ เสนอให้ </a:t>
            </a:r>
            <a:r>
              <a:rPr lang="th-TH"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ศึกษาการตั้งราคาต่อหน่วยพลังงาน (</a:t>
            </a:r>
            <a:r>
              <a:rPr lang="en-US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Unit Cost) </a:t>
            </a:r>
            <a:r>
              <a:rPr 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เพิ่มเติม เพื่อนำมากำหนดเป็นค่าตั้งต้น</a:t>
            </a:r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งบประมาณ</a:t>
            </a:r>
          </a:p>
          <a:p>
            <a:pPr marL="171450" indent="-1714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15 ต.ค. 64 สงป. มีหนังสือแจ้งความเห็นว่า ควรมีการกำหนดรูปแบบการลงทุนและวิธีการคำนวณค่าใช้จ่ายให้ชัดเจน เพื่อใช้เป็นหลักเกณฑ์การคำนวนค่าบริการจัดการพลังงานเพื่อใช้ประกอบการขอตั้งงบประมาณรายจ่าย</a:t>
            </a:r>
          </a:p>
          <a:p>
            <a:pPr marL="171450" indent="-17145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1 พ.ย. 64 </a:t>
            </a:r>
            <a:r>
              <a:rPr lang="th-TH" sz="1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ปพ</a:t>
            </a:r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น. แจ้งความเห็นให้ </a:t>
            </a:r>
            <a:r>
              <a:rPr lang="th-TH" sz="1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พพ</a:t>
            </a:r>
            <a:r>
              <a:rPr 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+mn-ea"/>
              </a:rPr>
              <a:t>. จัดทำข้อมูลเพิ่มเติม เช่น หลักเกณฑ์ใดที่จะนำมาใช้นอกเหนือจากระเบียบจัดซื้อจัดจ้างปี 2560สัญญาพลังงาน และการหารือเพิ่มเติมกับ สงป. ในประเด็น เช่น รูปแบบของงบประมาณ</a:t>
            </a: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+mn-ea"/>
            </a:endParaRPr>
          </a:p>
        </p:txBody>
      </p:sp>
      <p:sp>
        <p:nvSpPr>
          <p:cNvPr id="13" name="สี่เหลี่ยมผืนผ้า 8"/>
          <p:cNvSpPr/>
          <p:nvPr/>
        </p:nvSpPr>
        <p:spPr>
          <a:xfrm>
            <a:off x="2692994" y="4464492"/>
            <a:ext cx="4355502" cy="246221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การดำเนินงานต่อไป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2692994" y="4885698"/>
            <a:ext cx="3893821" cy="17851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1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</a:t>
            </a:r>
            <a:r>
              <a:rPr lang="th-TH" altLang="th-TH" sz="1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จัดทำข้อมูลเพิ่มเติม ตามความเห็นของ </a:t>
            </a:r>
            <a:r>
              <a:rPr lang="th-TH" altLang="th-TH" sz="1000" dirty="0" err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ปพ</a:t>
            </a:r>
            <a:r>
              <a:rPr lang="th-TH" altLang="th-TH" sz="10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น.</a:t>
            </a:r>
            <a:endParaRPr lang="th-TH" alt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en-US"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4480" indent="-28448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AutoNum type="arabicPeriod"/>
            </a:pPr>
            <a:endParaRPr sz="1000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8"/>
          <p:cNvSpPr/>
          <p:nvPr/>
        </p:nvSpPr>
        <p:spPr>
          <a:xfrm>
            <a:off x="107989" y="3377553"/>
            <a:ext cx="2390775" cy="27699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lIns="91434" tIns="45717" rIns="91434" bIns="4571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พพ./บก./สงป. </a:t>
            </a:r>
          </a:p>
        </p:txBody>
      </p:sp>
      <p:sp>
        <p:nvSpPr>
          <p:cNvPr id="2" name="ตัวแทนหมายเลขสไลด์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E0EF5-BD33-4911-9245-7B667B5BD02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สี่เหลี่ยมผืนผ้า 8"/>
          <p:cNvSpPr/>
          <p:nvPr/>
        </p:nvSpPr>
        <p:spPr>
          <a:xfrm>
            <a:off x="8833887" y="932277"/>
            <a:ext cx="3063981" cy="430887"/>
          </a:xfrm>
          <a:prstGeom prst="rect">
            <a:avLst/>
          </a:prstGeom>
          <a:solidFill>
            <a:schemeClr val="bg1">
              <a:lumMod val="75000"/>
            </a:schemeClr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ปัญหาอุปสรรค/แนวทางแก้ไข/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th-TH" sz="11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หน่วยงานที่เกี่ยวข้อง</a:t>
            </a:r>
            <a:endParaRPr kumimoji="0" lang="th-TH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8816929" y="1401877"/>
            <a:ext cx="3080939" cy="486287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lang="th-TH" sz="1000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  <a:p>
            <a:pPr marL="0" marR="0" lvl="0" indent="0" algn="l" defTabSz="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268605" algn="l"/>
              </a:tabLst>
              <a:defRPr/>
            </a:pPr>
            <a:endParaRPr kumimoji="0" lang="th-TH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91292686"/>
      </p:ext>
    </p:extLst>
  </p:cSld>
  <p:clrMapOvr>
    <a:masterClrMapping/>
  </p:clrMapOvr>
</p:sld>
</file>

<file path=ppt/theme/theme1.xml><?xml version="1.0" encoding="utf-8"?>
<a:theme xmlns:a="http://schemas.openxmlformats.org/drawingml/2006/main" name="Thai Theme">
  <a:themeElements>
    <a:clrScheme name="Th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ai Theme">
  <a:themeElements>
    <a:clrScheme name="Tha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ai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a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9925</Words>
  <Application>Microsoft Office PowerPoint</Application>
  <PresentationFormat>Widescreen</PresentationFormat>
  <Paragraphs>1215</Paragraphs>
  <Slides>35</Slides>
  <Notes>16</Notes>
  <HiddenSlides>6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Cordia New</vt:lpstr>
      <vt:lpstr>Arial</vt:lpstr>
      <vt:lpstr>TH SarabunPSK</vt:lpstr>
      <vt:lpstr>Calibri Light</vt:lpstr>
      <vt:lpstr>Calibri</vt:lpstr>
      <vt:lpstr>Wingdings</vt:lpstr>
      <vt:lpstr>Tahoma</vt:lpstr>
      <vt:lpstr>TH Sarabun PSK</vt:lpstr>
      <vt:lpstr>Thai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2. ความคืบหน้าประเด็นปฏิรูปด้านพลังงาน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3. รอการพิจารณาของ คณะกรรมการปฏิรูปประเทศด้านพลังงาน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HP</cp:lastModifiedBy>
  <cp:revision>31</cp:revision>
  <dcterms:created xsi:type="dcterms:W3CDTF">2021-11-30T05:42:16Z</dcterms:created>
  <dcterms:modified xsi:type="dcterms:W3CDTF">2021-12-02T07:34:14Z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1054-10.8.2.6597</vt:lpwstr>
  </property>
</Properties>
</file>