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12514" r:id="rId2"/>
    <p:sldId id="358" r:id="rId3"/>
    <p:sldId id="12544" r:id="rId4"/>
    <p:sldId id="12545" r:id="rId5"/>
    <p:sldId id="12519" r:id="rId6"/>
    <p:sldId id="2147478777" r:id="rId7"/>
    <p:sldId id="2147478702" r:id="rId8"/>
    <p:sldId id="2147478703" r:id="rId9"/>
    <p:sldId id="2147478704" r:id="rId10"/>
    <p:sldId id="2147478778" r:id="rId11"/>
    <p:sldId id="2147478783" r:id="rId12"/>
    <p:sldId id="2147478784" r:id="rId13"/>
    <p:sldId id="2147478708" r:id="rId14"/>
    <p:sldId id="2147478776" r:id="rId15"/>
    <p:sldId id="2147478709" r:id="rId16"/>
    <p:sldId id="12523" r:id="rId17"/>
    <p:sldId id="2147478717" r:id="rId18"/>
    <p:sldId id="2147478718" r:id="rId19"/>
    <p:sldId id="2147478719" r:id="rId20"/>
    <p:sldId id="12475" r:id="rId21"/>
    <p:sldId id="2147478720" r:id="rId22"/>
    <p:sldId id="2147478750" r:id="rId23"/>
    <p:sldId id="2147478785" r:id="rId24"/>
    <p:sldId id="2147478786" r:id="rId25"/>
    <p:sldId id="2147478787" r:id="rId26"/>
    <p:sldId id="12527" r:id="rId27"/>
    <p:sldId id="12528" r:id="rId28"/>
    <p:sldId id="2147478743" r:id="rId2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nchanok Churdchoo" initials="T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9B"/>
    <a:srgbClr val="F71000"/>
    <a:srgbClr val="418AB3"/>
    <a:srgbClr val="F2BAA9"/>
    <a:srgbClr val="E8EDF2"/>
    <a:srgbClr val="ADB0B2"/>
    <a:srgbClr val="FFFFFF"/>
    <a:srgbClr val="271DEB"/>
    <a:srgbClr val="FFDBD9"/>
    <a:srgbClr val="D8E8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14" autoAdjust="0"/>
    <p:restoredTop sz="95141" autoAdjust="0"/>
  </p:normalViewPr>
  <p:slideViewPr>
    <p:cSldViewPr snapToGrid="0">
      <p:cViewPr varScale="1">
        <p:scale>
          <a:sx n="82" d="100"/>
          <a:sy n="82" d="100"/>
        </p:scale>
        <p:origin x="882" y="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39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5AAC8-0F10-41DC-A4F4-0C84D0CE3119}" type="datetimeFigureOut">
              <a:rPr lang="th-TH" smtClean="0"/>
              <a:t>25/11/67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F474C-99F9-4A93-9459-C2DFE62EAE3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6"/>
          </a:xfrm>
          <a:prstGeom prst="rect">
            <a:avLst/>
          </a:prstGeom>
        </p:spPr>
        <p:txBody>
          <a:bodyPr vert="horz" lIns="85940" tIns="42969" rIns="85940" bIns="42969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8056"/>
          </a:xfrm>
          <a:prstGeom prst="rect">
            <a:avLst/>
          </a:prstGeom>
        </p:spPr>
        <p:txBody>
          <a:bodyPr vert="horz" lIns="85940" tIns="42969" rIns="85940" bIns="42969" rtlCol="0"/>
          <a:lstStyle>
            <a:lvl1pPr algn="r">
              <a:defRPr sz="1100"/>
            </a:lvl1pPr>
          </a:lstStyle>
          <a:p>
            <a:fld id="{BB2E43F0-9C38-4A5C-B9C6-F994705FAC76}" type="datetimeFigureOut">
              <a:rPr lang="en-US" smtClean="0"/>
              <a:t>11/25/2024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5940" tIns="42969" rIns="85940" bIns="429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85940" tIns="42969" rIns="85940" bIns="4296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7"/>
            <a:ext cx="2945659" cy="498055"/>
          </a:xfrm>
          <a:prstGeom prst="rect">
            <a:avLst/>
          </a:prstGeom>
        </p:spPr>
        <p:txBody>
          <a:bodyPr vert="horz" lIns="85940" tIns="42969" rIns="85940" bIns="42969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7"/>
            <a:ext cx="2945659" cy="498055"/>
          </a:xfrm>
          <a:prstGeom prst="rect">
            <a:avLst/>
          </a:prstGeom>
        </p:spPr>
        <p:txBody>
          <a:bodyPr vert="horz" lIns="85940" tIns="42969" rIns="85940" bIns="42969" rtlCol="0" anchor="b"/>
          <a:lstStyle>
            <a:lvl1pPr algn="r">
              <a:defRPr sz="1100"/>
            </a:lvl1pPr>
          </a:lstStyle>
          <a:p>
            <a:fld id="{CADB28B9-4DE1-42BF-8839-11773D0E3B9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B28B9-4DE1-42BF-8839-11773D0E3B9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71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เนื้อหา">
    <p:bg>
      <p:bgPr>
        <a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851330" y="8890771"/>
            <a:ext cx="157094" cy="153888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 anchor="b">
            <a:spAutoFit/>
          </a:bodyPr>
          <a:lstStyle>
            <a:defPPr marL="0" marR="0" indent="0" algn="l" defTabSz="6858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3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indent="45720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indent="91440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indent="137160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indent="182880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indent="228600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indent="274320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indent="320040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indent="3657600" algn="l" defTabSz="685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marR="0" lvl="0" indent="0" algn="r" defTabSz="5143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6CB4B4D-7CA3-9044-876B-883B54F8677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‹#›</a:t>
            </a:fld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1024909" y="1340769"/>
            <a:ext cx="10363200" cy="2280252"/>
          </a:xfrm>
          <a:prstGeom prst="rect">
            <a:avLst/>
          </a:prstGeom>
        </p:spPr>
        <p:txBody>
          <a:bodyPr anchor="ctr"/>
          <a:lstStyle>
            <a:lvl1pPr algn="ctr">
              <a:defRPr lang="en-US" sz="3200" b="1" kern="1200" dirty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th-TH" dirty="0"/>
            </a:b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828800" y="4275232"/>
            <a:ext cx="8534401" cy="10801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22242A"/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th-TH" dirty="0"/>
          </a:p>
          <a:p>
            <a:endParaRPr lang="en-US" dirty="0"/>
          </a:p>
        </p:txBody>
      </p:sp>
      <p:sp>
        <p:nvSpPr>
          <p:cNvPr id="6" name="Shape 54"/>
          <p:cNvSpPr/>
          <p:nvPr userDrawn="1"/>
        </p:nvSpPr>
        <p:spPr>
          <a:xfrm flipV="1">
            <a:off x="2423748" y="3909053"/>
            <a:ext cx="7344507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lIns="0" tIns="0" rIns="0" bIns="0"/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  <a:sym typeface="Helvetica"/>
            </a:endParaRPr>
          </a:p>
        </p:txBody>
      </p:sp>
      <p:pic>
        <p:nvPicPr>
          <p:cNvPr id="8" name="Picture 2" descr="Energy laws">
            <a:extLst>
              <a:ext uri="{FF2B5EF4-FFF2-40B4-BE49-F238E27FC236}">
                <a16:creationId xmlns:a16="http://schemas.microsoft.com/office/drawing/2014/main" id="{49467C90-7AE5-41E9-A5A0-80D2171EC5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542" y="115175"/>
            <a:ext cx="2929880" cy="937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9CB162D-A650-4071-A1C1-DBC5DF291DE1}"/>
              </a:ext>
            </a:extLst>
          </p:cNvPr>
          <p:cNvSpPr/>
          <p:nvPr userDrawn="1"/>
        </p:nvSpPr>
        <p:spPr>
          <a:xfrm>
            <a:off x="8662568" y="6177776"/>
            <a:ext cx="3267309" cy="535257"/>
          </a:xfrm>
          <a:prstGeom prst="rect">
            <a:avLst/>
          </a:prstGeom>
          <a:solidFill>
            <a:srgbClr val="F71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09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94099" y="1726008"/>
            <a:ext cx="10004612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64553ED-45D1-43D0-9B26-1ADCD2274D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11/25/2024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2442" y="160732"/>
            <a:ext cx="8890299" cy="31590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140311"/>
            <a:ext cx="10515600" cy="503665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09C9051-0781-4717-AE83-8E8680CB7BCE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11/25/2024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64553ED-45D1-43D0-9B26-1ADCD2274D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11/25/2024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ubtitle 2"/>
          <p:cNvSpPr txBox="1"/>
          <p:nvPr userDrawn="1"/>
        </p:nvSpPr>
        <p:spPr>
          <a:xfrm>
            <a:off x="7590169" y="6338258"/>
            <a:ext cx="4032572" cy="4327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90000" rIns="91440" bIns="72000" rtlCol="0" anchor="b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/>
              <a:t>จึง</a:t>
            </a:r>
            <a:r>
              <a:rPr lang="th-TH" sz="2600" dirty="0"/>
              <a:t>เรียนมาเพื่อโปรดทราบ</a:t>
            </a:r>
            <a:endParaRPr lang="th-TH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32442" y="160732"/>
            <a:ext cx="8890299" cy="31590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838201" y="1140311"/>
            <a:ext cx="10784540" cy="46150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64553ED-45D1-43D0-9B26-1ADCD2274D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11/25/2024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ubtitle 2"/>
          <p:cNvSpPr txBox="1"/>
          <p:nvPr userDrawn="1"/>
        </p:nvSpPr>
        <p:spPr>
          <a:xfrm>
            <a:off x="7590169" y="5923583"/>
            <a:ext cx="4032572" cy="43277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90000" rIns="91440" bIns="72000" rtlCol="0" anchor="b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>
                <a:solidFill>
                  <a:schemeClr val="bg1"/>
                </a:solidFill>
              </a:rPr>
              <a:t>จึง</a:t>
            </a:r>
            <a:r>
              <a:rPr lang="th-TH" sz="2600" dirty="0">
                <a:solidFill>
                  <a:schemeClr val="bg1"/>
                </a:solidFill>
              </a:rPr>
              <a:t>เรียนมาเพื่อโปรดพิจารณา</a:t>
            </a:r>
            <a:endParaRPr lang="th-TH" dirty="0">
              <a:solidFill>
                <a:schemeClr val="bg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732442" y="160732"/>
            <a:ext cx="8890299" cy="31590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838201" y="1140311"/>
            <a:ext cx="10784540" cy="461503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94099" y="1463039"/>
            <a:ext cx="10004612" cy="2495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th-TH" dirty="0"/>
          </a:p>
          <a:p>
            <a:r>
              <a:rPr lang="th-TH" dirty="0"/>
              <a:t>ข้อเสนอฝ่ายเลขานุการ</a:t>
            </a:r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64553ED-45D1-43D0-9B26-1ADCD2274D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11/25/2024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Subtitle 2"/>
          <p:cNvSpPr txBox="1"/>
          <p:nvPr userDrawn="1"/>
        </p:nvSpPr>
        <p:spPr>
          <a:xfrm>
            <a:off x="7166139" y="5680038"/>
            <a:ext cx="4032572" cy="4518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>
                <a:solidFill>
                  <a:schemeClr val="tx1"/>
                </a:solidFill>
                <a:latin typeface="+mj-lt"/>
              </a:rPr>
              <a:t>จึงเรียนมาเพื่อโปรดทราบ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94099" y="1463039"/>
            <a:ext cx="10004612" cy="249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 algn="l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th-TH" dirty="0"/>
          </a:p>
          <a:p>
            <a:r>
              <a:rPr lang="th-TH" dirty="0"/>
              <a:t>ข้อเสนอฝ่ายเลขานุการ</a:t>
            </a:r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64553ED-45D1-43D0-9B26-1ADCD2274DE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11/25/2024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ubtitle 2"/>
          <p:cNvSpPr txBox="1"/>
          <p:nvPr userDrawn="1"/>
        </p:nvSpPr>
        <p:spPr>
          <a:xfrm>
            <a:off x="7166139" y="5903061"/>
            <a:ext cx="4032572" cy="4518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h-TH" dirty="0">
                <a:solidFill>
                  <a:schemeClr val="bg1"/>
                </a:solidFill>
              </a:rPr>
              <a:t>จึงเรียนมาเพื่อโปรดพิจารณา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655" y="117703"/>
            <a:ext cx="8320145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396137F-2462-4FE4-9B32-2DE544C0495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11/25/2024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485" y="63954"/>
            <a:ext cx="9513816" cy="55943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4" y="1032734"/>
            <a:ext cx="8133673" cy="51442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079454" y="1032734"/>
            <a:ext cx="2274346" cy="51442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CB28588-5768-4479-97CB-F53EBA9C4F55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11/25/2024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2A9392B-7B75-4097-B84F-0FD0227D50C5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11/25/2024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626653"/>
            <a:ext cx="8783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h-TH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ข้อมูลเบื้องต้นสำหรับการประชุมคณะอนุกรรมการฉุกเฉิน ครั้งที่ 3/2567 วันที่ 18 ธันวาคม 2567 ไม่สามารถใช้อ้างอิงได้ ห้ามเผยแพร่เด็ดขาด</a:t>
            </a:r>
          </a:p>
        </p:txBody>
      </p:sp>
      <p:pic>
        <p:nvPicPr>
          <p:cNvPr id="1026" name="Picture 2" descr="Energy laws">
            <a:extLst>
              <a:ext uri="{FF2B5EF4-FFF2-40B4-BE49-F238E27FC236}">
                <a16:creationId xmlns:a16="http://schemas.microsoft.com/office/drawing/2014/main" id="{0A7F9430-FA08-4C94-A65C-F6513DFA4B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17649" cy="58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9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marL="0" marR="0" lvl="0" indent="0" algn="r" defTabSz="51435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6CB4B4D-7CA3-9044-876B-883B54F8677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cs typeface="Arial" panose="020B0604020202020204"/>
                <a:sym typeface="Arial" panose="020B0604020202020204"/>
              </a:rPr>
              <a:t>1</a:t>
            </a:fld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3600" dirty="0">
                <a:solidFill>
                  <a:schemeClr val="tx1"/>
                </a:solidFill>
              </a:rPr>
              <a:t>การประชุมคณะอนุกรรมการบริหารจัดการ</a:t>
            </a:r>
            <a:br>
              <a:rPr lang="th-TH" sz="3600" dirty="0">
                <a:solidFill>
                  <a:schemeClr val="tx1"/>
                </a:solidFill>
              </a:rPr>
            </a:br>
            <a:r>
              <a:rPr lang="th-TH" sz="3600" dirty="0">
                <a:solidFill>
                  <a:schemeClr val="tx1"/>
                </a:solidFill>
              </a:rPr>
              <a:t>รองรับสถานการณ์ฉุกเฉินด้านพลังงาน</a:t>
            </a:r>
            <a:br>
              <a:rPr lang="th-TH" sz="3600" dirty="0">
                <a:solidFill>
                  <a:schemeClr val="tx1"/>
                </a:solidFill>
              </a:rPr>
            </a:br>
            <a:br>
              <a:rPr lang="th-TH" sz="3600" dirty="0">
                <a:solidFill>
                  <a:schemeClr val="tx1"/>
                </a:solidFill>
              </a:rPr>
            </a:br>
            <a:r>
              <a:rPr lang="th-TH" sz="3600" dirty="0">
                <a:solidFill>
                  <a:schemeClr val="tx1"/>
                </a:solidFill>
              </a:rPr>
              <a:t>ครั้งที่ 3/2567</a:t>
            </a:r>
            <a:endParaRPr lang="th-TH" sz="36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b="1" dirty="0"/>
              <a:t>วันพุธที่ 18 ธันวาคม 2567 เวลา 09.00</a:t>
            </a:r>
            <a:r>
              <a:rPr lang="en-US" b="1" dirty="0"/>
              <a:t> </a:t>
            </a:r>
            <a:r>
              <a:rPr lang="th-TH" b="1" dirty="0"/>
              <a:t>น. เป็นต้นไป</a:t>
            </a:r>
          </a:p>
          <a:p>
            <a:r>
              <a:rPr lang="th-TH" b="1" dirty="0"/>
              <a:t>ห้องประชุม </a:t>
            </a:r>
            <a:r>
              <a:rPr lang="en-US" b="1" dirty="0"/>
              <a:t>2 </a:t>
            </a:r>
            <a:r>
              <a:rPr lang="th-TH" b="1" dirty="0"/>
              <a:t>ชั้น 15 กระทรวงพลังงาน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F8216-02A7-E794-1E48-2F0DA3BB1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893135"/>
            <a:ext cx="10515600" cy="52838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245E4-45D9-EEA8-50E9-71AF0C1A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ชื่อเรื่อง 1">
            <a:extLst>
              <a:ext uri="{FF2B5EF4-FFF2-40B4-BE49-F238E27FC236}">
                <a16:creationId xmlns:a16="http://schemas.microsoft.com/office/drawing/2014/main" id="{8CFB69A7-81DC-7B28-1F82-8B8A032381B4}"/>
              </a:ext>
            </a:extLst>
          </p:cNvPr>
          <p:cNvSpPr>
            <a:spLocks noGrp="1"/>
          </p:cNvSpPr>
          <p:nvPr/>
        </p:nvSpPr>
        <p:spPr>
          <a:xfrm>
            <a:off x="1809177" y="0"/>
            <a:ext cx="9778538" cy="583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700" kern="120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9pPr>
          </a:lstStyle>
          <a:p>
            <a:pPr marL="1943100" indent="-1943100" algn="l">
              <a:defRPr/>
            </a:pPr>
            <a:r>
              <a:rPr lang="en-US" sz="3200" b="1" kern="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3.1.2 </a:t>
            </a:r>
            <a:r>
              <a:rPr lang="th-TH" sz="3200" b="1" kern="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การสรุปสถานการณ์ราคา </a:t>
            </a:r>
            <a:r>
              <a:rPr lang="en-US" sz="3200" b="1" kern="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Shippers </a:t>
            </a:r>
            <a:r>
              <a:rPr lang="th-TH" sz="3200" b="1" kern="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ปี </a:t>
            </a:r>
            <a:r>
              <a:rPr lang="en-US" sz="3200" b="1" kern="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2567 </a:t>
            </a:r>
            <a:r>
              <a:rPr lang="th-TH" sz="3200" b="1" kern="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และแนวโน้มปี 2568 </a:t>
            </a:r>
            <a:endParaRPr lang="en-US" sz="3200" b="1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88CDB5-F9C5-21F6-39D2-A4A0C27495D0}"/>
              </a:ext>
            </a:extLst>
          </p:cNvPr>
          <p:cNvSpPr txBox="1"/>
          <p:nvPr/>
        </p:nvSpPr>
        <p:spPr>
          <a:xfrm>
            <a:off x="4869712" y="3040912"/>
            <a:ext cx="46506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highlight>
                  <a:srgbClr val="FFFF00"/>
                </a:highlight>
              </a:rPr>
              <a:t>Pool Manager</a:t>
            </a:r>
          </a:p>
        </p:txBody>
      </p:sp>
    </p:spTree>
    <p:extLst>
      <p:ext uri="{BB962C8B-B14F-4D97-AF65-F5344CB8AC3E}">
        <p14:creationId xmlns:p14="http://schemas.microsoft.com/office/powerpoint/2010/main" val="2409362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F8216-02A7-E794-1E48-2F0DA3BB1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893135"/>
            <a:ext cx="10515600" cy="52838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245E4-45D9-EEA8-50E9-71AF0C1A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ชื่อเรื่อง 1">
            <a:extLst>
              <a:ext uri="{FF2B5EF4-FFF2-40B4-BE49-F238E27FC236}">
                <a16:creationId xmlns:a16="http://schemas.microsoft.com/office/drawing/2014/main" id="{8CFB69A7-81DC-7B28-1F82-8B8A032381B4}"/>
              </a:ext>
            </a:extLst>
          </p:cNvPr>
          <p:cNvSpPr>
            <a:spLocks noGrp="1"/>
          </p:cNvSpPr>
          <p:nvPr/>
        </p:nvSpPr>
        <p:spPr>
          <a:xfrm>
            <a:off x="1809177" y="0"/>
            <a:ext cx="9778538" cy="583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700" kern="120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9pPr>
          </a:lstStyle>
          <a:p>
            <a:pPr marL="1943100" indent="-1943100" algn="l">
              <a:defRPr/>
            </a:pPr>
            <a:r>
              <a:rPr lang="en-US" sz="3200" b="1" kern="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3.1.2 </a:t>
            </a:r>
            <a:r>
              <a:rPr lang="th-TH" sz="3200" b="1" kern="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การวิเคราะห์สถานการณ์ราคา </a:t>
            </a:r>
            <a:r>
              <a:rPr lang="en-US" sz="3200" b="1" kern="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LNG </a:t>
            </a:r>
            <a:r>
              <a:rPr lang="th-TH" sz="3200" b="1" kern="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ตลาดโลก ปี 2568 </a:t>
            </a:r>
            <a:endParaRPr lang="en-US" sz="3200" b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88CDB5-F9C5-21F6-39D2-A4A0C27495D0}"/>
              </a:ext>
            </a:extLst>
          </p:cNvPr>
          <p:cNvSpPr txBox="1"/>
          <p:nvPr/>
        </p:nvSpPr>
        <p:spPr>
          <a:xfrm>
            <a:off x="4869712" y="3040912"/>
            <a:ext cx="16818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ปตท.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84160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F8216-02A7-E794-1E48-2F0DA3BB1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893135"/>
            <a:ext cx="10515600" cy="52838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8245E4-45D9-EEA8-50E9-71AF0C1A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ชื่อเรื่อง 1">
            <a:extLst>
              <a:ext uri="{FF2B5EF4-FFF2-40B4-BE49-F238E27FC236}">
                <a16:creationId xmlns:a16="http://schemas.microsoft.com/office/drawing/2014/main" id="{8CFB69A7-81DC-7B28-1F82-8B8A032381B4}"/>
              </a:ext>
            </a:extLst>
          </p:cNvPr>
          <p:cNvSpPr>
            <a:spLocks noGrp="1"/>
          </p:cNvSpPr>
          <p:nvPr/>
        </p:nvSpPr>
        <p:spPr>
          <a:xfrm>
            <a:off x="1809177" y="0"/>
            <a:ext cx="9778538" cy="583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700" kern="120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9pPr>
          </a:lstStyle>
          <a:p>
            <a:pPr marL="1943100" indent="-1943100" algn="l">
              <a:defRPr/>
            </a:pPr>
            <a:r>
              <a:rPr lang="th-TH" sz="3200" b="1" kern="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3.1.3 การพยากรณ์ความต้องการการใช้ไฟฟ้าของระบบ ปี 2568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88CDB5-F9C5-21F6-39D2-A4A0C27495D0}"/>
              </a:ext>
            </a:extLst>
          </p:cNvPr>
          <p:cNvSpPr txBox="1"/>
          <p:nvPr/>
        </p:nvSpPr>
        <p:spPr>
          <a:xfrm>
            <a:off x="4869712" y="3040912"/>
            <a:ext cx="16802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กฟผ.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51221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4099" y="1463039"/>
            <a:ext cx="10004612" cy="2767767"/>
          </a:xfrm>
        </p:spPr>
        <p:txBody>
          <a:bodyPr>
            <a:normAutofit/>
          </a:bodyPr>
          <a:lstStyle/>
          <a:p>
            <a:endParaRPr lang="th-TH" sz="2800" b="0" dirty="0"/>
          </a:p>
          <a:p>
            <a:r>
              <a:rPr lang="th-TH" sz="2800" b="0" dirty="0"/>
              <a:t>ข้อเสนอของฝ่ายเลขานุการ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9887ACB4-15C1-4C08-A624-201D6729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6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8876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93694" y="1936522"/>
            <a:ext cx="10004612" cy="29849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th-TH" sz="3500" b="1" kern="1200" dirty="0">
                <a:solidFill>
                  <a:schemeClr val="tx1"/>
                </a:solidFill>
                <a:effectLst/>
              </a:rPr>
              <a:t>ระเบียบวาระที่  </a:t>
            </a:r>
            <a:r>
              <a:rPr lang="en-US" sz="3500" b="1" kern="1200" dirty="0">
                <a:solidFill>
                  <a:schemeClr val="tx1"/>
                </a:solidFill>
                <a:effectLst/>
              </a:rPr>
              <a:t>3</a:t>
            </a:r>
            <a:r>
              <a:rPr lang="th-TH" sz="3500" b="1" kern="1200" dirty="0">
                <a:solidFill>
                  <a:schemeClr val="tx1"/>
                </a:solidFill>
                <a:effectLst/>
              </a:rPr>
              <a:t>  </a:t>
            </a:r>
            <a:r>
              <a:rPr lang="th-TH" sz="3500" b="1" dirty="0"/>
              <a:t>เรื่องเพื่อติดตาม</a:t>
            </a:r>
          </a:p>
          <a:p>
            <a:pPr marL="396875" indent="-396875" algn="l">
              <a:tabLst>
                <a:tab pos="541338" algn="l"/>
              </a:tabLst>
            </a:pPr>
            <a:r>
              <a:rPr lang="en-US" sz="3500" b="1" dirty="0"/>
              <a:t>3</a:t>
            </a:r>
            <a:r>
              <a:rPr lang="th-TH" sz="3500" b="1" dirty="0"/>
              <a:t>.</a:t>
            </a:r>
            <a:r>
              <a:rPr lang="en-US" sz="3500" b="1" dirty="0"/>
              <a:t>2</a:t>
            </a:r>
            <a:r>
              <a:rPr lang="th-TH" sz="3500" b="1" dirty="0"/>
              <a:t> ผลการดำเนินงาน และผลประหยัดของมาตรการบริหารจัดการพลังงานในสถานการณ์วิกฤตราคาพลังงาน ณ 30 พฤศจิกายน 2567 (สป.พน./ทุกหน่วยงาน)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DFE227B8-5A91-4104-A238-2BCE1FE21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6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969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79075" y="160732"/>
            <a:ext cx="9547756" cy="315908"/>
          </a:xfrm>
        </p:spPr>
        <p:txBody>
          <a:bodyPr>
            <a:noAutofit/>
          </a:bodyPr>
          <a:lstStyle/>
          <a:p>
            <a:r>
              <a:rPr lang="th-TH" sz="2800" b="1" dirty="0"/>
              <a:t>แผนบริหารจัดการพลังงานในสถานการณ์วิกฤตราคาพลังงาน มกราคม - ธันวาคม 2567</a:t>
            </a:r>
          </a:p>
        </p:txBody>
      </p:sp>
      <p:graphicFrame>
        <p:nvGraphicFramePr>
          <p:cNvPr id="6" name="Table 6"/>
          <p:cNvGraphicFramePr>
            <a:graphicFrameLocks noGrp="1"/>
          </p:cNvGraphicFramePr>
          <p:nvPr>
            <p:ph idx="1"/>
          </p:nvPr>
        </p:nvGraphicFramePr>
        <p:xfrm>
          <a:off x="368930" y="748040"/>
          <a:ext cx="11454139" cy="5608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470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0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4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8037">
                  <a:extLst>
                    <a:ext uri="{9D8B030D-6E8A-4147-A177-3AD203B41FA5}">
                      <a16:colId xmlns:a16="http://schemas.microsoft.com/office/drawing/2014/main" val="408743451"/>
                    </a:ext>
                  </a:extLst>
                </a:gridCol>
              </a:tblGrid>
              <a:tr h="389178">
                <a:tc rowSpan="2">
                  <a:txBody>
                    <a:bodyPr/>
                    <a:lstStyle/>
                    <a:p>
                      <a:pPr algn="l"/>
                      <a:r>
                        <a:rPr lang="th-TH" sz="2200" b="1" dirty="0">
                          <a:solidFill>
                            <a:schemeClr val="tx1"/>
                          </a:solidFill>
                          <a:latin typeface="+mn-lt"/>
                        </a:rPr>
                        <a:t>ด้าน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th-TH" sz="2200" b="1" dirty="0">
                          <a:solidFill>
                            <a:schemeClr val="tx1"/>
                          </a:solidFill>
                          <a:latin typeface="+mn-lt"/>
                        </a:rPr>
                        <a:t>ที่ 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2200" b="1" dirty="0">
                          <a:solidFill>
                            <a:schemeClr val="tx1"/>
                          </a:solidFill>
                          <a:latin typeface="+mn-lt"/>
                        </a:rPr>
                        <a:t>มาตรการ/ผู้รับผิดชอบ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dirty="0">
                          <a:solidFill>
                            <a:schemeClr val="tx1"/>
                          </a:solidFill>
                          <a:latin typeface="+mn-lt"/>
                        </a:rPr>
                        <a:t>เป้าหมาย</a:t>
                      </a:r>
                      <a:r>
                        <a:rPr lang="th-TH" sz="22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เดือนมกราคม – ธันวาคม 2567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06946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/>
                      <a:r>
                        <a:rPr lang="th-TH" sz="2000" b="1" dirty="0">
                          <a:solidFill>
                            <a:schemeClr val="tx1"/>
                          </a:solidFill>
                        </a:rPr>
                        <a:t>ด้าน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th-TH" sz="2000" b="1" dirty="0">
                          <a:solidFill>
                            <a:schemeClr val="tx1"/>
                          </a:solidFill>
                        </a:rPr>
                        <a:t>ที่ 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r>
                        <a:rPr lang="th-TH" sz="2000" b="1" dirty="0">
                          <a:solidFill>
                            <a:schemeClr val="tx1"/>
                          </a:solidFill>
                        </a:rPr>
                        <a:t>มาตรการ/ผู้รับผิดชอบ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b="1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+mj-cs"/>
                        </a:rPr>
                        <a:t>หน่วยกายภาพ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b="1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+mj-cs"/>
                        </a:rPr>
                        <a:t>ล้านตันเทียบเท่า </a:t>
                      </a:r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+mj-cs"/>
                        </a:rPr>
                        <a:t>LNG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178">
                <a:tc rowSpan="5">
                  <a:txBody>
                    <a:bodyPr/>
                    <a:lstStyle/>
                    <a:p>
                      <a:pPr algn="l"/>
                      <a:endParaRPr lang="th-TH" sz="2200" b="0" dirty="0">
                        <a:latin typeface="+mn-lt"/>
                      </a:endParaRPr>
                    </a:p>
                    <a:p>
                      <a:pPr algn="l"/>
                      <a:endParaRPr lang="th-TH" sz="2200" b="0" dirty="0">
                        <a:latin typeface="+mn-lt"/>
                      </a:endParaRPr>
                    </a:p>
                    <a:p>
                      <a:pPr algn="l"/>
                      <a:r>
                        <a:rPr lang="th-TH" sz="2200" b="0" dirty="0">
                          <a:latin typeface="+mn-lt"/>
                        </a:rPr>
                        <a:t>การปรับ</a:t>
                      </a:r>
                    </a:p>
                    <a:p>
                      <a:pPr algn="l"/>
                      <a:r>
                        <a:rPr lang="th-TH" sz="2200" b="0" dirty="0">
                          <a:latin typeface="+mn-lt"/>
                        </a:rPr>
                        <a:t>เปลี่ยนเชื้อเพลิงผลิตไฟฟ้า</a:t>
                      </a:r>
                    </a:p>
                    <a:p>
                      <a:pPr algn="l"/>
                      <a:endParaRPr lang="th-TH" sz="2200" b="0" dirty="0">
                        <a:latin typeface="+mn-lt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200" dirty="0"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1</a:t>
                      </a:r>
                      <a:endParaRPr lang="en-US" sz="220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2200" dirty="0">
                          <a:latin typeface="+mn-lt"/>
                        </a:rPr>
                        <a:t>การเพิ่มการผลิตไฟฟ้าจากโรงไฟฟ้าแม่เมาะเครื่องที่ 8 (กฟผ.)</a:t>
                      </a:r>
                      <a:endParaRPr lang="th-TH" sz="220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22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+mn-lt"/>
                        </a:rPr>
                        <a:t>,</a:t>
                      </a:r>
                      <a:r>
                        <a:rPr lang="th-TH" sz="2200" dirty="0">
                          <a:solidFill>
                            <a:schemeClr val="tx1"/>
                          </a:solidFill>
                          <a:latin typeface="+mn-lt"/>
                        </a:rPr>
                        <a:t>138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+mn-lt"/>
                        </a:rPr>
                        <a:t>GWh</a:t>
                      </a:r>
                      <a:endParaRPr lang="th-TH" sz="220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2200" dirty="0">
                          <a:solidFill>
                            <a:schemeClr val="tx1"/>
                          </a:solidFill>
                          <a:latin typeface="+mn-lt"/>
                        </a:rPr>
                        <a:t>0.2940</a:t>
                      </a:r>
                      <a:endParaRPr lang="th-TH" sz="220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917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200" dirty="0"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2</a:t>
                      </a:r>
                      <a:endParaRPr lang="en-US" sz="220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2200" dirty="0">
                          <a:latin typeface="+mn-lt"/>
                        </a:rPr>
                        <a:t>การนำโรงไฟฟ้าแม่เมาะหน่วยที่ 4 กลับมาผลิตไฟฟ้า (กฟผ.)</a:t>
                      </a:r>
                      <a:endParaRPr lang="en-US" sz="220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+mn-lt"/>
                        </a:rPr>
                        <a:t>505 GWh</a:t>
                      </a:r>
                      <a:endParaRPr lang="en-US" sz="220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2200" dirty="0">
                          <a:solidFill>
                            <a:schemeClr val="tx1"/>
                          </a:solidFill>
                          <a:latin typeface="+mn-lt"/>
                        </a:rPr>
                        <a:t>0.0670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917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200" dirty="0"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3</a:t>
                      </a:r>
                      <a:endParaRPr lang="en-US" sz="220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2200" dirty="0">
                          <a:latin typeface="+mn-lt"/>
                        </a:rPr>
                        <a:t>การรับซื้อไฟฟ้าระยะสั้นจากพลังงานทดแทนเพิ่มขึ้น (สำนักงาน กกพ.)</a:t>
                      </a:r>
                      <a:endParaRPr lang="en-US" sz="220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2200" dirty="0">
                          <a:solidFill>
                            <a:schemeClr val="tx1"/>
                          </a:solidFill>
                          <a:latin typeface="+mn-lt"/>
                        </a:rPr>
                        <a:t>145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+mn-lt"/>
                        </a:rPr>
                        <a:t>GWh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+mn-lt"/>
                        </a:rPr>
                        <a:t>0.01926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33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200" b="0" dirty="0"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4</a:t>
                      </a:r>
                      <a:endParaRPr lang="en-US" sz="2200" b="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2200" b="0" dirty="0">
                          <a:latin typeface="+mn-lt"/>
                        </a:rPr>
                        <a:t>การรับซื้อไฟฟ้าพลังงานน้ำระยะสั้นเพิ่มเติม จาก สปป.ลาว </a:t>
                      </a:r>
                      <a:endParaRPr lang="en-GB" sz="2200" b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2200" b="0" dirty="0">
                          <a:latin typeface="+mn-lt"/>
                        </a:rPr>
                        <a:t>(โครงการเทินหิน</a:t>
                      </a:r>
                      <a:r>
                        <a:rPr lang="th-TH" sz="2200" b="0" dirty="0" err="1">
                          <a:latin typeface="+mn-lt"/>
                        </a:rPr>
                        <a:t>บุน</a:t>
                      </a:r>
                      <a:r>
                        <a:rPr lang="th-TH" sz="2200" b="0" dirty="0">
                          <a:latin typeface="+mn-lt"/>
                        </a:rPr>
                        <a:t>) (กฟผ.)</a:t>
                      </a:r>
                      <a:endParaRPr lang="en-US" sz="2200" b="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+mn-lt"/>
                        </a:rPr>
                        <a:t>76.5 GWh</a:t>
                      </a:r>
                      <a:endParaRPr lang="th-TH" sz="2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th-TH" sz="2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2200" b="0" dirty="0">
                          <a:solidFill>
                            <a:schemeClr val="tx1"/>
                          </a:solidFill>
                          <a:latin typeface="+mn-lt"/>
                        </a:rPr>
                        <a:t>0.108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th-TH" sz="2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th-TH" sz="2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386">
                <a:tc vMerge="1">
                  <a:txBody>
                    <a:bodyPr/>
                    <a:lstStyle/>
                    <a:p>
                      <a:pPr algn="l"/>
                      <a:endParaRPr lang="th-TH" sz="1800" dirty="0">
                        <a:latin typeface="+mn-lt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200" b="0" dirty="0"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5</a:t>
                      </a:r>
                      <a:endParaRPr lang="en-US" sz="2200" b="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0" dirty="0">
                          <a:latin typeface="+mn-lt"/>
                        </a:rPr>
                        <a:t>การรับซื้อไฟฟ้าโซลา</a:t>
                      </a:r>
                      <a:r>
                        <a:rPr lang="th-TH" sz="2200" b="0" dirty="0" err="1">
                          <a:latin typeface="+mn-lt"/>
                        </a:rPr>
                        <a:t>ร์</a:t>
                      </a:r>
                      <a:r>
                        <a:rPr lang="th-TH" sz="2200" b="0" dirty="0">
                          <a:latin typeface="+mn-lt"/>
                        </a:rPr>
                        <a:t>หลังคาภาคอุตสาหกรรมเพิ่มเติม (</a:t>
                      </a:r>
                      <a:r>
                        <a:rPr lang="th-TH" sz="2200" b="0" dirty="0" err="1">
                          <a:latin typeface="+mn-lt"/>
                        </a:rPr>
                        <a:t>พพ</a:t>
                      </a:r>
                      <a:r>
                        <a:rPr lang="th-TH" sz="2200" b="0" dirty="0">
                          <a:latin typeface="+mn-lt"/>
                        </a:rPr>
                        <a:t>. / สำนักงาน กกพ.)</a:t>
                      </a:r>
                      <a:endParaRPr lang="en-US" sz="2200" b="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2200" b="0" dirty="0">
                          <a:solidFill>
                            <a:schemeClr val="tx1"/>
                          </a:solidFill>
                          <a:latin typeface="+mn-lt"/>
                        </a:rPr>
                        <a:t>มาตรการเพิ่มเติม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+mn-lt"/>
                        </a:rPr>
                        <a:t>n/a</a:t>
                      </a:r>
                      <a:endParaRPr lang="th-TH" sz="2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456385"/>
                  </a:ext>
                </a:extLst>
              </a:tr>
              <a:tr h="338416">
                <a:tc>
                  <a:txBody>
                    <a:bodyPr/>
                    <a:lstStyle/>
                    <a:p>
                      <a:pPr algn="l"/>
                      <a:r>
                        <a:rPr lang="th-TH" sz="2200" b="0" dirty="0">
                          <a:latin typeface="+mn-lt"/>
                        </a:rPr>
                        <a:t>การลด </a:t>
                      </a:r>
                      <a:r>
                        <a:rPr lang="en-US" sz="2200" b="0" dirty="0">
                          <a:latin typeface="+mn-lt"/>
                        </a:rPr>
                        <a:t>Demand </a:t>
                      </a:r>
                      <a:endParaRPr lang="th-TH" sz="2200" b="0" dirty="0">
                        <a:latin typeface="+mn-lt"/>
                      </a:endParaRPr>
                    </a:p>
                    <a:p>
                      <a:pPr algn="l"/>
                      <a:r>
                        <a:rPr lang="th-TH" sz="2200" b="0" dirty="0">
                          <a:latin typeface="+mn-lt"/>
                        </a:rPr>
                        <a:t>ใช้ก๊าซธรรมชาติ</a:t>
                      </a:r>
                      <a:endParaRPr lang="en-US" sz="2200" b="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200" dirty="0"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6</a:t>
                      </a:r>
                      <a:endParaRPr lang="en-US" sz="220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200" dirty="0">
                          <a:latin typeface="+mn-lt"/>
                        </a:rPr>
                        <a:t>มาตรการขอความร่วมมือประหยัดพลังงานภาคธุรกิจ/อุตสาหกรรม (</a:t>
                      </a:r>
                      <a:r>
                        <a:rPr lang="th-TH" sz="2200" dirty="0" err="1">
                          <a:latin typeface="+mn-lt"/>
                        </a:rPr>
                        <a:t>พพ</a:t>
                      </a:r>
                      <a:r>
                        <a:rPr lang="th-TH" sz="2200" dirty="0">
                          <a:latin typeface="+mn-lt"/>
                        </a:rPr>
                        <a:t>.)</a:t>
                      </a:r>
                      <a:endParaRPr lang="en-US" sz="220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solidFill>
                            <a:schemeClr val="tx1"/>
                          </a:solidFill>
                          <a:latin typeface="+mn-lt"/>
                        </a:rPr>
                        <a:t>825 GWh</a:t>
                      </a:r>
                      <a:endParaRPr lang="en-US" sz="220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200" dirty="0">
                          <a:solidFill>
                            <a:schemeClr val="tx1"/>
                          </a:solidFill>
                          <a:latin typeface="+mn-lt"/>
                        </a:rPr>
                        <a:t>0.1130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970">
                <a:tc>
                  <a:txBody>
                    <a:bodyPr/>
                    <a:lstStyle/>
                    <a:p>
                      <a:pPr algn="l"/>
                      <a:r>
                        <a:rPr lang="th-TH" sz="2200" b="0" dirty="0">
                          <a:latin typeface="+mn-lt"/>
                        </a:rPr>
                        <a:t>การเพิ่ม </a:t>
                      </a:r>
                      <a:r>
                        <a:rPr lang="en-US" sz="2200" b="0" dirty="0">
                          <a:latin typeface="+mn-lt"/>
                        </a:rPr>
                        <a:t>Supply</a:t>
                      </a:r>
                      <a:endParaRPr lang="th-TH" sz="2200" b="0" dirty="0">
                        <a:latin typeface="+mn-lt"/>
                      </a:endParaRPr>
                    </a:p>
                    <a:p>
                      <a:pPr algn="l"/>
                      <a:r>
                        <a:rPr lang="th-TH" sz="2200" b="0" dirty="0">
                          <a:latin typeface="+mn-lt"/>
                        </a:rPr>
                        <a:t>ก๊าซธรรมชาติ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200" dirty="0"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7</a:t>
                      </a:r>
                      <a:endParaRPr lang="en-US" sz="220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200" dirty="0">
                          <a:latin typeface="+mn-lt"/>
                        </a:rPr>
                        <a:t>จัดหาก๊าซในประเทศและเพื่อนบ้านเพิ่มเติมให้ได้มากที่สุด (ชธ.)</a:t>
                      </a:r>
                      <a:endParaRPr lang="en-US" sz="220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200" dirty="0">
                        <a:solidFill>
                          <a:srgbClr val="C00000"/>
                        </a:solidFill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+mn-lt"/>
                        </a:rPr>
                        <a:t>0.</a:t>
                      </a:r>
                      <a:r>
                        <a:rPr lang="th-TH" sz="2200" dirty="0">
                          <a:solidFill>
                            <a:schemeClr val="tx1"/>
                          </a:solidFill>
                          <a:latin typeface="+mn-lt"/>
                        </a:rPr>
                        <a:t>1200</a:t>
                      </a:r>
                      <a:endParaRPr lang="en-US" sz="2200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(</a:t>
                      </a:r>
                      <a:r>
                        <a:rPr lang="th-TH" sz="2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มกราคม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 - </a:t>
                      </a:r>
                      <a:r>
                        <a:rPr lang="th-TH" sz="2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มีนาคม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970">
                <a:tc gridSpan="4">
                  <a:txBody>
                    <a:bodyPr/>
                    <a:lstStyle/>
                    <a:p>
                      <a:pPr algn="r"/>
                      <a:r>
                        <a:rPr lang="th-TH" sz="2200" b="1" dirty="0"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ปริมาณรวมเทียบเท่า </a:t>
                      </a:r>
                      <a:r>
                        <a:rPr lang="en-US" sz="2200" b="1" dirty="0"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LNG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200" dirty="0"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lang="th-TH" sz="2200" dirty="0"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รวมเทียบเท่า </a:t>
                      </a:r>
                      <a:r>
                        <a:rPr lang="en-US" sz="2200" dirty="0"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LNG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>
                        <a:solidFill>
                          <a:srgbClr val="C00000"/>
                        </a:solidFill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b="1" dirty="0">
                          <a:solidFill>
                            <a:schemeClr val="tx1"/>
                          </a:solidFill>
                          <a:latin typeface="+mn-lt"/>
                          <a:ea typeface="Tahoma" panose="020B0604030504040204" pitchFamily="34" charset="0"/>
                          <a:cs typeface="+mn-cs"/>
                        </a:rPr>
                        <a:t>0.7213</a:t>
                      </a:r>
                      <a:endParaRPr lang="en-US" sz="2200" b="1" dirty="0">
                        <a:solidFill>
                          <a:schemeClr val="tx1"/>
                        </a:solidFill>
                        <a:latin typeface="+mn-lt"/>
                        <a:ea typeface="Tahoma" panose="020B0604030504040204" pitchFamily="34" charset="0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4460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280E8E-F723-4CBE-4FFC-CF9668D535CB}"/>
              </a:ext>
            </a:extLst>
          </p:cNvPr>
          <p:cNvSpPr txBox="1"/>
          <p:nvPr/>
        </p:nvSpPr>
        <p:spPr>
          <a:xfrm>
            <a:off x="4869712" y="3040912"/>
            <a:ext cx="23407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สป.พน.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42613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28681" y="198553"/>
            <a:ext cx="8890299" cy="516162"/>
          </a:xfrm>
        </p:spPr>
        <p:txBody>
          <a:bodyPr>
            <a:noAutofit/>
          </a:bodyPr>
          <a:lstStyle/>
          <a:p>
            <a:r>
              <a:rPr lang="th-TH" sz="3200" b="1" dirty="0"/>
              <a:t>ผล</a:t>
            </a:r>
            <a:r>
              <a:rPr lang="th-TH" sz="3200" b="1" dirty="0">
                <a:latin typeface="+mn-lt"/>
              </a:rPr>
              <a:t>ประหยัดสะสมตามมาตรการ ณ </a:t>
            </a:r>
            <a:r>
              <a:rPr lang="th-TH" sz="3200" b="1" dirty="0"/>
              <a:t>30 พฤศจิกายน </a:t>
            </a:r>
            <a:r>
              <a:rPr lang="en-US" sz="3200" b="1" dirty="0">
                <a:latin typeface="+mn-lt"/>
              </a:rPr>
              <a:t>2567</a:t>
            </a:r>
            <a:endParaRPr lang="th-TH" sz="3200" b="1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46368"/>
              </p:ext>
            </p:extLst>
          </p:nvPr>
        </p:nvGraphicFramePr>
        <p:xfrm>
          <a:off x="237363" y="802072"/>
          <a:ext cx="11717275" cy="5566756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555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628">
                  <a:extLst>
                    <a:ext uri="{9D8B030D-6E8A-4147-A177-3AD203B41FA5}">
                      <a16:colId xmlns:a16="http://schemas.microsoft.com/office/drawing/2014/main" val="1723742655"/>
                    </a:ext>
                  </a:extLst>
                </a:gridCol>
                <a:gridCol w="555627">
                  <a:extLst>
                    <a:ext uri="{9D8B030D-6E8A-4147-A177-3AD203B41FA5}">
                      <a16:colId xmlns:a16="http://schemas.microsoft.com/office/drawing/2014/main" val="475544615"/>
                    </a:ext>
                  </a:extLst>
                </a:gridCol>
                <a:gridCol w="555628">
                  <a:extLst>
                    <a:ext uri="{9D8B030D-6E8A-4147-A177-3AD203B41FA5}">
                      <a16:colId xmlns:a16="http://schemas.microsoft.com/office/drawing/2014/main" val="171432129"/>
                    </a:ext>
                  </a:extLst>
                </a:gridCol>
                <a:gridCol w="555627">
                  <a:extLst>
                    <a:ext uri="{9D8B030D-6E8A-4147-A177-3AD203B41FA5}">
                      <a16:colId xmlns:a16="http://schemas.microsoft.com/office/drawing/2014/main" val="1681634880"/>
                    </a:ext>
                  </a:extLst>
                </a:gridCol>
                <a:gridCol w="555628">
                  <a:extLst>
                    <a:ext uri="{9D8B030D-6E8A-4147-A177-3AD203B41FA5}">
                      <a16:colId xmlns:a16="http://schemas.microsoft.com/office/drawing/2014/main" val="3830143904"/>
                    </a:ext>
                  </a:extLst>
                </a:gridCol>
                <a:gridCol w="555628">
                  <a:extLst>
                    <a:ext uri="{9D8B030D-6E8A-4147-A177-3AD203B41FA5}">
                      <a16:colId xmlns:a16="http://schemas.microsoft.com/office/drawing/2014/main" val="1682569828"/>
                    </a:ext>
                  </a:extLst>
                </a:gridCol>
                <a:gridCol w="555627">
                  <a:extLst>
                    <a:ext uri="{9D8B030D-6E8A-4147-A177-3AD203B41FA5}">
                      <a16:colId xmlns:a16="http://schemas.microsoft.com/office/drawing/2014/main" val="956354843"/>
                    </a:ext>
                  </a:extLst>
                </a:gridCol>
                <a:gridCol w="555628">
                  <a:extLst>
                    <a:ext uri="{9D8B030D-6E8A-4147-A177-3AD203B41FA5}">
                      <a16:colId xmlns:a16="http://schemas.microsoft.com/office/drawing/2014/main" val="3247434290"/>
                    </a:ext>
                  </a:extLst>
                </a:gridCol>
                <a:gridCol w="555627">
                  <a:extLst>
                    <a:ext uri="{9D8B030D-6E8A-4147-A177-3AD203B41FA5}">
                      <a16:colId xmlns:a16="http://schemas.microsoft.com/office/drawing/2014/main" val="3057676669"/>
                    </a:ext>
                  </a:extLst>
                </a:gridCol>
                <a:gridCol w="555628">
                  <a:extLst>
                    <a:ext uri="{9D8B030D-6E8A-4147-A177-3AD203B41FA5}">
                      <a16:colId xmlns:a16="http://schemas.microsoft.com/office/drawing/2014/main" val="3915613307"/>
                    </a:ext>
                  </a:extLst>
                </a:gridCol>
                <a:gridCol w="555627">
                  <a:extLst>
                    <a:ext uri="{9D8B030D-6E8A-4147-A177-3AD203B41FA5}">
                      <a16:colId xmlns:a16="http://schemas.microsoft.com/office/drawing/2014/main" val="3408893901"/>
                    </a:ext>
                  </a:extLst>
                </a:gridCol>
                <a:gridCol w="1794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02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3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6391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th-TH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มาตรการ (หน่วยงานรับผิดชอบ)</a:t>
                      </a:r>
                      <a:endParaRPr lang="th-TH" sz="20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ต้นทุนมาตรการ </a:t>
                      </a:r>
                    </a:p>
                    <a:p>
                      <a:pPr algn="ctr" fontAlgn="ctr"/>
                      <a:r>
                        <a:rPr lang="th-TH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(ล้านบาท)</a:t>
                      </a:r>
                    </a:p>
                    <a:p>
                      <a:pPr algn="ctr" fontAlgn="ctr"/>
                      <a:endParaRPr lang="th-TH" sz="1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th-TH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(1)</a:t>
                      </a:r>
                      <a:endParaRPr lang="th-TH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ต้นทุนกรณีใช้ </a:t>
                      </a:r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Spot LNG </a:t>
                      </a:r>
                    </a:p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th-TH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ล้านบาท)</a:t>
                      </a:r>
                    </a:p>
                    <a:p>
                      <a:pPr algn="ctr" fontAlgn="ctr"/>
                      <a:endParaRPr lang="th-TH" sz="1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(2)</a:t>
                      </a:r>
                      <a:endParaRPr lang="th-TH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th-TH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ผลประโยชน์ทางการเงิน </a:t>
                      </a:r>
                    </a:p>
                    <a:p>
                      <a:pPr algn="ctr" fontAlgn="ctr"/>
                      <a:r>
                        <a:rPr lang="th-TH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(ล้านบาท)</a:t>
                      </a:r>
                    </a:p>
                    <a:p>
                      <a:pPr algn="ctr" fontAlgn="ctr"/>
                      <a:endParaRPr lang="th-TH" sz="1800" b="1" u="none" strike="noStrike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th-TH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(3) = (2) - (1)</a:t>
                      </a:r>
                      <a:endParaRPr lang="th-TH" sz="1800" b="1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+mj-cs"/>
                        </a:rPr>
                        <a:t>ม.ค.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+mj-cs"/>
                        </a:rPr>
                        <a:t>ก.พ.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+mj-cs"/>
                        </a:rPr>
                        <a:t>มี.ค.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+mj-cs"/>
                        </a:rPr>
                        <a:t>เม.ย.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+mj-cs"/>
                        </a:rPr>
                        <a:t>พ.ค.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+mj-cs"/>
                        </a:rPr>
                        <a:t>มิ.ย.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+mj-cs"/>
                        </a:rPr>
                        <a:t>ก.ค.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+mj-cs"/>
                        </a:rPr>
                        <a:t>ส.ค.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+mj-cs"/>
                        </a:rPr>
                        <a:t>ก.ย.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+mj-cs"/>
                        </a:rPr>
                        <a:t>ต.ค.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+mj-cs"/>
                        </a:rPr>
                        <a:t>พ.ย.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ahoma" panose="020B0604030504040204" pitchFamily="34" charset="0"/>
                          <a:cs typeface="+mj-cs"/>
                        </a:rPr>
                        <a:t>ธ.ค.</a:t>
                      </a:r>
                    </a:p>
                  </a:txBody>
                  <a:tcPr marL="6061" marR="6061" marT="6061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61" marR="6061" marT="606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61" marR="6061" marT="606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61" marR="6061" marT="606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36905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881326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64147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56142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4115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9847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66543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43503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41818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marL="6061" marR="6061" marT="6061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711931"/>
                  </a:ext>
                </a:extLst>
              </a:tr>
              <a:tr h="411480">
                <a:tc gridSpan="12">
                  <a:txBody>
                    <a:bodyPr/>
                    <a:lstStyle/>
                    <a:p>
                      <a:pPr algn="r" rtl="0" fontAlgn="ctr"/>
                      <a:r>
                        <a:rPr lang="th-TH" sz="2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รวม</a:t>
                      </a:r>
                      <a:endParaRPr lang="en-US" sz="2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061" marR="6061" marT="6061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1" i="0" u="none" strike="noStrike" kern="1200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h-TH" sz="2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D1B8E146-080C-4DBE-8C27-0D89053D8C6C}"/>
              </a:ext>
            </a:extLst>
          </p:cNvPr>
          <p:cNvGrpSpPr/>
          <p:nvPr/>
        </p:nvGrpSpPr>
        <p:grpSpPr>
          <a:xfrm>
            <a:off x="237362" y="1233519"/>
            <a:ext cx="6660149" cy="4856276"/>
            <a:chOff x="147050" y="1177074"/>
            <a:chExt cx="6660149" cy="4856276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4EFFE20-1D30-4286-89BC-7114F52D41BF}"/>
                </a:ext>
              </a:extLst>
            </p:cNvPr>
            <p:cNvSpPr/>
            <p:nvPr/>
          </p:nvSpPr>
          <p:spPr>
            <a:xfrm>
              <a:off x="147050" y="1939922"/>
              <a:ext cx="5931432" cy="40934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ctr">
                <a:spcBef>
                  <a:spcPts val="600"/>
                </a:spcBef>
              </a:pPr>
              <a:r>
                <a:rPr lang="th-TH" sz="2000" dirty="0">
                  <a:solidFill>
                    <a:srgbClr val="000000"/>
                  </a:solidFill>
                </a:rPr>
                <a:t>1. ใช้น้ำมันดีเซลและน้ำมันเตาตามมติ กกพ. (สำนักงาน กกพ./กฟผ./</a:t>
              </a:r>
              <a:r>
                <a:rPr lang="th-TH" sz="2000" dirty="0" err="1">
                  <a:solidFill>
                    <a:srgbClr val="000000"/>
                  </a:solidFill>
                </a:rPr>
                <a:t>ธพ</a:t>
              </a:r>
              <a:r>
                <a:rPr lang="th-TH" sz="2000" dirty="0">
                  <a:solidFill>
                    <a:srgbClr val="000000"/>
                  </a:solidFill>
                </a:rPr>
                <a:t>.)</a:t>
              </a:r>
            </a:p>
            <a:p>
              <a:pPr fontAlgn="ctr">
                <a:spcBef>
                  <a:spcPts val="600"/>
                </a:spcBef>
              </a:pPr>
              <a:r>
                <a:rPr lang="th-TH" sz="2000" dirty="0">
                  <a:solidFill>
                    <a:srgbClr val="000000"/>
                  </a:solidFill>
                </a:rPr>
                <a:t>2. เพิ่มการผลิตไฟฟ้าจากโรงไฟฟ้าแม่เมาะ หน่วยที่ 8 (กฟผ.)</a:t>
              </a:r>
              <a:endParaRPr lang="th-TH" sz="2000" dirty="0">
                <a:solidFill>
                  <a:srgbClr val="000000"/>
                </a:solidFill>
                <a:ea typeface="Tahoma" panose="020B0604030504040204" pitchFamily="34" charset="0"/>
              </a:endParaRPr>
            </a:p>
            <a:p>
              <a:pPr fontAlgn="ctr">
                <a:spcBef>
                  <a:spcPts val="600"/>
                </a:spcBef>
              </a:pPr>
              <a:r>
                <a:rPr lang="th-TH" sz="2000" dirty="0">
                  <a:solidFill>
                    <a:srgbClr val="000000"/>
                  </a:solidFill>
                </a:rPr>
                <a:t>3. การนำโรงไฟฟ้าแม่เมาะ หน่วยที่ 4 กลับมาผลิตไฟฟ้า (กฟผ.)</a:t>
              </a:r>
              <a:endParaRPr lang="th-TH" sz="2000" dirty="0">
                <a:solidFill>
                  <a:srgbClr val="000000"/>
                </a:solidFill>
                <a:ea typeface="Tahoma" panose="020B0604030504040204" pitchFamily="34" charset="0"/>
              </a:endParaRPr>
            </a:p>
            <a:p>
              <a:pPr fontAlgn="ctr">
                <a:spcBef>
                  <a:spcPts val="600"/>
                </a:spcBef>
              </a:pPr>
              <a:r>
                <a:rPr lang="th-TH" sz="2000" dirty="0">
                  <a:solidFill>
                    <a:srgbClr val="000000"/>
                  </a:solidFill>
                </a:rPr>
                <a:t>4. รับซื้อไฟฟ้าระยะสั้นจากพลังงานทดแทนเพิ่มขึ้น (สำนักงาน กกพ.)</a:t>
              </a:r>
              <a:endParaRPr lang="th-TH" sz="2000" dirty="0">
                <a:solidFill>
                  <a:srgbClr val="000000"/>
                </a:solidFill>
                <a:ea typeface="Tahoma" panose="020B0604030504040204" pitchFamily="34" charset="0"/>
              </a:endParaRPr>
            </a:p>
            <a:p>
              <a:pPr fontAlgn="ctr">
                <a:spcBef>
                  <a:spcPts val="600"/>
                </a:spcBef>
              </a:pPr>
              <a:r>
                <a:rPr lang="th-TH" sz="2000" dirty="0">
                  <a:solidFill>
                    <a:srgbClr val="000000"/>
                  </a:solidFill>
                </a:rPr>
                <a:t>5. รับซื้อไฟฟ้าพลังงานน้ำระยะสั้นเพิ่มเติม จาก สปป.ลาว (โครงการเทินหิน</a:t>
              </a:r>
              <a:r>
                <a:rPr lang="th-TH" sz="2000" dirty="0" err="1">
                  <a:solidFill>
                    <a:srgbClr val="000000"/>
                  </a:solidFill>
                </a:rPr>
                <a:t>บุน</a:t>
              </a:r>
              <a:r>
                <a:rPr lang="th-TH" sz="2000" dirty="0">
                  <a:solidFill>
                    <a:srgbClr val="000000"/>
                  </a:solidFill>
                </a:rPr>
                <a:t>) (กฟผ.)</a:t>
              </a:r>
              <a:endParaRPr lang="th-TH" sz="2000" dirty="0">
                <a:solidFill>
                  <a:srgbClr val="000000"/>
                </a:solidFill>
                <a:ea typeface="Tahoma" panose="020B0604030504040204" pitchFamily="34" charset="0"/>
              </a:endParaRPr>
            </a:p>
            <a:p>
              <a:pPr marL="176213" indent="-176213" fontAlgn="ctr">
                <a:spcBef>
                  <a:spcPts val="600"/>
                </a:spcBef>
              </a:pPr>
              <a:r>
                <a:rPr lang="th-TH" sz="2000" dirty="0">
                  <a:solidFill>
                    <a:srgbClr val="000000"/>
                  </a:solidFill>
                </a:rPr>
                <a:t>6. การเจรจาเพื่อลดการรับซื้อไฟฟ้าภาคสมัครใจจาก  </a:t>
              </a:r>
              <a:r>
                <a:rPr lang="en-US" sz="2000" dirty="0">
                  <a:solidFill>
                    <a:srgbClr val="000000"/>
                  </a:solidFill>
                </a:rPr>
                <a:t>SPP Firm </a:t>
              </a:r>
              <a:r>
                <a:rPr lang="th-TH" sz="2000" dirty="0">
                  <a:solidFill>
                    <a:srgbClr val="000000"/>
                  </a:solidFill>
                </a:rPr>
                <a:t>ประเภท </a:t>
              </a:r>
              <a:br>
                <a:rPr lang="th-TH" sz="2000" dirty="0">
                  <a:solidFill>
                    <a:srgbClr val="000000"/>
                  </a:solidFill>
                </a:rPr>
              </a:br>
              <a:r>
                <a:rPr lang="en-US" sz="2000" dirty="0">
                  <a:solidFill>
                    <a:srgbClr val="000000"/>
                  </a:solidFill>
                </a:rPr>
                <a:t>Co-generation </a:t>
              </a:r>
              <a:r>
                <a:rPr lang="th-TH" sz="2000" dirty="0">
                  <a:solidFill>
                    <a:srgbClr val="000000"/>
                  </a:solidFill>
                </a:rPr>
                <a:t>ที่ใช้เชื้อเพลิง ก๊าซธรรมชาติ (กฟผ.)</a:t>
              </a:r>
              <a:endParaRPr lang="th-TH" sz="2000" dirty="0">
                <a:solidFill>
                  <a:srgbClr val="000000"/>
                </a:solidFill>
                <a:ea typeface="Tahoma" panose="020B0604030504040204" pitchFamily="34" charset="0"/>
              </a:endParaRPr>
            </a:p>
            <a:p>
              <a:pPr fontAlgn="ctr">
                <a:spcBef>
                  <a:spcPts val="600"/>
                </a:spcBef>
              </a:pPr>
              <a:r>
                <a:rPr lang="th-TH" sz="2000" dirty="0">
                  <a:solidFill>
                    <a:srgbClr val="000000"/>
                  </a:solidFill>
                </a:rPr>
                <a:t>7. มาตรการขอความร่วมมือประหยัดพลังงานในภาคธุรกิจ/อุตสาหกรรม (</a:t>
              </a:r>
              <a:r>
                <a:rPr lang="th-TH" sz="2000" dirty="0" err="1">
                  <a:solidFill>
                    <a:srgbClr val="000000"/>
                  </a:solidFill>
                </a:rPr>
                <a:t>พพ</a:t>
              </a:r>
              <a:r>
                <a:rPr lang="th-TH" sz="2000" dirty="0">
                  <a:solidFill>
                    <a:srgbClr val="000000"/>
                  </a:solidFill>
                </a:rPr>
                <a:t>.)</a:t>
              </a:r>
              <a:endParaRPr lang="th-TH" sz="2000" dirty="0">
                <a:solidFill>
                  <a:srgbClr val="000000"/>
                </a:solidFill>
                <a:ea typeface="Tahoma" panose="020B0604030504040204" pitchFamily="34" charset="0"/>
              </a:endParaRPr>
            </a:p>
            <a:p>
              <a:pPr fontAlgn="ctr">
                <a:spcBef>
                  <a:spcPts val="600"/>
                </a:spcBef>
              </a:pPr>
              <a:r>
                <a:rPr lang="th-TH" sz="2000" dirty="0">
                  <a:solidFill>
                    <a:srgbClr val="000000"/>
                  </a:solidFill>
                </a:rPr>
                <a:t>8. จัดหาก๊าซในประเทศและเพื่อนบ้านให้ได้มากที่สุด (ชธ.)</a:t>
              </a:r>
              <a:endParaRPr lang="th-TH" sz="2000" dirty="0">
                <a:solidFill>
                  <a:srgbClr val="000000"/>
                </a:solidFill>
                <a:ea typeface="Tahoma" panose="020B0604030504040204" pitchFamily="34" charset="0"/>
              </a:endParaRPr>
            </a:p>
            <a:p>
              <a:pPr marL="176213" indent="-176213" fontAlgn="ctr">
                <a:spcBef>
                  <a:spcPts val="600"/>
                </a:spcBef>
              </a:pPr>
              <a:r>
                <a:rPr lang="th-TH" sz="2000" dirty="0">
                  <a:solidFill>
                    <a:srgbClr val="000000"/>
                  </a:solidFill>
                </a:rPr>
                <a:t>9. การบริหารจัดการเพื่อให้เกิดการลดการใช้ก๊าซธรรมชาติในภาคปิโตรเคมี </a:t>
              </a:r>
              <a:br>
                <a:rPr lang="th-TH" sz="2000" dirty="0">
                  <a:solidFill>
                    <a:srgbClr val="000000"/>
                  </a:solidFill>
                </a:rPr>
              </a:br>
              <a:r>
                <a:rPr lang="th-TH" sz="2000" dirty="0">
                  <a:solidFill>
                    <a:srgbClr val="000000"/>
                  </a:solidFill>
                </a:rPr>
                <a:t>และภาคอุตสาหกรรม (กกพ./ปตท.)</a:t>
              </a:r>
              <a:endParaRPr lang="th-TH" sz="2000" dirty="0">
                <a:solidFill>
                  <a:srgbClr val="000000"/>
                </a:solidFill>
                <a:ea typeface="Tahoma" panose="020B0604030504040204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F12348F5-EB0B-475A-969E-9D7B329EC209}"/>
                </a:ext>
              </a:extLst>
            </p:cNvPr>
            <p:cNvSpPr txBox="1"/>
            <p:nvPr/>
          </p:nvSpPr>
          <p:spPr>
            <a:xfrm>
              <a:off x="147050" y="1177074"/>
              <a:ext cx="6660149" cy="369332"/>
            </a:xfrm>
            <a:prstGeom prst="rect">
              <a:avLst/>
            </a:prstGeom>
            <a:solidFill>
              <a:srgbClr val="D8E8F1"/>
            </a:solidFill>
            <a:ln>
              <a:solidFill>
                <a:schemeClr val="bg2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th-TH" dirty="0"/>
                <a:t>เดือนที่มีการดำเนินมาตรการในปี พ.ศ. 256</a:t>
              </a:r>
              <a:r>
                <a:rPr lang="en-US" dirty="0"/>
                <a:t>7</a:t>
              </a:r>
              <a:endParaRPr lang="th-TH" dirty="0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7B7DDAC-46D4-8049-9B44-55F1ADEDB23F}"/>
              </a:ext>
            </a:extLst>
          </p:cNvPr>
          <p:cNvSpPr txBox="1"/>
          <p:nvPr/>
        </p:nvSpPr>
        <p:spPr>
          <a:xfrm>
            <a:off x="4869712" y="3040912"/>
            <a:ext cx="234070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สป.พน.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70243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กล่องข้อความ 8"/>
          <p:cNvSpPr txBox="1"/>
          <p:nvPr/>
        </p:nvSpPr>
        <p:spPr>
          <a:xfrm>
            <a:off x="2167467" y="118677"/>
            <a:ext cx="1002573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h-TH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แผน-ผล 2567 มาตรการที่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kumimoji="0" lang="th-TH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การเพิ่มการผลิตไฟฟ้าจากโรงไฟฟ้าแม่เมาะ เครื่องที่ 8 (กฟผ.)</a:t>
            </a:r>
            <a:endParaRPr kumimoji="0" lang="th-TH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71E474E8-2D90-413B-9227-EF90A7B1241C}"/>
              </a:ext>
            </a:extLst>
          </p:cNvPr>
          <p:cNvGraphicFramePr>
            <a:graphicFrameLocks noGrp="1"/>
          </p:cNvGraphicFramePr>
          <p:nvPr/>
        </p:nvGraphicFramePr>
        <p:xfrm>
          <a:off x="163900" y="1016234"/>
          <a:ext cx="11864199" cy="289868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510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2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8711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01467"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กิจกรรม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สาระสำคัญ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2567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6014674"/>
                  </a:ext>
                </a:extLst>
              </a:tr>
              <a:tr h="401467">
                <a:tc vMerge="1">
                  <a:txBody>
                    <a:bodyPr/>
                    <a:lstStyle/>
                    <a:p>
                      <a:pPr algn="ctr"/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กิจกรรม</a:t>
                      </a:r>
                      <a:endParaRPr lang="en-US" sz="11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สาระสำคัญ</a:t>
                      </a:r>
                      <a:endParaRPr lang="en-US" sz="11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th-TH" sz="105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ม.ค.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ก.พ.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มี.ค.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เม.ย.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พ.ค.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มิ.ย.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ก.ค.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ส.ค.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ก.ย.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ต.ค.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พ.ย.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05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ธ.ค.</a:t>
                      </a:r>
                      <a:endParaRPr lang="en-US" sz="105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49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แผนการผลิตไฟฟ้า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โรงไฟฟ้าแม่เมาะ เครื่องที่ 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ปริมาณพลังงานไฟฟ้า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(MWh)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effectLst/>
                          <a:latin typeface="Tahoma" panose="020B0604030504040204" pitchFamily="34" charset="0"/>
                        </a:rPr>
                        <a:t>2,138,011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 188,827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176,645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188,827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182,736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188,827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182,736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188,827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188,827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91,368 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188,827 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182,736 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188,827 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7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8BB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คิดเป็นปริมาณ </a:t>
                      </a:r>
                      <a:r>
                        <a:rPr lang="en-US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LNG</a:t>
                      </a:r>
                      <a:r>
                        <a:rPr lang="th-TH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ประมาณ</a:t>
                      </a:r>
                      <a:r>
                        <a:rPr lang="en-US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(ล้านตัน)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0.026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0.024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0.026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0.025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0.026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0.025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0.026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0.026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0.013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0.026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0.025</a:t>
                      </a:r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75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ผลการดำเนินการ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th-TH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(ณ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31 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มกราคม 2567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ปริมาณพลังงานไฟฟ้า 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effectLst/>
                          <a:latin typeface="Tahoma" panose="020B0604030504040204" pitchFamily="34" charset="0"/>
                        </a:rPr>
                        <a:t>191,429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191,429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7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คิดเป็นปริมาณ </a:t>
                      </a:r>
                      <a:r>
                        <a:rPr lang="en-US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LNG</a:t>
                      </a:r>
                      <a:r>
                        <a:rPr lang="th-TH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ประมาณ</a:t>
                      </a:r>
                      <a:r>
                        <a:rPr lang="en-US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u="none" strike="noStrike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(ล้านตัน)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effectLst/>
                          <a:latin typeface="Tahoma" panose="020B0604030504040204" pitchFamily="34" charset="0"/>
                        </a:rPr>
                        <a:t>0.026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Rectangle 9">
            <a:extLst>
              <a:ext uri="{FF2B5EF4-FFF2-40B4-BE49-F238E27FC236}">
                <a16:creationId xmlns:a16="http://schemas.microsoft.com/office/drawing/2014/main" id="{90D19A50-80D2-4325-99B3-0EF2A6CF01C7}"/>
              </a:ext>
            </a:extLst>
          </p:cNvPr>
          <p:cNvSpPr/>
          <p:nvPr/>
        </p:nvSpPr>
        <p:spPr>
          <a:xfrm>
            <a:off x="10026178" y="732976"/>
            <a:ext cx="199337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ล้านตันเทียบเท่า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LNG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289E776A-F55A-4834-AF7A-3DD6A46136CA}"/>
              </a:ext>
            </a:extLst>
          </p:cNvPr>
          <p:cNvSpPr/>
          <p:nvPr/>
        </p:nvSpPr>
        <p:spPr>
          <a:xfrm>
            <a:off x="338533" y="4106715"/>
            <a:ext cx="1151493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th-TH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อ้างอิงข้อมูลแผนการผลิตปี </a:t>
            </a: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2567 </a:t>
            </a:r>
            <a:r>
              <a:rPr lang="th-TH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ฉบับเดือน พ</a:t>
            </a: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</a:t>
            </a: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66</a:t>
            </a:r>
          </a:p>
          <a:p>
            <a:pPr marL="171450" indent="-171450">
              <a:buFontTx/>
              <a:buChar char="-"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โรงไฟฟ้าแม่เมาะ เครื่องที่ 8 ผลิตไฟฟ้าตามสัญญา 270 เมกะวัตต์แล้ว (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Installed Capacity 300 </a:t>
            </a: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เมกะวัตต์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6F9A4566-B5CD-405C-A593-0D62260D86A8}"/>
              </a:ext>
            </a:extLst>
          </p:cNvPr>
          <p:cNvSpPr txBox="1">
            <a:spLocks/>
          </p:cNvSpPr>
          <p:nvPr/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E754A402-D39B-4208-BD16-9399A547F252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algn="r">
                <a:defRPr/>
              </a:pPr>
              <a:t>17</a:t>
            </a:fld>
            <a:endParaRPr lang="en-US" sz="12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8DC85C55-6CAA-4D38-8163-601306DC114A}"/>
              </a:ext>
            </a:extLst>
          </p:cNvPr>
          <p:cNvSpPr/>
          <p:nvPr/>
        </p:nvSpPr>
        <p:spPr>
          <a:xfrm>
            <a:off x="65942" y="6108324"/>
            <a:ext cx="1151493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th-TH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อ้างอิงข้อมูลแผนการผลิตปี </a:t>
            </a: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2567 </a:t>
            </a:r>
            <a:r>
              <a:rPr lang="th-TH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ฉบับเดือน พ</a:t>
            </a: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</a:t>
            </a: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66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E0C730-5E6F-6090-DCB7-E43E9B69E91D}"/>
              </a:ext>
            </a:extLst>
          </p:cNvPr>
          <p:cNvSpPr txBox="1"/>
          <p:nvPr/>
        </p:nvSpPr>
        <p:spPr>
          <a:xfrm>
            <a:off x="4869712" y="3040912"/>
            <a:ext cx="16802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กฟผ.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2168974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1"/>
          <p:cNvSpPr>
            <a:spLocks noGrp="1"/>
          </p:cNvSpPr>
          <p:nvPr/>
        </p:nvSpPr>
        <p:spPr>
          <a:xfrm>
            <a:off x="2325510" y="11424"/>
            <a:ext cx="9866489" cy="583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700" kern="120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9pPr>
          </a:lstStyle>
          <a:p>
            <a:pPr marL="1943100" marR="0" lvl="0" indent="-1943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th-TH" sz="18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แผน-ผล 2567  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มาตรการที่ 2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การนำโรงไฟฟ้าแม่เมาะ หน่วยที่ 4 กลับมาผลิตไฟฟ้า (กฟผ.)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24"/>
          <p:cNvSpPr/>
          <p:nvPr/>
        </p:nvSpPr>
        <p:spPr>
          <a:xfrm>
            <a:off x="9967220" y="680362"/>
            <a:ext cx="19449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ล้านตันเทียบเท่า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LNG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A5202436-1429-4147-A795-FB56FB495469}"/>
              </a:ext>
            </a:extLst>
          </p:cNvPr>
          <p:cNvGraphicFramePr>
            <a:graphicFrameLocks noGrp="1"/>
          </p:cNvGraphicFramePr>
          <p:nvPr/>
        </p:nvGraphicFramePr>
        <p:xfrm>
          <a:off x="149593" y="941972"/>
          <a:ext cx="11892813" cy="3316372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500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3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52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4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37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17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48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486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172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9590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18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514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430644"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spc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กิจกรรม</a:t>
                      </a:r>
                      <a:endParaRPr lang="en-US" sz="1100" spc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spc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สาระสำคัญ</a:t>
                      </a:r>
                      <a:endParaRPr lang="en-US" sz="1100" spc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b="1" spc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lang="en-US" sz="1100" b="1" spc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8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</a:t>
                      </a:r>
                      <a:r>
                        <a:rPr lang="th-TH" sz="18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en-US" sz="1800" b="0" spc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6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ก.พ.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เม.ย.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มิ.ย.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ก.ย.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พ.ย.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ธ.ค.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771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th-TH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แผนการผลิตไฟฟ้าโรงไฟฟ้าแม่เมาะ </a:t>
                      </a:r>
                      <a:endParaRPr lang="en-US" sz="1100" kern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th-TH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หน่วยที่ </a:t>
                      </a: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</a:t>
                      </a:r>
                      <a:endParaRPr lang="th-TH" sz="1100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ปริมาณพลังงานไฟฟ้า </a:t>
                      </a:r>
                      <a:r>
                        <a:rPr lang="en-US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(GWh)</a:t>
                      </a:r>
                      <a:endParaRPr lang="en-US" sz="1100" u="none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b="1" u="none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97.90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82.12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88.44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47.38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3.16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97.91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41.06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47.38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B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คิดเป็นปริมาณ </a:t>
                      </a:r>
                      <a:r>
                        <a:rPr lang="en-US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LNG </a:t>
                      </a: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ประมาณ (ล้านตัน)</a:t>
                      </a:r>
                      <a:endParaRPr lang="en-US" sz="1100" u="none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sz="1100" b="1" u="none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0.0670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0.0120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0.0000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0.0000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0.0130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0.0060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0.0060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377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ผลการดำเนินงาน</a:t>
                      </a:r>
                      <a:br>
                        <a:rPr lang="en-US" sz="11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(ณ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31 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มกราคม 2567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th-TH" sz="1100" spc="0" baseline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th-TH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ปริมาณพลังงานไฟฟ้า </a:t>
                      </a:r>
                      <a:r>
                        <a:rPr lang="en-US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(GWh)</a:t>
                      </a:r>
                      <a:endParaRPr lang="th-TH" sz="11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effectLst/>
                          <a:latin typeface="Tahoma" panose="020B0604030504040204" pitchFamily="34" charset="0"/>
                        </a:rPr>
                        <a:t>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effectLst/>
                          <a:latin typeface="Tahoma" panose="020B0604030504040204" pitchFamily="34" charset="0"/>
                        </a:rPr>
                        <a:t>77.85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37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B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คิดเป็นปริมาณ </a:t>
                      </a:r>
                      <a:r>
                        <a:rPr lang="en-US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LNG </a:t>
                      </a: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ประมาณ (ล้านตัน)</a:t>
                      </a:r>
                      <a:endParaRPr lang="en-US" sz="1100" u="none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effectLst/>
                          <a:latin typeface="Tahoma" panose="020B0604030504040204" pitchFamily="34" charset="0"/>
                        </a:rPr>
                        <a:t>0.0107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effectLst/>
                          <a:latin typeface="Tahoma" panose="020B0604030504040204" pitchFamily="34" charset="0"/>
                        </a:rPr>
                        <a:t>0.0107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3292D1AB-CE68-494D-81C7-6386F6B2BCC7}"/>
              </a:ext>
            </a:extLst>
          </p:cNvPr>
          <p:cNvSpPr txBox="1">
            <a:spLocks/>
          </p:cNvSpPr>
          <p:nvPr/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E754A402-D39B-4208-BD16-9399A547F252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algn="r">
                <a:defRPr/>
              </a:pPr>
              <a:t>18</a:t>
            </a:fld>
            <a:endParaRPr lang="en-US" sz="12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TextBox 14">
            <a:extLst>
              <a:ext uri="{FF2B5EF4-FFF2-40B4-BE49-F238E27FC236}">
                <a16:creationId xmlns:a16="http://schemas.microsoft.com/office/drawing/2014/main" id="{16D741E2-CD03-48B6-916A-99E65FA24E00}"/>
              </a:ext>
            </a:extLst>
          </p:cNvPr>
          <p:cNvSpPr txBox="1"/>
          <p:nvPr/>
        </p:nvSpPr>
        <p:spPr>
          <a:xfrm>
            <a:off x="267825" y="5775685"/>
            <a:ext cx="112626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kumimoji="0" lang="th-TH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โรงไฟฟ้าแม่เมาะ หน่วยที่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จะเดินเครื่องเสริมกรณี โรงไฟฟ้าหลัก หน่วยที่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8-14 Shutdown (Planned &amp; Forced Outage)</a:t>
            </a:r>
          </a:p>
          <a:p>
            <a:pPr marL="171450" indent="-171450">
              <a:buFontTx/>
              <a:buChar char="-"/>
              <a:defRPr/>
            </a:pPr>
            <a:r>
              <a:rPr lang="th-TH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อ้างอิงข้อมูลแผนการผลิตปี </a:t>
            </a: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2567 </a:t>
            </a:r>
            <a:r>
              <a:rPr lang="th-TH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ฉบับเดือน พ</a:t>
            </a: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</a:t>
            </a: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66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0396BF-5641-0405-2261-D791821F3405}"/>
              </a:ext>
            </a:extLst>
          </p:cNvPr>
          <p:cNvSpPr txBox="1"/>
          <p:nvPr/>
        </p:nvSpPr>
        <p:spPr>
          <a:xfrm>
            <a:off x="4869712" y="3040912"/>
            <a:ext cx="16802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กฟผ.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6784239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1"/>
          <p:cNvSpPr>
            <a:spLocks noGrp="1"/>
          </p:cNvSpPr>
          <p:nvPr/>
        </p:nvSpPr>
        <p:spPr>
          <a:xfrm>
            <a:off x="2133604" y="11424"/>
            <a:ext cx="9778538" cy="583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700" kern="120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9pPr>
          </a:lstStyle>
          <a:p>
            <a:pPr marL="1943100" indent="-1943100" algn="l">
              <a:defRPr/>
            </a:pPr>
            <a:r>
              <a:rPr kumimoji="0" lang="th-TH" sz="17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แผน-ผล 2567 </a:t>
            </a:r>
            <a:r>
              <a:rPr kumimoji="0" lang="th-TH" sz="1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มาตรการที่ 3 </a:t>
            </a:r>
            <a:r>
              <a:rPr lang="th-TH" sz="1700" b="1" dirty="0">
                <a:solidFill>
                  <a:schemeClr val="tx1"/>
                </a:solidFill>
              </a:rPr>
              <a:t>การรับซื้อไฟฟ้าระยะสั้นจากพลังงานทดแทนเพิ่มขึ้น (สำนักงาน กกพ.)</a:t>
            </a:r>
            <a:endParaRPr lang="en-US" sz="1700" b="1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+mn-cs"/>
            </a:endParaRPr>
          </a:p>
        </p:txBody>
      </p:sp>
      <p:sp>
        <p:nvSpPr>
          <p:cNvPr id="5" name="Rectangle 24"/>
          <p:cNvSpPr/>
          <p:nvPr/>
        </p:nvSpPr>
        <p:spPr>
          <a:xfrm>
            <a:off x="9967220" y="680362"/>
            <a:ext cx="194492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ล้านตันเทียบเท่า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LNG</a:t>
            </a:r>
          </a:p>
        </p:txBody>
      </p:sp>
      <p:graphicFrame>
        <p:nvGraphicFramePr>
          <p:cNvPr id="19" name="Table 2">
            <a:extLst>
              <a:ext uri="{FF2B5EF4-FFF2-40B4-BE49-F238E27FC236}">
                <a16:creationId xmlns:a16="http://schemas.microsoft.com/office/drawing/2014/main" id="{6521A817-A7AC-4E0D-95B5-652F68BA9DA3}"/>
              </a:ext>
            </a:extLst>
          </p:cNvPr>
          <p:cNvGraphicFramePr>
            <a:graphicFrameLocks noGrp="1"/>
          </p:cNvGraphicFramePr>
          <p:nvPr/>
        </p:nvGraphicFramePr>
        <p:xfrm>
          <a:off x="496711" y="680362"/>
          <a:ext cx="11496750" cy="4797836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30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0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1965117729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8818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80115"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b="1" spc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กิจกรรม</a:t>
                      </a:r>
                      <a:endParaRPr lang="en-US" sz="1100" b="1" spc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b="1" spc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สาระสำคัญ</a:t>
                      </a:r>
                      <a:endParaRPr lang="en-US" sz="1100" b="1" spc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b="1" spc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lang="en-US" sz="1100" b="1" spc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8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</a:t>
                      </a:r>
                      <a:r>
                        <a:rPr lang="th-TH" sz="18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en-US" sz="18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0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ก.พ.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เม.ย.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พ.ค.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มิ.ย.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ก.ค.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ส.ค.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ก.ย.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พ.ย.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ธ.ค.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gridSpan="1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</a:t>
                      </a:r>
                      <a:r>
                        <a:rPr kumimoji="0" lang="th-TH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การรับซื้อไฟฟ้าระยะสั้นจากพลังงานทดแทนเพิ่มขึ้น </a:t>
                      </a:r>
                      <a:endParaRPr lang="th-TH" sz="110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endParaRPr lang="th-TH" sz="1100" kern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th-TH" sz="110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th-TH" sz="110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6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1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</a:t>
                      </a:r>
                      <a:r>
                        <a:rPr lang="en-US" sz="11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2567</a:t>
                      </a:r>
                      <a:endParaRPr lang="th-TH" sz="1100" spc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th-TH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ประมาณการ เฉพาะ</a:t>
                      </a:r>
                      <a:r>
                        <a:rPr lang="th-TH" sz="1100" kern="1200" baseline="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COD </a:t>
                      </a:r>
                      <a:r>
                        <a:rPr lang="th-TH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แล้ว 2</a:t>
                      </a:r>
                      <a:r>
                        <a:rPr lang="en-US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r>
                        <a:rPr lang="th-TH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ราย </a:t>
                      </a:r>
                      <a:r>
                        <a:rPr lang="en-US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112.86</a:t>
                      </a:r>
                      <a:r>
                        <a:rPr lang="th-TH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MW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145.72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lang="th-TH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.20</a:t>
                      </a:r>
                      <a:r>
                        <a:rPr lang="en-US" sz="1100" kern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100" kern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14.09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h-TH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9.04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h-TH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19.75 </a:t>
                      </a: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17.68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11.53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11.64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13.17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7.81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6.27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6.27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6.27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96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th-TH" sz="1100" spc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คิดเป็นปริมาณ </a:t>
                      </a:r>
                      <a:r>
                        <a:rPr lang="en-US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LNG </a:t>
                      </a: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ประมาณ (ล้านตัน)</a:t>
                      </a:r>
                      <a:endParaRPr lang="en-US" sz="1100" u="none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0.01926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0.00161</a:t>
                      </a:r>
                      <a:r>
                        <a:rPr lang="en-US" sz="1100" kern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br>
                        <a:rPr lang="en-US" sz="1100" kern="120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lang="en-US" sz="1100" b="0" kern="120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0.00186</a:t>
                      </a:r>
                      <a:b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</a:t>
                      </a:r>
                      <a:r>
                        <a:rPr kumimoji="0" lang="th-TH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</a:t>
                      </a:r>
                      <a:b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0.00261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0.00234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0.00152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0.00154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0.00174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0.00103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0.00083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0.00083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0.00083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888736"/>
                  </a:ext>
                </a:extLst>
              </a:tr>
              <a:tr h="92964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</a:t>
                      </a:r>
                      <a:r>
                        <a:rPr lang="en-US" sz="11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br>
                        <a:rPr lang="th-TH" sz="11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(ณ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31 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มกราคม 2567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th-TH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ปริมาณพลังงานไฟฟ้า </a:t>
                      </a:r>
                      <a:r>
                        <a:rPr lang="en-US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(GWh)</a:t>
                      </a:r>
                      <a:endParaRPr lang="th-TH" sz="11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th-TH" sz="1100" b="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25.65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25.65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96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คิดเป็นปริมาณ </a:t>
                      </a:r>
                      <a:r>
                        <a:rPr lang="en-US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LNG </a:t>
                      </a: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ประมาณ (ล้านตัน)</a:t>
                      </a:r>
                      <a:endParaRPr lang="en-US" sz="1100" u="none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100" u="none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0.00339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0.00339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599997"/>
                  </a:ext>
                </a:extLst>
              </a:tr>
            </a:tbl>
          </a:graphicData>
        </a:graphic>
      </p:graphicFrame>
      <p:sp>
        <p:nvSpPr>
          <p:cNvPr id="20" name="Rectangle 4">
            <a:extLst>
              <a:ext uri="{FF2B5EF4-FFF2-40B4-BE49-F238E27FC236}">
                <a16:creationId xmlns:a16="http://schemas.microsoft.com/office/drawing/2014/main" id="{C4825EE8-E5BE-4464-9401-D4A4824DCD5E}"/>
              </a:ext>
            </a:extLst>
          </p:cNvPr>
          <p:cNvSpPr/>
          <p:nvPr/>
        </p:nvSpPr>
        <p:spPr>
          <a:xfrm>
            <a:off x="198545" y="6289776"/>
            <a:ext cx="1179491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r>
              <a:rPr lang="en-US" sz="11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0892FC6C-42E6-4CDD-B0A2-2DFCB2562BC7}"/>
              </a:ext>
            </a:extLst>
          </p:cNvPr>
          <p:cNvSpPr txBox="1">
            <a:spLocks/>
          </p:cNvSpPr>
          <p:nvPr/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E754A402-D39B-4208-BD16-9399A547F252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algn="r">
                <a:defRPr/>
              </a:pPr>
              <a:t>19</a:t>
            </a:fld>
            <a:endParaRPr lang="en-US" sz="1200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AFB4681-1238-4E50-A7F6-3BB3B2476583}"/>
              </a:ext>
            </a:extLst>
          </p:cNvPr>
          <p:cNvSpPr/>
          <p:nvPr/>
        </p:nvSpPr>
        <p:spPr>
          <a:xfrm>
            <a:off x="496711" y="5731095"/>
            <a:ext cx="83590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000" b="1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ฤดูหีบอ้อย ประมาณเดือนธันวาคม ถึง มีนาคม </a:t>
            </a:r>
            <a: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2. </a:t>
            </a: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ยังไม่รวม </a:t>
            </a:r>
            <a: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VSPP </a:t>
            </a: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(ข้อมูล </a:t>
            </a:r>
            <a: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VSPP delay </a:t>
            </a: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ประมาณ</a:t>
            </a:r>
            <a: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</a:t>
            </a: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เดือน) </a:t>
            </a:r>
            <a: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</a:t>
            </a: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ปัจจุบัน </a:t>
            </a:r>
            <a: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COD </a:t>
            </a: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แล้ว </a:t>
            </a:r>
            <a: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33 </a:t>
            </a:r>
            <a:r>
              <a:rPr lang="th-TH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ราย </a:t>
            </a:r>
            <a:r>
              <a:rPr lang="en-US" sz="10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130 MW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EA92CE-D18A-A982-0C19-6FA5CD4F7F75}"/>
              </a:ext>
            </a:extLst>
          </p:cNvPr>
          <p:cNvSpPr txBox="1"/>
          <p:nvPr/>
        </p:nvSpPr>
        <p:spPr>
          <a:xfrm>
            <a:off x="4869712" y="3040912"/>
            <a:ext cx="460254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สำนักงาน กกพ.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7840185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2500" b="1" dirty="0"/>
              <a:t>ระเบียบวาระการประชุม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สี่เหลี่ยมผืนผ้า 4"/>
          <p:cNvSpPr/>
          <p:nvPr/>
        </p:nvSpPr>
        <p:spPr>
          <a:xfrm>
            <a:off x="314730" y="759885"/>
            <a:ext cx="11877270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297430" indent="-468630">
              <a:defRPr/>
            </a:pPr>
            <a:endParaRPr lang="th-TH" sz="16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5" name="Table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319844"/>
              </p:ext>
            </p:extLst>
          </p:nvPr>
        </p:nvGraphicFramePr>
        <p:xfrm>
          <a:off x="775695" y="703155"/>
          <a:ext cx="10640609" cy="5059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4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758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345">
                <a:tc>
                  <a:txBody>
                    <a:bodyPr/>
                    <a:lstStyle/>
                    <a:p>
                      <a:r>
                        <a:rPr lang="th-TH" sz="2200" b="1" kern="1200" dirty="0">
                          <a:solidFill>
                            <a:schemeClr val="tx1"/>
                          </a:solidFill>
                          <a:effectLst/>
                        </a:rPr>
                        <a:t>ระเบียบวาระที่  1</a:t>
                      </a:r>
                      <a:endParaRPr lang="th-TH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sz="2200" b="1" dirty="0"/>
                        <a:t>เรื่องที่ประธานแจ้งให้ที่ประชุมทราบ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h-TH" sz="2200" b="1" kern="1200" dirty="0">
                          <a:solidFill>
                            <a:schemeClr val="tx1"/>
                          </a:solidFill>
                          <a:effectLst/>
                        </a:rPr>
                        <a:t>ระเบียบวาระที่  2</a:t>
                      </a:r>
                      <a:endParaRPr lang="th-TH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sz="2200" b="1" dirty="0"/>
                        <a:t>เรื่องสรุปการประชุมและรับรองรายงานการประชุมคณะอนุกรรมการบริหารจัดการรองรับสถานการณ์ฉุกเฉินด้านพลังงาน ครั้งที่ 2/2567 (9 สิงหาคม 2567)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54">
                <a:tc>
                  <a:txBody>
                    <a:bodyPr/>
                    <a:lstStyle/>
                    <a:p>
                      <a:r>
                        <a:rPr lang="th-TH" sz="2200" b="1" kern="1200" dirty="0">
                          <a:solidFill>
                            <a:schemeClr val="tx1"/>
                          </a:solidFill>
                          <a:effectLst/>
                        </a:rPr>
                        <a:t>ระเบียบวาระที่  </a:t>
                      </a:r>
                      <a:r>
                        <a:rPr lang="en-US" sz="2200" b="1" kern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th-TH" sz="2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sz="2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เรื่องเพื่อติดตาม</a:t>
                      </a:r>
                      <a:endParaRPr lang="en-US" sz="2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 การผลิตก๊าซธรรมชาติและนำเข้าก๊าซธรรมชาติเหลวแบบตลาดจร </a:t>
                      </a:r>
                    </a:p>
                    <a:p>
                      <a:pPr marL="292100" lvl="0" indent="0"/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3.1.1 แผนและผลการจัดหาก๊าซธรรมชาติและ 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LNG </a:t>
                      </a:r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ปี 2567 (สำนักงาน กกพ.)</a:t>
                      </a:r>
                    </a:p>
                    <a:p>
                      <a:pPr marL="292100" lvl="0" indent="0"/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3.1.2 การวิเคราะห์สถานการณ์ราคา 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LNG </a:t>
                      </a:r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ตลาดโลก ปี 2568 (ปตท.)</a:t>
                      </a:r>
                    </a:p>
                    <a:p>
                      <a:pPr marL="292100" lvl="0" indent="0"/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3.1.3 การพยากรณ์ความต้องการการใช้ไฟฟ้าของระบบ ปี 2568 (กฟผ.)</a:t>
                      </a:r>
                    </a:p>
                    <a:p>
                      <a:pPr marL="292100" lvl="0" indent="0"/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3.1.4 แผนการผลิตก๊าซธรรมชาติและจัดหา 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LNG </a:t>
                      </a:r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ปี 2568 (สำนักงาน กกพ./ชธ.)</a:t>
                      </a:r>
                    </a:p>
                    <a:p>
                      <a:pPr marL="292100" lvl="0" indent="-292100"/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 ผลการดำเนินงาน และผลประหยัดของมาตรการบริหารจัดการพลังงานในสถานการณ์วิกฤตราคาพลังงาน </a:t>
                      </a:r>
                      <a:b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ณ 3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พฤศจิกายน 2567 (สป.พน./ทุกหน่วยงาน)</a:t>
                      </a:r>
                      <a:endParaRPr lang="en-US" sz="2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2" indent="0">
                        <a:buFont typeface="Arial" panose="020B0604020202020204" pitchFamily="34" charset="0"/>
                        <a:buNone/>
                      </a:pPr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 แผนการดำเนินของมาตรการบริหารจัดการพลังงานในสถานการณ์วิกฤต ปี 2568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8237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th-TH" sz="2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ระเบียบวาระที่  </a:t>
                      </a:r>
                      <a:r>
                        <a:rPr lang="en-US" sz="2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th-TH" sz="2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h-TH" sz="2200" b="1" dirty="0">
                          <a:latin typeface="+mn-lt"/>
                        </a:rPr>
                        <a:t>เรื่องอื่น ๆ (ถ้ามี)</a:t>
                      </a:r>
                      <a:endParaRPr lang="en-US" sz="2200" b="1" dirty="0">
                        <a:latin typeface="+mn-lt"/>
                      </a:endParaRPr>
                    </a:p>
                    <a:p>
                      <a:pPr marL="350838" marR="0" lvl="0" indent="-3508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</a:t>
                      </a:r>
                      <a:r>
                        <a:rPr lang="th-TH" sz="2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นัดหมายการประชุมคณะอนุกรรมการบริหารจัดการรองรับสถานการณ์ฉุกเฉินด้านพลังงาน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(ครั้งต่อไป) (</a:t>
                      </a:r>
                      <a:r>
                        <a:rPr lang="th-TH" sz="2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กยผ</a:t>
                      </a:r>
                      <a:r>
                        <a:rPr lang="th-TH" sz="2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สป.พน.)</a:t>
                      </a:r>
                      <a:endParaRPr lang="en-US" sz="2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ชื่อเรื่อง 1"/>
          <p:cNvSpPr>
            <a:spLocks noGrp="1"/>
          </p:cNvSpPr>
          <p:nvPr/>
        </p:nvSpPr>
        <p:spPr>
          <a:xfrm>
            <a:off x="2190044" y="0"/>
            <a:ext cx="10001956" cy="583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700" kern="120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9pPr>
          </a:lstStyle>
          <a:p>
            <a:pPr marL="1943100" marR="0" lvl="0" indent="-1943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th-TH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แผน-ผล 2567 มาตรการที่ 4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th-TH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การรับซื้อไฟฟ้าระยะสั้นเพิ่มเติมจาก สปป.ลาว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kumimoji="0" lang="th-TH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โครงการเทินหินบุน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kumimoji="0" lang="th-TH" sz="16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(กฟผ.)</a:t>
            </a:r>
          </a:p>
        </p:txBody>
      </p:sp>
      <p:sp>
        <p:nvSpPr>
          <p:cNvPr id="10" name="Slide Number Placeholder 1"/>
          <p:cNvSpPr txBox="1"/>
          <p:nvPr/>
        </p:nvSpPr>
        <p:spPr>
          <a:xfrm>
            <a:off x="9132849" y="64814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754A402-D39B-4208-BD16-9399A547F25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20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11" name="Rectangle 37">
            <a:extLst>
              <a:ext uri="{FF2B5EF4-FFF2-40B4-BE49-F238E27FC236}">
                <a16:creationId xmlns:a16="http://schemas.microsoft.com/office/drawing/2014/main" id="{FE2D995B-A8F4-40CC-9BFE-58588E05A698}"/>
              </a:ext>
            </a:extLst>
          </p:cNvPr>
          <p:cNvSpPr/>
          <p:nvPr/>
        </p:nvSpPr>
        <p:spPr>
          <a:xfrm>
            <a:off x="10168932" y="1224858"/>
            <a:ext cx="214119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GWh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82E2189D-2FB0-46A6-8C16-56EBC82D178C}"/>
              </a:ext>
            </a:extLst>
          </p:cNvPr>
          <p:cNvSpPr/>
          <p:nvPr/>
        </p:nvSpPr>
        <p:spPr>
          <a:xfrm>
            <a:off x="9351223" y="636372"/>
            <a:ext cx="2663713" cy="2616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kumimoji="0" lang="th-TH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ล้านตันเทียบเท่า </a:t>
            </a: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LNG / GWh</a:t>
            </a: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EEF0C165-F9D3-4A17-8D3E-C769AEEB9149}"/>
              </a:ext>
            </a:extLst>
          </p:cNvPr>
          <p:cNvGraphicFramePr>
            <a:graphicFrameLocks noGrp="1"/>
          </p:cNvGraphicFramePr>
          <p:nvPr/>
        </p:nvGraphicFramePr>
        <p:xfrm>
          <a:off x="518186" y="1136509"/>
          <a:ext cx="11496748" cy="28956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30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0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1075">
                  <a:extLst>
                    <a:ext uri="{9D8B030D-6E8A-4147-A177-3AD203B41FA5}">
                      <a16:colId xmlns:a16="http://schemas.microsoft.com/office/drawing/2014/main" val="1965117729"/>
                    </a:ext>
                  </a:extLst>
                </a:gridCol>
                <a:gridCol w="861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3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3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3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30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30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630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6309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6309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6309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6309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47180"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b="1" spc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กิจกรรม</a:t>
                      </a:r>
                      <a:endParaRPr lang="en-US" sz="1100" b="1" spc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b="1" spc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สาระสำคัญ</a:t>
                      </a:r>
                      <a:endParaRPr lang="en-US" sz="1100" b="1" spc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b="1" spc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lang="en-US" sz="1100" b="1" spc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6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</a:t>
                      </a:r>
                      <a:r>
                        <a:rPr lang="th-TH" sz="16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en-US" sz="16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ก.พ.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เม.ย.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พ.ค.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มิ.ย.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ก.ค.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ส.ค.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ก.ย.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พ.ย.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ธ.ค.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81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th-TH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การรับซื้อไฟฟ้าระยะสั้นเพิ่มเติมจาก สปป.ลาว (โครงการเทินหิน</a:t>
                      </a:r>
                      <a:r>
                        <a:rPr kumimoji="0" lang="th-TH" sz="1100" u="none" strike="noStrike" kern="1200" cap="none" spc="0" normalizeH="0" baseline="0" noProof="0" dirty="0" err="1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บุน</a:t>
                      </a:r>
                      <a:r>
                        <a:rPr kumimoji="0" lang="th-TH" sz="11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th-TH" sz="110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endParaRPr lang="th-TH" sz="1100" kern="1200" dirty="0"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th-TH" sz="110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th-TH" sz="110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05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9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1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</a:t>
                      </a:r>
                      <a:r>
                        <a:rPr lang="en-US" sz="11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2567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th-TH" sz="1100" spc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th-TH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ปริมาณพลังงานไฟฟ้า </a:t>
                      </a:r>
                      <a:r>
                        <a:rPr lang="en-US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(GWh)</a:t>
                      </a:r>
                      <a:endParaRPr lang="th-TH" sz="11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76.4448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6.3704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6.3704</a:t>
                      </a: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6.3704</a:t>
                      </a: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6.3704</a:t>
                      </a: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6.3704</a:t>
                      </a: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6.3704</a:t>
                      </a: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6.3704</a:t>
                      </a: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6.3704</a:t>
                      </a: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6.3704</a:t>
                      </a: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6.3704</a:t>
                      </a: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6.3704</a:t>
                      </a: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6.3704</a:t>
                      </a:r>
                      <a:endParaRPr kumimoji="0" lang="en-US" sz="11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98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th-TH" sz="1100" spc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คิดเป็นปริมาณ </a:t>
                      </a:r>
                      <a:r>
                        <a:rPr lang="en-US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LNG </a:t>
                      </a: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ประมาณ (ล้านตัน)</a:t>
                      </a:r>
                      <a:endParaRPr lang="en-US" sz="1100" u="none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0.108</a:t>
                      </a:r>
                      <a:endParaRPr lang="th-TH" sz="1100" b="1" kern="12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888736"/>
                  </a:ext>
                </a:extLst>
              </a:tr>
              <a:tr h="28498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</a:t>
                      </a:r>
                      <a:r>
                        <a:rPr lang="en-US" sz="11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br>
                        <a:rPr lang="th-TH" sz="1100" spc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(ณ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31 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มกราคม 2567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th-TH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ปริมาณพลังงานไฟฟ้า </a:t>
                      </a:r>
                      <a:r>
                        <a:rPr lang="en-US" sz="1100" kern="1200" dirty="0"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(GWh)</a:t>
                      </a:r>
                      <a:endParaRPr lang="th-TH" sz="1100" b="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100" b="1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0.00012</a:t>
                      </a:r>
                      <a:endParaRPr lang="th-TH" sz="1100" b="1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0.00012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98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คิดเป็นปริมาณ </a:t>
                      </a:r>
                      <a:r>
                        <a:rPr lang="en-US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LNG </a:t>
                      </a:r>
                      <a:r>
                        <a:rPr lang="th-TH" sz="1100" u="none" kern="1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ประมาณ (ล้านตัน)</a:t>
                      </a:r>
                      <a:endParaRPr lang="en-US" sz="1100" u="none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sz="1100" b="1" u="none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0.9007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BA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0.9007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050" b="0" i="0" u="none" strike="noStrike" kern="1200" cap="none" spc="-2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59999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E8C45BD-C4C2-4A45-9364-D32A022877B7}"/>
              </a:ext>
            </a:extLst>
          </p:cNvPr>
          <p:cNvSpPr txBox="1"/>
          <p:nvPr/>
        </p:nvSpPr>
        <p:spPr>
          <a:xfrm>
            <a:off x="603246" y="4995170"/>
            <a:ext cx="10247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วันที่ </a:t>
            </a:r>
            <a:r>
              <a:rPr lang="en-GB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ธ.ค. </a:t>
            </a:r>
            <a:r>
              <a:rPr lang="en-US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</a:t>
            </a:r>
            <a:r>
              <a:rPr lang="en-GB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66</a:t>
            </a:r>
            <a:r>
              <a:rPr lang="en-US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 </a:t>
            </a:r>
            <a:r>
              <a:rPr lang="en-GB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 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ธ.ค. 25</a:t>
            </a:r>
            <a:r>
              <a:rPr lang="en-GB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66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กบง</a:t>
            </a:r>
            <a:r>
              <a:rPr lang="en-GB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และ </a:t>
            </a:r>
            <a:r>
              <a:rPr lang="th-TH" sz="1400" kern="1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กพช</a:t>
            </a:r>
            <a:r>
              <a:rPr lang="en-GB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เห็นชอบให้ </a:t>
            </a:r>
            <a:r>
              <a:rPr lang="th-TH" sz="1400" kern="1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กฟผ</a:t>
            </a:r>
            <a:r>
              <a:rPr lang="en-GB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รับซื้อไฟฟ้าจากเทินหิน</a:t>
            </a:r>
            <a:r>
              <a:rPr lang="th-TH" sz="1400" kern="1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บุน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เพิ่มเติม ระยะสั้น </a:t>
            </a:r>
            <a:r>
              <a:rPr lang="en-GB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 จำนวน 20 </a:t>
            </a:r>
            <a:r>
              <a:rPr lang="en-US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MW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กฟผ. และเทินหิน</a:t>
            </a:r>
            <a:r>
              <a:rPr lang="th-TH" sz="1400" kern="1200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บุน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ลงนามข้อตกลงเพิ่มเติมเพื่อเริ่มซื้อขายไฟเพิ่มตั้งแต่   วันที่ </a:t>
            </a:r>
            <a:r>
              <a:rPr lang="en-GB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ม.ค. </a:t>
            </a:r>
            <a:r>
              <a:rPr lang="en-GB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67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- 31 ธ.ค. 6</a:t>
            </a:r>
            <a:r>
              <a:rPr lang="en-GB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th-TH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สิ้นสุด</a:t>
            </a:r>
            <a:r>
              <a:rPr lang="en-US" sz="1400" kern="1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th-TH" sz="14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FB379B-1B42-433E-AA13-27B0605D47E4}"/>
              </a:ext>
            </a:extLst>
          </p:cNvPr>
          <p:cNvSpPr/>
          <p:nvPr/>
        </p:nvSpPr>
        <p:spPr>
          <a:xfrm>
            <a:off x="603246" y="4333703"/>
            <a:ext cx="11248563" cy="473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Gen Unit1 Shutdown </a:t>
            </a: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ตั้งแต่ ม.ค. 2567 เนื่องจากค่า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Ozone </a:t>
            </a: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สูงและเกิด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Partial Discharge </a:t>
            </a:r>
            <a:r>
              <a:rPr kumimoji="0" lang="th-TH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</a:t>
            </a:r>
            <a:r>
              <a:rPr lang="en-GB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 </a:t>
            </a:r>
            <a:r>
              <a:rPr lang="th-TH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อยู่ระหว่างดำเนินการแก้ไข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endParaRPr lang="th-TH" sz="1100" u="sng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B4FA51-1FA4-6978-6649-C38481A51617}"/>
              </a:ext>
            </a:extLst>
          </p:cNvPr>
          <p:cNvSpPr txBox="1"/>
          <p:nvPr/>
        </p:nvSpPr>
        <p:spPr>
          <a:xfrm>
            <a:off x="4869712" y="3040912"/>
            <a:ext cx="16802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กฟผ.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2316788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1"/>
          <p:cNvSpPr>
            <a:spLocks noGrp="1"/>
          </p:cNvSpPr>
          <p:nvPr/>
        </p:nvSpPr>
        <p:spPr>
          <a:xfrm>
            <a:off x="2122310" y="11424"/>
            <a:ext cx="10069689" cy="583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700" kern="120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9pPr>
          </a:lstStyle>
          <a:p>
            <a:pPr marL="1943100" marR="0" lvl="0" indent="-1943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th-TH" sz="17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แผน-ผล 2567 </a:t>
            </a:r>
            <a:r>
              <a:rPr kumimoji="0" lang="th-TH" sz="1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มาตรการที่ 6  มาตรการขอความร่วมมือประหยัดพลังงานภาคธุรกิจ/อุตสาหกรรม (</a:t>
            </a:r>
            <a:r>
              <a:rPr kumimoji="0" lang="th-TH" sz="17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พพ</a:t>
            </a:r>
            <a:r>
              <a:rPr kumimoji="0" lang="th-TH" sz="1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</a:t>
            </a:r>
            <a:endParaRPr kumimoji="0" lang="en-US" sz="1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Slide Number Placeholder 1"/>
          <p:cNvSpPr txBox="1"/>
          <p:nvPr/>
        </p:nvSpPr>
        <p:spPr>
          <a:xfrm>
            <a:off x="9132849" y="64814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754A402-D39B-4208-BD16-9399A547F25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21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315E7748-03CB-471A-8569-9123B9D802DD}"/>
              </a:ext>
            </a:extLst>
          </p:cNvPr>
          <p:cNvGraphicFramePr>
            <a:graphicFrameLocks noGrp="1"/>
          </p:cNvGraphicFramePr>
          <p:nvPr/>
        </p:nvGraphicFramePr>
        <p:xfrm>
          <a:off x="282222" y="1220905"/>
          <a:ext cx="11757378" cy="408609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103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66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2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25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525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2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25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525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5254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5254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52544">
                  <a:extLst>
                    <a:ext uri="{9D8B030D-6E8A-4147-A177-3AD203B41FA5}">
                      <a16:colId xmlns:a16="http://schemas.microsoft.com/office/drawing/2014/main" val="3010389287"/>
                    </a:ext>
                  </a:extLst>
                </a:gridCol>
                <a:gridCol w="652544">
                  <a:extLst>
                    <a:ext uri="{9D8B030D-6E8A-4147-A177-3AD203B41FA5}">
                      <a16:colId xmlns:a16="http://schemas.microsoft.com/office/drawing/2014/main" val="4064770803"/>
                    </a:ext>
                  </a:extLst>
                </a:gridCol>
                <a:gridCol w="652544">
                  <a:extLst>
                    <a:ext uri="{9D8B030D-6E8A-4147-A177-3AD203B41FA5}">
                      <a16:colId xmlns:a16="http://schemas.microsoft.com/office/drawing/2014/main" val="1393497517"/>
                    </a:ext>
                  </a:extLst>
                </a:gridCol>
                <a:gridCol w="652544">
                  <a:extLst>
                    <a:ext uri="{9D8B030D-6E8A-4147-A177-3AD203B41FA5}">
                      <a16:colId xmlns:a16="http://schemas.microsoft.com/office/drawing/2014/main" val="2658230853"/>
                    </a:ext>
                  </a:extLst>
                </a:gridCol>
              </a:tblGrid>
              <a:tr h="468867">
                <a:tc rowSpan="2" gridSpan="2">
                  <a:txBody>
                    <a:bodyPr/>
                    <a:lstStyle/>
                    <a:p>
                      <a:pPr algn="ctr"/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กิจกรรม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สาระสำคัญ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รวม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</a:t>
                      </a:r>
                      <a:r>
                        <a:rPr lang="th-TH" sz="11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935"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ม.ค.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ก.พ.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มี.ค.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เม.ย.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พ.ค.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มิ.ย.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ก.ค.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ส.ค.</a:t>
                      </a:r>
                      <a:endParaRPr lang="en-US" sz="11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ก.ย.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พ.ย.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spc="0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ธ.ค.</a:t>
                      </a:r>
                      <a:endParaRPr lang="en-US" sz="1100" b="1" spc="0" baseline="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2259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มาตรการอนุรักษ์พลังงาน และประเมินผลการดำเนินการตามมาตรการฯ (โรงงาน/อาคารควบคุมในข่ายและนอกข่าย</a:t>
                      </a:r>
                      <a:r>
                        <a:rPr lang="en-US" sz="1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เป้าหมายผลประหยัด (</a:t>
                      </a:r>
                      <a:r>
                        <a:rPr lang="en-US" sz="11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เดือน)</a:t>
                      </a:r>
                      <a:endParaRPr lang="en-US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825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25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BB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3028950" algn="r"/>
                        </a:tabLst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คิดเป็นปริมาณ 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LNG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ประมาณ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(ตัน/เดือน)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h-TH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113,057.45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4</a:t>
                      </a:r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,111.8</a:t>
                      </a:r>
                      <a:endParaRPr lang="th-TH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6,851.97</a:t>
                      </a:r>
                      <a:endParaRPr lang="th-TH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9,592.76</a:t>
                      </a:r>
                      <a:endParaRPr lang="th-TH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10,277.96</a:t>
                      </a:r>
                      <a:endParaRPr lang="th-TH" sz="1500" b="0" i="0" u="none" strike="noStrike" kern="120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10,277.96</a:t>
                      </a:r>
                      <a:endParaRPr lang="th-TH" sz="15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10,277.96</a:t>
                      </a:r>
                      <a:endParaRPr lang="th-TH" sz="15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10,277.96</a:t>
                      </a:r>
                      <a:endParaRPr lang="th-TH" sz="15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10,277.96</a:t>
                      </a:r>
                      <a:endParaRPr lang="th-TH" sz="15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10,277.96</a:t>
                      </a:r>
                      <a:endParaRPr lang="th-TH" sz="15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10,277.96</a:t>
                      </a:r>
                      <a:endParaRPr lang="th-TH" sz="15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10,277.96</a:t>
                      </a:r>
                      <a:endParaRPr lang="th-TH" sz="15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10,277.96</a:t>
                      </a:r>
                      <a:endParaRPr lang="th-TH" sz="15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25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 </a:t>
                      </a:r>
                      <a:b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(ณ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31 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มกราคม 2567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th-TH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ผลประหยัดที่ได้ </a:t>
                      </a:r>
                      <a:r>
                        <a:rPr lang="en-GB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</a:t>
                      </a:r>
                      <a:r>
                        <a:rPr lang="en-US" sz="11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Gwh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เดือน)</a:t>
                      </a:r>
                      <a:endParaRPr lang="en-US" sz="1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h-TH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38.37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38.371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25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BB8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3028950" algn="r"/>
                        </a:tabLst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คิดเป็นปริมาณ 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LNG 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ประมาณ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(ตัน/เดือน)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h-TH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5,258.32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5,258.32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22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ผลดำเนินการรวม</a:t>
                      </a:r>
                      <a:r>
                        <a:rPr lang="en-US" sz="1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br>
                        <a:rPr lang="th-TH" sz="1100" b="1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(ณ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31 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มกราคม 2567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endParaRPr lang="th-TH" sz="11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>
                          <a:tab pos="3028950" algn="r"/>
                        </a:tabLst>
                        <a:defRPr/>
                      </a:pP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คิดเป็นปริมาณ 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LNG 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ประมาณ</a:t>
                      </a:r>
                      <a:r>
                        <a:rPr lang="en-US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1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(ตัน/เดือน)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th-TH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5,258.32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15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5,258.32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271DEB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D618207-639A-F43E-AFA0-8DCFE646AB24}"/>
              </a:ext>
            </a:extLst>
          </p:cNvPr>
          <p:cNvSpPr txBox="1"/>
          <p:nvPr/>
        </p:nvSpPr>
        <p:spPr>
          <a:xfrm>
            <a:off x="4869712" y="3040912"/>
            <a:ext cx="13484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 err="1">
                <a:highlight>
                  <a:srgbClr val="FFFF00"/>
                </a:highlight>
              </a:rPr>
              <a:t>พพ</a:t>
            </a:r>
            <a:r>
              <a:rPr lang="th-TH" sz="8000" b="1" dirty="0">
                <a:highlight>
                  <a:srgbClr val="FFFF00"/>
                </a:highlight>
              </a:rPr>
              <a:t>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9744938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1"/>
          <p:cNvSpPr>
            <a:spLocks noGrp="1"/>
          </p:cNvSpPr>
          <p:nvPr/>
        </p:nvSpPr>
        <p:spPr>
          <a:xfrm>
            <a:off x="2122310" y="11424"/>
            <a:ext cx="10069689" cy="583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700" kern="1200">
                <a:solidFill>
                  <a:sysClr val="window" lastClr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ysClr val="window" lastClr="FFFFFF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ysClr val="windowText" lastClr="000000"/>
                </a:solidFill>
                <a:latin typeface="Calibri" panose="020F0502020204030204" pitchFamily="34" charset="0"/>
              </a:defRPr>
            </a:lvl9pPr>
          </a:lstStyle>
          <a:p>
            <a:pPr marL="1943100" marR="0" lvl="0" indent="-19431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th-TH" sz="17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แผน-ผล 2567 </a:t>
            </a:r>
            <a:r>
              <a:rPr kumimoji="0" lang="th-TH" sz="1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มาตรการที่ 6  มาตรการขอความร่วมมือประหยัดพลังงานภาคธุรกิจ/อุตสาหกรรม (</a:t>
            </a:r>
            <a:r>
              <a:rPr kumimoji="0" lang="th-TH" sz="17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พพ</a:t>
            </a:r>
            <a:r>
              <a:rPr kumimoji="0" lang="th-TH" sz="1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.)</a:t>
            </a:r>
            <a:endParaRPr kumimoji="0" lang="en-US" sz="17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Slide Number Placeholder 1"/>
          <p:cNvSpPr txBox="1"/>
          <p:nvPr/>
        </p:nvSpPr>
        <p:spPr>
          <a:xfrm>
            <a:off x="9132849" y="64814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754A402-D39B-4208-BD16-9399A547F25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22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6EC65D8-7D32-D19B-EE59-05D5EFD9D144}"/>
              </a:ext>
            </a:extLst>
          </p:cNvPr>
          <p:cNvGraphicFramePr>
            <a:graphicFrameLocks noGrp="1"/>
          </p:cNvGraphicFramePr>
          <p:nvPr/>
        </p:nvGraphicFramePr>
        <p:xfrm>
          <a:off x="285750" y="901799"/>
          <a:ext cx="11447426" cy="4304519"/>
        </p:xfrm>
        <a:graphic>
          <a:graphicData uri="http://schemas.openxmlformats.org/drawingml/2006/table">
            <a:tbl>
              <a:tblPr/>
              <a:tblGrid>
                <a:gridCol w="331808">
                  <a:extLst>
                    <a:ext uri="{9D8B030D-6E8A-4147-A177-3AD203B41FA5}">
                      <a16:colId xmlns:a16="http://schemas.microsoft.com/office/drawing/2014/main" val="302955275"/>
                    </a:ext>
                  </a:extLst>
                </a:gridCol>
                <a:gridCol w="4404580">
                  <a:extLst>
                    <a:ext uri="{9D8B030D-6E8A-4147-A177-3AD203B41FA5}">
                      <a16:colId xmlns:a16="http://schemas.microsoft.com/office/drawing/2014/main" val="2699512032"/>
                    </a:ext>
                  </a:extLst>
                </a:gridCol>
                <a:gridCol w="552349">
                  <a:extLst>
                    <a:ext uri="{9D8B030D-6E8A-4147-A177-3AD203B41FA5}">
                      <a16:colId xmlns:a16="http://schemas.microsoft.com/office/drawing/2014/main" val="4286190225"/>
                    </a:ext>
                  </a:extLst>
                </a:gridCol>
                <a:gridCol w="566157">
                  <a:extLst>
                    <a:ext uri="{9D8B030D-6E8A-4147-A177-3AD203B41FA5}">
                      <a16:colId xmlns:a16="http://schemas.microsoft.com/office/drawing/2014/main" val="1871437347"/>
                    </a:ext>
                  </a:extLst>
                </a:gridCol>
                <a:gridCol w="552349">
                  <a:extLst>
                    <a:ext uri="{9D8B030D-6E8A-4147-A177-3AD203B41FA5}">
                      <a16:colId xmlns:a16="http://schemas.microsoft.com/office/drawing/2014/main" val="834942610"/>
                    </a:ext>
                  </a:extLst>
                </a:gridCol>
                <a:gridCol w="593775">
                  <a:extLst>
                    <a:ext uri="{9D8B030D-6E8A-4147-A177-3AD203B41FA5}">
                      <a16:colId xmlns:a16="http://schemas.microsoft.com/office/drawing/2014/main" val="2586683581"/>
                    </a:ext>
                  </a:extLst>
                </a:gridCol>
                <a:gridCol w="566157">
                  <a:extLst>
                    <a:ext uri="{9D8B030D-6E8A-4147-A177-3AD203B41FA5}">
                      <a16:colId xmlns:a16="http://schemas.microsoft.com/office/drawing/2014/main" val="3706462200"/>
                    </a:ext>
                  </a:extLst>
                </a:gridCol>
                <a:gridCol w="552349">
                  <a:extLst>
                    <a:ext uri="{9D8B030D-6E8A-4147-A177-3AD203B41FA5}">
                      <a16:colId xmlns:a16="http://schemas.microsoft.com/office/drawing/2014/main" val="97235174"/>
                    </a:ext>
                  </a:extLst>
                </a:gridCol>
                <a:gridCol w="552349">
                  <a:extLst>
                    <a:ext uri="{9D8B030D-6E8A-4147-A177-3AD203B41FA5}">
                      <a16:colId xmlns:a16="http://schemas.microsoft.com/office/drawing/2014/main" val="317936564"/>
                    </a:ext>
                  </a:extLst>
                </a:gridCol>
                <a:gridCol w="552349">
                  <a:extLst>
                    <a:ext uri="{9D8B030D-6E8A-4147-A177-3AD203B41FA5}">
                      <a16:colId xmlns:a16="http://schemas.microsoft.com/office/drawing/2014/main" val="3055837422"/>
                    </a:ext>
                  </a:extLst>
                </a:gridCol>
                <a:gridCol w="552349">
                  <a:extLst>
                    <a:ext uri="{9D8B030D-6E8A-4147-A177-3AD203B41FA5}">
                      <a16:colId xmlns:a16="http://schemas.microsoft.com/office/drawing/2014/main" val="2895536401"/>
                    </a:ext>
                  </a:extLst>
                </a:gridCol>
                <a:gridCol w="552349">
                  <a:extLst>
                    <a:ext uri="{9D8B030D-6E8A-4147-A177-3AD203B41FA5}">
                      <a16:colId xmlns:a16="http://schemas.microsoft.com/office/drawing/2014/main" val="2848121451"/>
                    </a:ext>
                  </a:extLst>
                </a:gridCol>
                <a:gridCol w="566157">
                  <a:extLst>
                    <a:ext uri="{9D8B030D-6E8A-4147-A177-3AD203B41FA5}">
                      <a16:colId xmlns:a16="http://schemas.microsoft.com/office/drawing/2014/main" val="1332884068"/>
                    </a:ext>
                  </a:extLst>
                </a:gridCol>
                <a:gridCol w="552349">
                  <a:extLst>
                    <a:ext uri="{9D8B030D-6E8A-4147-A177-3AD203B41FA5}">
                      <a16:colId xmlns:a16="http://schemas.microsoft.com/office/drawing/2014/main" val="207071724"/>
                    </a:ext>
                  </a:extLst>
                </a:gridCol>
              </a:tblGrid>
              <a:tr h="312043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มาตรการ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ม.ค.-67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ก.พ.-67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มี.ค.-67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เม.ย.-67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พ.ค.-67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มิ.ย.-67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ก.ค.-67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ส.ค.-67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ก.ย.-67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ต.ค.-67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พ.ย.-67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ธ.ค.-67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300547"/>
                  </a:ext>
                </a:extLst>
              </a:tr>
              <a:tr h="312043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การเพิ่มความตระหนักและรับรู้ด้านการดำเนินการจัดการพลังงาน</a:t>
                      </a:r>
                    </a:p>
                    <a:p>
                      <a:pPr marL="85725" indent="-85725"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การแจ้งให้โรงงานอาคารควบคุมรับทราบถึงการบังคับใช้กฎหมายอย่างจริงจัง โดยมีบทลงโทษ และบทปรับในกรณีไม่ส่งรายงานหรือไม่ดำเนินการตาม พรบ.การส่งเสริมการอนุรักษ์พลังงาน (พ.ศ.2550)</a:t>
                      </a:r>
                    </a:p>
                    <a:p>
                      <a:pPr marL="85725" indent="-85725"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คาดว่าจะเพิ่มการส่งรายงานการจัดการพลังงานได้ประมาณร้อยละ 20 – 30 (จากประมาณ 6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,000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แห่ง เป็น 7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,000 – 8,000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แห่ง)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3316561"/>
                  </a:ext>
                </a:extLst>
              </a:tr>
              <a:tr h="62408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การส่งเสริมให้เกิดความร่วมมือในการอนุรักษ์พลังงานในโรงงาน-อาคารควบคุม และโรงงาน-อาคารนอกข่าย</a:t>
                      </a:r>
                    </a:p>
                    <a:p>
                      <a:pPr marL="85725" indent="-85725"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ดำเนินการประชาสัมพันธ์ให้ดำเนินการอนุรักษ์พลังงาน และร่วมรายงานผลการดำเนินการอนุรักษ์พลังงานผ่านทาง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Google Form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</a:p>
                    <a:p>
                      <a:pPr marL="85725" indent="-85725"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โรงงานอาคารมีการตอบผ่าน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Google Form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ประมาณ 600 ราย ในรอบปีที่แล้ว)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0722697"/>
                  </a:ext>
                </a:extLst>
              </a:tr>
              <a:tr h="624086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การเสริมสร้างสมรรถนะให้แก่ผู้เกี่ยวข้องในด้านการอนุรักษ์พลังงาน ร่วมกับหน่วงานที่เกี่ยวข้อง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85725" indent="-85725"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 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ร่วมมือกับหน่วยงานที่เกี่ยวข้องเช่น การนิคมอุตสาหกรรม (กนอ.) ในการอบรมโรงงานและอาคารต่างๆ ให้มีการอนุรักษ์พลังงานอย่างมีประสิทธิภาพ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7940407"/>
                  </a:ext>
                </a:extLst>
              </a:tr>
              <a:tr h="312043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</a:p>
                  </a:txBody>
                  <a:tcPr marL="7611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การติดตามผลการดำเนินการมาตรการ 1-3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72000" marR="7611" marT="76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700687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35C99B7-6033-7DCB-D85C-533C2584A740}"/>
              </a:ext>
            </a:extLst>
          </p:cNvPr>
          <p:cNvSpPr txBox="1"/>
          <p:nvPr/>
        </p:nvSpPr>
        <p:spPr>
          <a:xfrm>
            <a:off x="4869712" y="3040912"/>
            <a:ext cx="13484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 err="1">
                <a:highlight>
                  <a:srgbClr val="FFFF00"/>
                </a:highlight>
              </a:rPr>
              <a:t>พพ</a:t>
            </a:r>
            <a:r>
              <a:rPr lang="th-TH" sz="8000" b="1" dirty="0">
                <a:highlight>
                  <a:srgbClr val="FFFF00"/>
                </a:highlight>
              </a:rPr>
              <a:t>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03454489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E806E-D3F2-FA75-8EB6-EE9C410CF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764832"/>
            <a:ext cx="10893779" cy="443079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3.1.4 แผนการผลิตก๊าซธรรมชาติและจัดหา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LNG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 2568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B5359-CBA1-08A2-7325-401AF3719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F51F0-9AB6-41F3-B1CC-DFD6609477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A91F7AD-3C87-493B-95C9-D09D493B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02310"/>
            <a:ext cx="3903131" cy="476895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kumimoji="0" lang="th-TH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ข้อมูลนำเสนอ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EOT </a:t>
            </a:r>
            <a:r>
              <a:rPr kumimoji="0" lang="th-TH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ครั้งที่ 2/2567 ณ วันที่ </a:t>
            </a:r>
            <a:r>
              <a:rPr lang="en-US" sz="1800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19 </a:t>
            </a:r>
            <a:r>
              <a:rPr lang="th-TH" sz="1800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ก.พ. 2567 </a:t>
            </a:r>
          </a:p>
          <a:p>
            <a:pPr marL="0" indent="0">
              <a:buNone/>
            </a:pPr>
            <a:r>
              <a:rPr kumimoji="0" lang="th-TH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ปี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2567</a:t>
            </a:r>
            <a:r>
              <a:rPr lang="en-US" sz="2400" b="1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</a:t>
            </a:r>
          </a:p>
          <a:p>
            <a:pPr marL="450850" indent="-269875"/>
            <a:r>
              <a:rPr lang="th-TH" sz="2400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ประเทศ</a:t>
            </a:r>
            <a:r>
              <a:rPr kumimoji="0" lang="th-TH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มีความ</a:t>
            </a:r>
            <a:r>
              <a:rPr kumimoji="0" lang="th-TH" sz="2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ต้</a:t>
            </a:r>
            <a:r>
              <a:rPr lang="th-TH" sz="2400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องการ </a:t>
            </a:r>
            <a:br>
              <a:rPr lang="en-US" sz="2400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</a:br>
            <a:r>
              <a:rPr lang="en-US" sz="2400" b="1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LNG </a:t>
            </a:r>
            <a:r>
              <a:rPr lang="th-TH" sz="2400" b="1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ส่วนเพิ่ม</a:t>
            </a:r>
            <a:r>
              <a:rPr lang="en-US" sz="2400" b="1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</a:t>
            </a:r>
            <a:r>
              <a:rPr lang="th-TH" sz="2400" b="1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9</a:t>
            </a: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2 ลำเรือ</a:t>
            </a:r>
          </a:p>
          <a:p>
            <a:pPr marL="450850" indent="-269875"/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กกพ. มีมติให้จัดหา </a:t>
            </a:r>
            <a:b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Term LNG (Short Term) 20 </a:t>
            </a:r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ลำเรือ</a:t>
            </a:r>
            <a:endParaRPr lang="en-US" sz="24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450850" indent="-269875"/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ดังนั้นประเทศต้อง</a:t>
            </a:r>
            <a:b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จัดหา </a:t>
            </a:r>
            <a:r>
              <a:rPr lang="en-US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Spot LNG </a:t>
            </a:r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เพิ่มเติม</a:t>
            </a:r>
            <a:r>
              <a:rPr lang="en-US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72 </a:t>
            </a:r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ลำเรือ </a:t>
            </a:r>
          </a:p>
          <a:p>
            <a:pPr marL="0" indent="0">
              <a:buNone/>
            </a:pPr>
            <a:endParaRPr lang="th-TH" sz="24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 algn="ctr">
              <a:buNone/>
            </a:pPr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ทั้งนี้ กกพ. ได้อนุมัติจัดหา </a:t>
            </a:r>
            <a:r>
              <a:rPr lang="en-US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Spot LNG </a:t>
            </a:r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ระหว่างมกราคม – พฤษภาคม 2567 </a:t>
            </a:r>
            <a:b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2400" b="1" dirty="0">
                <a:solidFill>
                  <a:srgbClr val="C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จำนวน 32 ลำเรือ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3F3CB41-D1AC-4231-A3A6-500732BEB29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30045" y="1310354"/>
          <a:ext cx="6852356" cy="4863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866">
                  <a:extLst>
                    <a:ext uri="{9D8B030D-6E8A-4147-A177-3AD203B41FA5}">
                      <a16:colId xmlns:a16="http://schemas.microsoft.com/office/drawing/2014/main" val="3323142195"/>
                    </a:ext>
                  </a:extLst>
                </a:gridCol>
                <a:gridCol w="2698045">
                  <a:extLst>
                    <a:ext uri="{9D8B030D-6E8A-4147-A177-3AD203B41FA5}">
                      <a16:colId xmlns:a16="http://schemas.microsoft.com/office/drawing/2014/main" val="1422396982"/>
                    </a:ext>
                  </a:extLst>
                </a:gridCol>
                <a:gridCol w="1034815">
                  <a:extLst>
                    <a:ext uri="{9D8B030D-6E8A-4147-A177-3AD203B41FA5}">
                      <a16:colId xmlns:a16="http://schemas.microsoft.com/office/drawing/2014/main" val="2124545489"/>
                    </a:ext>
                  </a:extLst>
                </a:gridCol>
                <a:gridCol w="1034815">
                  <a:extLst>
                    <a:ext uri="{9D8B030D-6E8A-4147-A177-3AD203B41FA5}">
                      <a16:colId xmlns:a16="http://schemas.microsoft.com/office/drawing/2014/main" val="3243742424"/>
                    </a:ext>
                  </a:extLst>
                </a:gridCol>
                <a:gridCol w="1034815">
                  <a:extLst>
                    <a:ext uri="{9D8B030D-6E8A-4147-A177-3AD203B41FA5}">
                      <a16:colId xmlns:a16="http://schemas.microsoft.com/office/drawing/2014/main" val="1774955840"/>
                    </a:ext>
                  </a:extLst>
                </a:gridCol>
              </a:tblGrid>
              <a:tr h="216645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 </a:t>
                      </a:r>
                      <a:endParaRPr lang="en-US" sz="16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มติ กกพ. ที่อนุมัติ </a:t>
                      </a:r>
                    </a:p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(วันที่มีมติ และ จำนวนลำเรือ)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สถานการณ์จัดหา </a:t>
                      </a:r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Spot LNG</a:t>
                      </a: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ปี 2567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(ลำเรือ)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สถานการณ์จัดหา </a:t>
                      </a:r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Spot LNG</a:t>
                      </a: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ปี 2567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(ลำเรือ)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852328"/>
                  </a:ext>
                </a:extLst>
              </a:tr>
              <a:tr h="105368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จำนวนที่ กกพ. ให้จัดหา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จัดหาแล้วเสร็จ </a:t>
                      </a:r>
                      <a:b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endParaRPr lang="en-US" sz="16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คงเหลือที่ต้องจัดหาเพิ่มเติม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016601"/>
                  </a:ext>
                </a:extLst>
              </a:tr>
              <a:tr h="452984">
                <a:tc>
                  <a:txBody>
                    <a:bodyPr/>
                    <a:lstStyle/>
                    <a:p>
                      <a:pPr algn="ctr"/>
                      <a:r>
                        <a:rPr lang="th-TH" sz="20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</a:t>
                      </a:r>
                      <a:endParaRPr lang="en-US" sz="20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18 ต.ค. 66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 ลำเรือ                   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20 ธ.ค. 66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 ลำเรือ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  <a:endParaRPr lang="th-TH" sz="2000" b="1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576051"/>
                  </a:ext>
                </a:extLst>
              </a:tr>
              <a:tr h="452984">
                <a:tc>
                  <a:txBody>
                    <a:bodyPr/>
                    <a:lstStyle/>
                    <a:p>
                      <a:pPr algn="ctr"/>
                      <a:r>
                        <a:rPr lang="th-TH" sz="20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กุมภาพันธ์</a:t>
                      </a:r>
                      <a:endParaRPr lang="en-US" sz="20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15 พ.ย. 66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6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ลำเรือ                 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17 ม.ค. 67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 ลำเรือ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44418"/>
                  </a:ext>
                </a:extLst>
              </a:tr>
              <a:tr h="295424">
                <a:tc>
                  <a:txBody>
                    <a:bodyPr/>
                    <a:lstStyle/>
                    <a:p>
                      <a:pPr algn="ctr"/>
                      <a:r>
                        <a:rPr lang="th-TH" sz="20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มีนาคม</a:t>
                      </a:r>
                      <a:endParaRPr lang="en-US" sz="20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marR="0" lvl="0" indent="-90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20 ธ.ค. 66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7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ลำเรือ                 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979451"/>
                  </a:ext>
                </a:extLst>
              </a:tr>
              <a:tr h="515652">
                <a:tc>
                  <a:txBody>
                    <a:bodyPr/>
                    <a:lstStyle/>
                    <a:p>
                      <a:pPr algn="ctr"/>
                      <a:r>
                        <a:rPr lang="th-TH" sz="20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เมษายน</a:t>
                      </a:r>
                      <a:endParaRPr lang="en-US" sz="20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>
                        <a:buFont typeface="Arial" panose="020B0604020202020204" pitchFamily="34" charset="0"/>
                        <a:buChar char="•"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 ม.ค. 67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3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ลำเรือ                 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19 ก.พ.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67: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 ลำเรือ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020366"/>
                  </a:ext>
                </a:extLst>
              </a:tr>
              <a:tr h="452984">
                <a:tc>
                  <a:txBody>
                    <a:bodyPr/>
                    <a:lstStyle/>
                    <a:p>
                      <a:pPr algn="ctr"/>
                      <a:r>
                        <a:rPr lang="th-TH" sz="20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พฤษภาคม</a:t>
                      </a:r>
                      <a:endParaRPr lang="en-US" sz="20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21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ก.พ. 67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7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ลำเรือ                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537501"/>
                  </a:ext>
                </a:extLst>
              </a:tr>
              <a:tr h="295424">
                <a:tc gridSpan="2">
                  <a:txBody>
                    <a:bodyPr/>
                    <a:lstStyle/>
                    <a:p>
                      <a:pPr algn="r"/>
                      <a:r>
                        <a:rPr lang="th-TH" sz="20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32</a:t>
                      </a:r>
                      <a:endParaRPr lang="en-US" sz="2400" b="1" kern="1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72933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195C9D0-F315-9FDF-B682-9B9239591D04}"/>
              </a:ext>
            </a:extLst>
          </p:cNvPr>
          <p:cNvSpPr txBox="1"/>
          <p:nvPr/>
        </p:nvSpPr>
        <p:spPr>
          <a:xfrm>
            <a:off x="4869712" y="3040912"/>
            <a:ext cx="60885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สำนักงาน กกพ.</a:t>
            </a:r>
            <a:r>
              <a:rPr lang="th-TH" sz="8000" b="1" dirty="0"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 /ชธ.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93969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11BCB-D165-A609-3B7A-F469DB7C7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F51F0-9AB6-41F3-B1CC-DFD6609477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AAE4FEC-3CC0-447E-8B54-E8F54ACC3018}"/>
              </a:ext>
            </a:extLst>
          </p:cNvPr>
          <p:cNvGrpSpPr/>
          <p:nvPr/>
        </p:nvGrpSpPr>
        <p:grpSpPr>
          <a:xfrm>
            <a:off x="219766" y="597039"/>
            <a:ext cx="11134034" cy="6067097"/>
            <a:chOff x="1277982" y="871538"/>
            <a:chExt cx="9370424" cy="534830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15D3214-6139-4A0C-ABA2-94B87958616B}"/>
                </a:ext>
              </a:extLst>
            </p:cNvPr>
            <p:cNvGrpSpPr/>
            <p:nvPr/>
          </p:nvGrpSpPr>
          <p:grpSpPr>
            <a:xfrm>
              <a:off x="1277982" y="871538"/>
              <a:ext cx="9370424" cy="5348308"/>
              <a:chOff x="2469611" y="922355"/>
              <a:chExt cx="7619896" cy="4315096"/>
            </a:xfrm>
          </p:grpSpPr>
          <p:pic>
            <p:nvPicPr>
              <p:cNvPr id="12" name="Picture 11" descr="A screenshot of a computer&#10;&#10;Description automatically generated">
                <a:extLst>
                  <a:ext uri="{FF2B5EF4-FFF2-40B4-BE49-F238E27FC236}">
                    <a16:creationId xmlns:a16="http://schemas.microsoft.com/office/drawing/2014/main" id="{3A88B14A-BC95-499B-B8F4-44A14BF5F04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2469611" y="922355"/>
                <a:ext cx="7619896" cy="4315096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E6F1F6B5-BD6D-41F3-8B60-6E8E7452CBA0}"/>
                  </a:ext>
                </a:extLst>
              </p:cNvPr>
              <p:cNvSpPr/>
              <p:nvPr/>
            </p:nvSpPr>
            <p:spPr>
              <a:xfrm>
                <a:off x="2679405" y="3181639"/>
                <a:ext cx="1307063" cy="14865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0F5A1F8C-2259-4E65-833B-BBAAF6D8492F}"/>
                  </a:ext>
                </a:extLst>
              </p:cNvPr>
              <p:cNvSpPr/>
              <p:nvPr/>
            </p:nvSpPr>
            <p:spPr>
              <a:xfrm>
                <a:off x="4112765" y="3181639"/>
                <a:ext cx="1883998" cy="14865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97EA3F08-5B4E-457E-A802-D47807280709}"/>
                  </a:ext>
                </a:extLst>
              </p:cNvPr>
              <p:cNvSpPr/>
              <p:nvPr/>
            </p:nvSpPr>
            <p:spPr>
              <a:xfrm>
                <a:off x="6123060" y="3181637"/>
                <a:ext cx="3860911" cy="14865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4B1DF5D-FC66-4026-9A6B-6E32E687EC00}"/>
                </a:ext>
              </a:extLst>
            </p:cNvPr>
            <p:cNvSpPr/>
            <p:nvPr/>
          </p:nvSpPr>
          <p:spPr>
            <a:xfrm>
              <a:off x="8331595" y="3856034"/>
              <a:ext cx="2316811" cy="1365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03D3117-5B0B-40BE-B414-4E1670C25A7A}"/>
              </a:ext>
            </a:extLst>
          </p:cNvPr>
          <p:cNvSpPr/>
          <p:nvPr/>
        </p:nvSpPr>
        <p:spPr>
          <a:xfrm>
            <a:off x="219766" y="6356360"/>
            <a:ext cx="71437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dirty="0"/>
              <a:t>ที่มา </a:t>
            </a:r>
            <a:r>
              <a:rPr lang="en-US" sz="1400" dirty="0"/>
              <a:t>: 1) </a:t>
            </a:r>
            <a:r>
              <a:rPr lang="th-TH" sz="1400" dirty="0"/>
              <a:t>ข้อมูลนำเสนอ </a:t>
            </a:r>
            <a:r>
              <a:rPr lang="en-US" sz="1400" dirty="0"/>
              <a:t>EOT </a:t>
            </a:r>
            <a:r>
              <a:rPr lang="th-TH" sz="1400" dirty="0"/>
              <a:t>(ครั้งที่ 2-2567) ณ วันที่ 19 ก.พ. 2567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A1EFE2-01C8-7713-F456-3A626B93A390}"/>
              </a:ext>
            </a:extLst>
          </p:cNvPr>
          <p:cNvSpPr txBox="1"/>
          <p:nvPr/>
        </p:nvSpPr>
        <p:spPr>
          <a:xfrm>
            <a:off x="4869712" y="3040912"/>
            <a:ext cx="60885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สำนักงาน กกพ.</a:t>
            </a:r>
            <a:r>
              <a:rPr lang="th-TH" sz="8000" b="1" dirty="0"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 /ชธ.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209292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B4FD3-4AC0-7348-A856-8A9308925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F51F0-9AB6-41F3-B1CC-DFD6609477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Content Placeholder 8" descr="A screenshot of a computer&#10;&#10;Description automatically generated">
            <a:extLst>
              <a:ext uri="{FF2B5EF4-FFF2-40B4-BE49-F238E27FC236}">
                <a16:creationId xmlns:a16="http://schemas.microsoft.com/office/drawing/2014/main" id="{B58FAB12-BD65-4C6C-A72F-23BFCC1C50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0296" y="723204"/>
            <a:ext cx="10572676" cy="56331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3C4FF28-C7A8-429D-813C-D54BF051A31B}"/>
              </a:ext>
            </a:extLst>
          </p:cNvPr>
          <p:cNvSpPr/>
          <p:nvPr/>
        </p:nvSpPr>
        <p:spPr>
          <a:xfrm>
            <a:off x="291749" y="6356360"/>
            <a:ext cx="71437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dirty="0"/>
              <a:t>ที่มา </a:t>
            </a:r>
            <a:r>
              <a:rPr lang="en-US" sz="1400" dirty="0"/>
              <a:t>: 1) </a:t>
            </a:r>
            <a:r>
              <a:rPr lang="th-TH" sz="1400" dirty="0"/>
              <a:t>ข้อมูลนำเสนอ </a:t>
            </a:r>
            <a:r>
              <a:rPr lang="en-US" sz="1400" dirty="0"/>
              <a:t>EOT </a:t>
            </a:r>
            <a:r>
              <a:rPr lang="th-TH" sz="1400" dirty="0"/>
              <a:t>(ครั้งที่ 2-2567) ณ วันที่ 19 ก.พ. 2567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B16A57-2169-F3B4-114C-164C732FB90D}"/>
              </a:ext>
            </a:extLst>
          </p:cNvPr>
          <p:cNvSpPr txBox="1"/>
          <p:nvPr/>
        </p:nvSpPr>
        <p:spPr>
          <a:xfrm>
            <a:off x="4869712" y="3040912"/>
            <a:ext cx="60885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สำนักงาน กกพ.</a:t>
            </a:r>
            <a:r>
              <a:rPr lang="th-TH" sz="8000" b="1" dirty="0">
                <a:highlight>
                  <a:srgbClr val="FFFF00"/>
                </a:highlight>
                <a:latin typeface="TH SarabunPSK" panose="020B0500040200020003" pitchFamily="34" charset="-34"/>
                <a:cs typeface="TH SarabunPSK" panose="020B0500040200020003" pitchFamily="34" charset="-34"/>
              </a:rPr>
              <a:t> /ชธ.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3273443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4099" y="1463039"/>
            <a:ext cx="10004612" cy="2767767"/>
          </a:xfrm>
        </p:spPr>
        <p:txBody>
          <a:bodyPr>
            <a:normAutofit/>
          </a:bodyPr>
          <a:lstStyle/>
          <a:p>
            <a:endParaRPr lang="th-TH" sz="2800" b="0" dirty="0"/>
          </a:p>
          <a:p>
            <a:r>
              <a:rPr lang="th-TH" sz="2800" b="0" dirty="0"/>
              <a:t>ข้อเสนอของฝ่ายเลขานุการ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th-TH" sz="2800" dirty="0"/>
              <a:t>รับทราบแผนบริหารจัดการพลังงานในสถานการณ์วิกฤตราคาพลังงาน ปี พ.ศ. 2567 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187968C0-BAC3-4A54-BF31-E94D22AD7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6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2798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2500" b="1" dirty="0"/>
              <a:t>ระเบียบวาระที่ 5 เรื่องอื่น ๆ (ถ้ามี)</a:t>
            </a:r>
            <a:endParaRPr lang="th-TH" sz="25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>
                <a:ea typeface="SimSun" panose="02010600030101010101" pitchFamily="2" charset="-122"/>
                <a:cs typeface="TH SarabunPSK" panose="020B0500040200020003" pitchFamily="34" charset="-34"/>
              </a:rPr>
              <a:t>นัดหมาย</a:t>
            </a:r>
            <a:r>
              <a:rPr lang="th-TH" dirty="0">
                <a:effectLst/>
                <a:ea typeface="SimSun" panose="02010600030101010101" pitchFamily="2" charset="-122"/>
                <a:cs typeface="TH SarabunPSK" panose="020B0500040200020003" pitchFamily="34" charset="-34"/>
              </a:rPr>
              <a:t>การประชุมคณะอนุกรรมการบริหารจัดการรองรับสถานการณ์ฉุกเฉินด้านพลังงาน (ครั้งต่อไป) </a:t>
            </a:r>
            <a:endParaRPr lang="th-TH" sz="4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55BC4-4487-4237-B20A-EB5560DDB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0850" y="2937866"/>
            <a:ext cx="8890299" cy="982268"/>
          </a:xfrm>
        </p:spPr>
        <p:txBody>
          <a:bodyPr/>
          <a:lstStyle/>
          <a:p>
            <a:pPr algn="ctr"/>
            <a:r>
              <a:rPr lang="en-US" dirty="0"/>
              <a:t>BACK UP</a:t>
            </a:r>
            <a:br>
              <a:rPr lang="en-US" dirty="0"/>
            </a:br>
            <a:endParaRPr lang="th-TH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B4EB4-EF12-444C-8A07-8068BAE09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293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93694" y="2557845"/>
            <a:ext cx="10004612" cy="174230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spcBef>
                <a:spcPts val="600"/>
              </a:spcBef>
            </a:pPr>
            <a:endParaRPr lang="th-TH" sz="3200" b="1" kern="1200" dirty="0">
              <a:solidFill>
                <a:schemeClr val="tx1"/>
              </a:solidFill>
              <a:effectLst/>
            </a:endParaRPr>
          </a:p>
          <a:p>
            <a:pPr>
              <a:spcBef>
                <a:spcPts val="600"/>
              </a:spcBef>
            </a:pPr>
            <a:r>
              <a:rPr lang="th-TH" sz="3200" b="1" kern="1200" dirty="0">
                <a:solidFill>
                  <a:schemeClr val="tx1"/>
                </a:solidFill>
                <a:effectLst/>
              </a:rPr>
              <a:t>ระเบียบวาระที่  1  เรื่องที่ประธานแจ้งให้ที่ประชุมทราบ </a:t>
            </a:r>
            <a:r>
              <a:rPr lang="th-TH" sz="3200" b="1" dirty="0"/>
              <a:t> </a:t>
            </a:r>
          </a:p>
          <a:p>
            <a:pPr>
              <a:spcBef>
                <a:spcPts val="600"/>
              </a:spcBef>
            </a:pPr>
            <a:endParaRPr lang="th-TH" sz="2800" dirty="0"/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3FD826F8-667D-436A-A0CA-9746239A6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6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32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93694" y="2557845"/>
            <a:ext cx="10004612" cy="174230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spcBef>
                <a:spcPts val="600"/>
              </a:spcBef>
            </a:pPr>
            <a:endParaRPr lang="th-TH" sz="3200" b="1" kern="1200" dirty="0">
              <a:solidFill>
                <a:schemeClr val="tx1"/>
              </a:solidFill>
              <a:effectLst/>
            </a:endParaRPr>
          </a:p>
          <a:p>
            <a:pPr>
              <a:spcBef>
                <a:spcPts val="600"/>
              </a:spcBef>
            </a:pPr>
            <a:r>
              <a:rPr lang="th-TH" sz="3200" b="1" kern="1200" dirty="0">
                <a:solidFill>
                  <a:schemeClr val="tx1"/>
                </a:solidFill>
                <a:effectLst/>
              </a:rPr>
              <a:t>ระเบียบวาระที่  </a:t>
            </a:r>
            <a:r>
              <a:rPr lang="th-TH" sz="3200" b="1" dirty="0">
                <a:solidFill>
                  <a:schemeClr val="tx1"/>
                </a:solidFill>
              </a:rPr>
              <a:t>2  </a:t>
            </a:r>
            <a:r>
              <a:rPr lang="th-TH" sz="3200" b="1" kern="1200" dirty="0">
                <a:solidFill>
                  <a:schemeClr val="tx1"/>
                </a:solidFill>
                <a:effectLst/>
              </a:rPr>
              <a:t>สรุปการประชุมและรับรองรายงานการประชุม </a:t>
            </a:r>
            <a:r>
              <a:rPr lang="th-TH" sz="3200" b="1" dirty="0"/>
              <a:t> </a:t>
            </a:r>
          </a:p>
          <a:p>
            <a:pPr>
              <a:spcBef>
                <a:spcPts val="600"/>
              </a:spcBef>
            </a:pPr>
            <a:endParaRPr lang="th-TH" sz="2800" dirty="0"/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A2610A9B-4A1B-4F24-8687-47FE9E52D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6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7558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19308" y="6332143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2500" b="1" dirty="0"/>
              <a:t>สรุปการประชุมและรับรองรายงานการประชุมฯ ครั้งที่ 2/2567 (9 สิงหาคม 2567)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94BC90-DF30-44B8-A9E4-75EBCD507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730" y="1404788"/>
            <a:ext cx="10784540" cy="4927355"/>
          </a:xfrm>
        </p:spPr>
        <p:txBody>
          <a:bodyPr/>
          <a:lstStyle/>
          <a:p>
            <a:endParaRPr lang="th-TH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559C19-C6C0-439C-999B-B6C802049D30}"/>
              </a:ext>
            </a:extLst>
          </p:cNvPr>
          <p:cNvSpPr txBox="1"/>
          <p:nvPr/>
        </p:nvSpPr>
        <p:spPr>
          <a:xfrm>
            <a:off x="703729" y="596879"/>
            <a:ext cx="1091901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th-TH" sz="2000" dirty="0"/>
              <a:t>ฝ่ายเลขานุการเวียนรับรองร่างรายงานการประชุมฯ ครั้งที่ </a:t>
            </a:r>
            <a:r>
              <a:rPr lang="en-US" sz="2000" dirty="0"/>
              <a:t>2</a:t>
            </a:r>
            <a:r>
              <a:rPr lang="th-TH" sz="2000" dirty="0"/>
              <a:t>/256</a:t>
            </a:r>
            <a:r>
              <a:rPr lang="en-US" sz="2000" dirty="0"/>
              <a:t>7</a:t>
            </a:r>
            <a:r>
              <a:rPr lang="th-TH" sz="2000" dirty="0"/>
              <a:t> ไปเมื่อวันที่ 9 สิงหาคม 2567 โดยคณะอนุกรรมการได้รับรองรายงานครบทุกหน่วยงาน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93694" y="1936522"/>
            <a:ext cx="10004612" cy="29849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th-TH" sz="3200" b="1" kern="1200" dirty="0">
                <a:solidFill>
                  <a:schemeClr val="tx1"/>
                </a:solidFill>
                <a:effectLst/>
              </a:rPr>
              <a:t>ระเบียบวาระที่  </a:t>
            </a:r>
            <a:r>
              <a:rPr lang="en-US" sz="3200" b="1" kern="1200" dirty="0">
                <a:solidFill>
                  <a:schemeClr val="tx1"/>
                </a:solidFill>
                <a:effectLst/>
              </a:rPr>
              <a:t>3</a:t>
            </a:r>
            <a:r>
              <a:rPr lang="th-TH" sz="3200" b="1" kern="1200" dirty="0">
                <a:solidFill>
                  <a:schemeClr val="tx1"/>
                </a:solidFill>
                <a:effectLst/>
              </a:rPr>
              <a:t>  </a:t>
            </a:r>
            <a:r>
              <a:rPr lang="th-TH" sz="3200" b="1" dirty="0"/>
              <a:t>เรื่องเพื่อติดตาม</a:t>
            </a:r>
          </a:p>
          <a:p>
            <a:pPr marL="396875" indent="-396875" algn="l">
              <a:tabLst>
                <a:tab pos="541338" algn="l"/>
              </a:tabLst>
            </a:pPr>
            <a:r>
              <a:rPr lang="th-TH" sz="3200" b="1" dirty="0"/>
              <a:t> </a:t>
            </a:r>
            <a:r>
              <a:rPr lang="en-US" sz="3200" b="1" dirty="0"/>
              <a:t>3.1</a:t>
            </a:r>
            <a:r>
              <a:rPr lang="th-TH" sz="3200" b="1" dirty="0"/>
              <a:t> การผลิตก๊าซธรรมชาติและนำเข้าก๊าซธรรมชาติเหลวแบบตลาดจร </a:t>
            </a:r>
          </a:p>
          <a:p>
            <a:pPr lvl="1" algn="l">
              <a:tabLst>
                <a:tab pos="541338" algn="l"/>
              </a:tabLst>
            </a:pPr>
            <a:r>
              <a:rPr lang="th-TH" sz="2800" b="1" dirty="0"/>
              <a:t>3.1.1 แผนและผลการจัดหาก๊าซธรรมชาติและ </a:t>
            </a:r>
            <a:r>
              <a:rPr lang="en-US" sz="2800" b="1" dirty="0"/>
              <a:t>LNG </a:t>
            </a:r>
            <a:r>
              <a:rPr lang="th-TH" sz="2800" b="1" dirty="0"/>
              <a:t>ปี 2567 (สำนักงาน กกพ.)</a:t>
            </a:r>
          </a:p>
          <a:p>
            <a:pPr lvl="1" algn="l">
              <a:tabLst>
                <a:tab pos="541338" algn="l"/>
              </a:tabLst>
            </a:pPr>
            <a:r>
              <a:rPr lang="th-TH" sz="2800" b="1" dirty="0"/>
              <a:t>3.1.2 การวิเคราะห์สถานการณ์ราคา </a:t>
            </a:r>
            <a:r>
              <a:rPr lang="en-US" sz="2800" b="1" dirty="0"/>
              <a:t>LNG </a:t>
            </a:r>
            <a:r>
              <a:rPr lang="th-TH" sz="2800" b="1" dirty="0"/>
              <a:t>ตลาดโลก ปี 2568 (</a:t>
            </a:r>
            <a:r>
              <a:rPr lang="en-US" sz="2800" b="1" dirty="0"/>
              <a:t>Pool Manager/</a:t>
            </a:r>
            <a:r>
              <a:rPr lang="th-TH" sz="2800" b="1" dirty="0"/>
              <a:t>ปตท.)</a:t>
            </a:r>
          </a:p>
          <a:p>
            <a:pPr lvl="1" algn="l">
              <a:tabLst>
                <a:tab pos="541338" algn="l"/>
              </a:tabLst>
            </a:pPr>
            <a:r>
              <a:rPr lang="th-TH" sz="2800" b="1" dirty="0"/>
              <a:t>3.1.3 การพยากรณ์ความต้องการใช้ไฟฟ้าปี 2568 (กฟผ.)</a:t>
            </a:r>
          </a:p>
          <a:p>
            <a:pPr lvl="1" algn="l">
              <a:tabLst>
                <a:tab pos="541338" algn="l"/>
              </a:tabLst>
            </a:pPr>
            <a:r>
              <a:rPr lang="th-TH" sz="2800" b="1" dirty="0"/>
              <a:t>3.1.4 แผนการผลิตก๊าซธรรมชาติและจัดหา </a:t>
            </a:r>
            <a:r>
              <a:rPr lang="en-US" sz="2800" b="1" dirty="0"/>
              <a:t>LNG </a:t>
            </a:r>
            <a:r>
              <a:rPr lang="th-TH" sz="2800" b="1" dirty="0"/>
              <a:t>ปี 2568 (สำนักงาน กกพ./ชธ.)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DFE227B8-5A91-4104-A238-2BCE1FE21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6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54A402-D39B-4208-BD16-9399A547F2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417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E806E-D3F2-FA75-8EB6-EE9C410CF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764832"/>
            <a:ext cx="10893779" cy="443079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3.1.1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แผนและผลการจัดหาก๊าซธรรมชาติและ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LNG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ปี 2567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B5359-CBA1-08A2-7325-401AF3719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F51F0-9AB6-41F3-B1CC-DFD6609477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A91F7AD-3C87-493B-95C9-D09D493BE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02310"/>
            <a:ext cx="3903131" cy="476895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kumimoji="0" lang="th-TH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ข้อมูลนำเสนอ </a:t>
            </a:r>
            <a:r>
              <a:rPr kumimoji="0" lang="en-US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EOT </a:t>
            </a:r>
            <a:r>
              <a:rPr kumimoji="0" lang="th-TH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ครั้งที่ 2/2567 ณ วันที่ </a:t>
            </a:r>
            <a:r>
              <a:rPr lang="en-US" sz="1800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19 </a:t>
            </a:r>
            <a:r>
              <a:rPr lang="th-TH" sz="1800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ก.พ. 2567 </a:t>
            </a:r>
          </a:p>
          <a:p>
            <a:pPr marL="0" indent="0">
              <a:buNone/>
            </a:pPr>
            <a:r>
              <a:rPr kumimoji="0" lang="th-TH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ปี </a:t>
            </a: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2567</a:t>
            </a:r>
            <a:r>
              <a:rPr lang="en-US" sz="2400" b="1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</a:t>
            </a:r>
          </a:p>
          <a:p>
            <a:pPr marL="450850" indent="-269875"/>
            <a:r>
              <a:rPr lang="th-TH" sz="2400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ประเทศ</a:t>
            </a:r>
            <a:r>
              <a:rPr kumimoji="0" lang="th-TH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มีความ</a:t>
            </a:r>
            <a:r>
              <a:rPr kumimoji="0" lang="th-TH" sz="2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ต้</a:t>
            </a:r>
            <a:r>
              <a:rPr lang="th-TH" sz="2400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องการ </a:t>
            </a:r>
            <a:br>
              <a:rPr lang="en-US" sz="2400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</a:br>
            <a:r>
              <a:rPr lang="en-US" sz="2400" b="1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LNG </a:t>
            </a:r>
            <a:r>
              <a:rPr lang="th-TH" sz="2400" b="1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ส่วนเพิ่ม</a:t>
            </a:r>
            <a:r>
              <a:rPr lang="en-US" sz="2400" b="1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 </a:t>
            </a:r>
            <a:r>
              <a:rPr lang="th-TH" sz="2400" b="1" dirty="0">
                <a:solidFill>
                  <a:prstClr val="black"/>
                </a:solidFill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9</a:t>
            </a:r>
            <a:r>
              <a:rPr kumimoji="0" lang="th-TH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H Sarabun New" panose="020B0500040200020003" pitchFamily="34" charset="-34"/>
                <a:ea typeface="+mj-ea"/>
                <a:cs typeface="TH Sarabun New" panose="020B0500040200020003" pitchFamily="34" charset="-34"/>
              </a:rPr>
              <a:t>2 ลำเรือ</a:t>
            </a:r>
          </a:p>
          <a:p>
            <a:pPr marL="450850" indent="-269875"/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กกพ. มีมติให้จัดหา </a:t>
            </a:r>
            <a:br>
              <a:rPr lang="en-US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en-US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Term LNG (Short Term) 20 </a:t>
            </a:r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ลำเรือ</a:t>
            </a:r>
            <a:endParaRPr lang="en-US" sz="24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450850" indent="-269875"/>
            <a: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ดังนั้นประเทศต้อง</a:t>
            </a:r>
            <a:br>
              <a:rPr lang="th-TH" sz="2400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จัดหา </a:t>
            </a:r>
            <a:r>
              <a:rPr lang="en-US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Spot LNG </a:t>
            </a:r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เพิ่มเติม</a:t>
            </a:r>
            <a:r>
              <a:rPr lang="en-US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72 </a:t>
            </a:r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ลำเรือ </a:t>
            </a:r>
          </a:p>
          <a:p>
            <a:pPr marL="0" indent="0">
              <a:buNone/>
            </a:pPr>
            <a:endParaRPr lang="th-TH" sz="2400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 algn="ctr">
              <a:buNone/>
            </a:pPr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ทั้งนี้ กกพ. ได้อนุมัติจัดหา </a:t>
            </a:r>
            <a:r>
              <a:rPr lang="en-US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Spot LNG </a:t>
            </a:r>
            <a: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ระหว่างมกราคม – พฤษภาคม 2567 </a:t>
            </a:r>
            <a:br>
              <a:rPr lang="th-TH" sz="2400" b="1" dirty="0">
                <a:latin typeface="TH Sarabun New" panose="020B0500040200020003" pitchFamily="34" charset="-34"/>
                <a:cs typeface="TH Sarabun New" panose="020B0500040200020003" pitchFamily="34" charset="-34"/>
              </a:rPr>
            </a:br>
            <a:r>
              <a:rPr lang="th-TH" sz="2400" b="1" dirty="0">
                <a:solidFill>
                  <a:srgbClr val="C0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จำนวน 32 ลำเรือ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3F3CB41-D1AC-4231-A3A6-500732BEB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369250"/>
              </p:ext>
            </p:extLst>
          </p:nvPr>
        </p:nvGraphicFramePr>
        <p:xfrm>
          <a:off x="4730045" y="1310354"/>
          <a:ext cx="6852356" cy="48636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866">
                  <a:extLst>
                    <a:ext uri="{9D8B030D-6E8A-4147-A177-3AD203B41FA5}">
                      <a16:colId xmlns:a16="http://schemas.microsoft.com/office/drawing/2014/main" val="3323142195"/>
                    </a:ext>
                  </a:extLst>
                </a:gridCol>
                <a:gridCol w="2698045">
                  <a:extLst>
                    <a:ext uri="{9D8B030D-6E8A-4147-A177-3AD203B41FA5}">
                      <a16:colId xmlns:a16="http://schemas.microsoft.com/office/drawing/2014/main" val="1422396982"/>
                    </a:ext>
                  </a:extLst>
                </a:gridCol>
                <a:gridCol w="1034815">
                  <a:extLst>
                    <a:ext uri="{9D8B030D-6E8A-4147-A177-3AD203B41FA5}">
                      <a16:colId xmlns:a16="http://schemas.microsoft.com/office/drawing/2014/main" val="2124545489"/>
                    </a:ext>
                  </a:extLst>
                </a:gridCol>
                <a:gridCol w="1034815">
                  <a:extLst>
                    <a:ext uri="{9D8B030D-6E8A-4147-A177-3AD203B41FA5}">
                      <a16:colId xmlns:a16="http://schemas.microsoft.com/office/drawing/2014/main" val="3243742424"/>
                    </a:ext>
                  </a:extLst>
                </a:gridCol>
                <a:gridCol w="1034815">
                  <a:extLst>
                    <a:ext uri="{9D8B030D-6E8A-4147-A177-3AD203B41FA5}">
                      <a16:colId xmlns:a16="http://schemas.microsoft.com/office/drawing/2014/main" val="1774955840"/>
                    </a:ext>
                  </a:extLst>
                </a:gridCol>
              </a:tblGrid>
              <a:tr h="216645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 </a:t>
                      </a:r>
                      <a:endParaRPr lang="en-US" sz="16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มติ กกพ. ที่อนุมัติ </a:t>
                      </a:r>
                    </a:p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(วันที่มีมติ และ จำนวนลำเรือ)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สถานการณ์จัดหา </a:t>
                      </a:r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Spot LNG</a:t>
                      </a: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ปี 2567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(ลำเรือ)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สถานการณ์จัดหา </a:t>
                      </a:r>
                      <a:r>
                        <a:rPr lang="en-US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Spot LNG</a:t>
                      </a:r>
                      <a:r>
                        <a:rPr lang="th-TH" sz="160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ปี 2567 </a:t>
                      </a: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(ลำเรือ)</a:t>
                      </a:r>
                      <a:endParaRPr lang="en-US" sz="16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852328"/>
                  </a:ext>
                </a:extLst>
              </a:tr>
              <a:tr h="105368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จำนวนที่ กกพ. ให้จัดหา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จัดหาแล้วเสร็จ </a:t>
                      </a:r>
                      <a:b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</a:br>
                      <a:endParaRPr lang="en-US" sz="16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คงเหลือที่ต้องจัดหาเพิ่มเติม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016601"/>
                  </a:ext>
                </a:extLst>
              </a:tr>
              <a:tr h="452984">
                <a:tc>
                  <a:txBody>
                    <a:bodyPr/>
                    <a:lstStyle/>
                    <a:p>
                      <a:pPr algn="ctr"/>
                      <a:r>
                        <a:rPr lang="th-TH" sz="20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มกราคม</a:t>
                      </a:r>
                      <a:endParaRPr lang="en-US" sz="20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18 ต.ค. 66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 ลำเรือ                   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111125" indent="-111125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20 ธ.ค. 66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 ลำเรือ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  <a:endParaRPr lang="th-TH" sz="2000" b="1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3576051"/>
                  </a:ext>
                </a:extLst>
              </a:tr>
              <a:tr h="452984">
                <a:tc>
                  <a:txBody>
                    <a:bodyPr/>
                    <a:lstStyle/>
                    <a:p>
                      <a:pPr algn="ctr"/>
                      <a:r>
                        <a:rPr lang="th-TH" sz="20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กุมภาพันธ์</a:t>
                      </a:r>
                      <a:endParaRPr lang="en-US" sz="20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15 พ.ย. 66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6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ลำเรือ                 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17 ม.ค. 67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 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1 ลำเรือ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44418"/>
                  </a:ext>
                </a:extLst>
              </a:tr>
              <a:tr h="295424">
                <a:tc>
                  <a:txBody>
                    <a:bodyPr/>
                    <a:lstStyle/>
                    <a:p>
                      <a:pPr algn="ctr"/>
                      <a:r>
                        <a:rPr lang="th-TH" sz="20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มีนาคม</a:t>
                      </a:r>
                      <a:endParaRPr lang="en-US" sz="20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0488" marR="0" lvl="0" indent="-904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20 ธ.ค. 66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7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ลำเรือ                 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0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979451"/>
                  </a:ext>
                </a:extLst>
              </a:tr>
              <a:tr h="515652">
                <a:tc>
                  <a:txBody>
                    <a:bodyPr/>
                    <a:lstStyle/>
                    <a:p>
                      <a:pPr algn="ctr"/>
                      <a:r>
                        <a:rPr lang="th-TH" sz="20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เมษายน</a:t>
                      </a:r>
                      <a:endParaRPr lang="en-US" sz="20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>
                        <a:buFont typeface="Arial" panose="020B0604020202020204" pitchFamily="34" charset="0"/>
                        <a:buChar char="•"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 ม.ค. 67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3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ลำเรือ                 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marL="111125" marR="0" lvl="0" indent="-111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19 ก.พ. 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67:</a:t>
                      </a:r>
                      <a:r>
                        <a:rPr lang="th-TH" sz="2000" b="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 ลำเรือ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020366"/>
                  </a:ext>
                </a:extLst>
              </a:tr>
              <a:tr h="452984">
                <a:tc>
                  <a:txBody>
                    <a:bodyPr/>
                    <a:lstStyle/>
                    <a:p>
                      <a:pPr algn="ctr"/>
                      <a:r>
                        <a:rPr lang="th-TH" sz="2000" b="0" dirty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พฤษภาคม</a:t>
                      </a:r>
                      <a:endParaRPr lang="en-US" sz="2000" b="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-180975" algn="l">
                        <a:buFont typeface="Arial" panose="020B0604020202020204" pitchFamily="34" charset="0"/>
                        <a:buChar char="•"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21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ก.พ. 67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: 7</a:t>
                      </a:r>
                      <a:r>
                        <a:rPr lang="th-TH" sz="2000" b="0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ลำเรือ                 </a:t>
                      </a:r>
                      <a:endParaRPr lang="en-US" sz="2000" b="0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537501"/>
                  </a:ext>
                </a:extLst>
              </a:tr>
              <a:tr h="295424">
                <a:tc gridSpan="2">
                  <a:txBody>
                    <a:bodyPr/>
                    <a:lstStyle/>
                    <a:p>
                      <a:pPr algn="r"/>
                      <a:r>
                        <a:rPr lang="th-TH" sz="20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12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12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32</a:t>
                      </a:r>
                      <a:endParaRPr lang="en-US" sz="2400" b="1" kern="1200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000" b="1" kern="1200" dirty="0">
                          <a:solidFill>
                            <a:schemeClr val="bg1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9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72933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195C9D0-F315-9FDF-B682-9B9239591D04}"/>
              </a:ext>
            </a:extLst>
          </p:cNvPr>
          <p:cNvSpPr txBox="1"/>
          <p:nvPr/>
        </p:nvSpPr>
        <p:spPr>
          <a:xfrm>
            <a:off x="4869712" y="3040912"/>
            <a:ext cx="47788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สำนักงาน กกพ.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76053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11BCB-D165-A609-3B7A-F469DB7C7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F51F0-9AB6-41F3-B1CC-DFD6609477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AAE4FEC-3CC0-447E-8B54-E8F54ACC3018}"/>
              </a:ext>
            </a:extLst>
          </p:cNvPr>
          <p:cNvGrpSpPr/>
          <p:nvPr/>
        </p:nvGrpSpPr>
        <p:grpSpPr>
          <a:xfrm>
            <a:off x="219766" y="597039"/>
            <a:ext cx="11134034" cy="6067097"/>
            <a:chOff x="1277982" y="871538"/>
            <a:chExt cx="9370424" cy="5348308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15D3214-6139-4A0C-ABA2-94B87958616B}"/>
                </a:ext>
              </a:extLst>
            </p:cNvPr>
            <p:cNvGrpSpPr/>
            <p:nvPr/>
          </p:nvGrpSpPr>
          <p:grpSpPr>
            <a:xfrm>
              <a:off x="1277982" y="871538"/>
              <a:ext cx="9370424" cy="5348308"/>
              <a:chOff x="2469611" y="922355"/>
              <a:chExt cx="7619896" cy="4315096"/>
            </a:xfrm>
          </p:grpSpPr>
          <p:pic>
            <p:nvPicPr>
              <p:cNvPr id="12" name="Picture 11" descr="A screenshot of a computer&#10;&#10;Description automatically generated">
                <a:extLst>
                  <a:ext uri="{FF2B5EF4-FFF2-40B4-BE49-F238E27FC236}">
                    <a16:creationId xmlns:a16="http://schemas.microsoft.com/office/drawing/2014/main" id="{3A88B14A-BC95-499B-B8F4-44A14BF5F040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 bwMode="auto">
              <a:xfrm>
                <a:off x="2469611" y="922355"/>
                <a:ext cx="7619896" cy="4315096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E6F1F6B5-BD6D-41F3-8B60-6E8E7452CBA0}"/>
                  </a:ext>
                </a:extLst>
              </p:cNvPr>
              <p:cNvSpPr/>
              <p:nvPr/>
            </p:nvSpPr>
            <p:spPr>
              <a:xfrm>
                <a:off x="2679405" y="3181639"/>
                <a:ext cx="1307063" cy="148653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0F5A1F8C-2259-4E65-833B-BBAAF6D8492F}"/>
                  </a:ext>
                </a:extLst>
              </p:cNvPr>
              <p:cNvSpPr/>
              <p:nvPr/>
            </p:nvSpPr>
            <p:spPr>
              <a:xfrm>
                <a:off x="4112765" y="3181639"/>
                <a:ext cx="1883998" cy="148654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97EA3F08-5B4E-457E-A802-D47807280709}"/>
                  </a:ext>
                </a:extLst>
              </p:cNvPr>
              <p:cNvSpPr/>
              <p:nvPr/>
            </p:nvSpPr>
            <p:spPr>
              <a:xfrm>
                <a:off x="6123060" y="3181637"/>
                <a:ext cx="3860911" cy="148655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4B1DF5D-FC66-4026-9A6B-6E32E687EC00}"/>
                </a:ext>
              </a:extLst>
            </p:cNvPr>
            <p:cNvSpPr/>
            <p:nvPr/>
          </p:nvSpPr>
          <p:spPr>
            <a:xfrm>
              <a:off x="8331595" y="3856034"/>
              <a:ext cx="2316811" cy="1365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203D3117-5B0B-40BE-B414-4E1670C25A7A}"/>
              </a:ext>
            </a:extLst>
          </p:cNvPr>
          <p:cNvSpPr/>
          <p:nvPr/>
        </p:nvSpPr>
        <p:spPr>
          <a:xfrm>
            <a:off x="219766" y="6356360"/>
            <a:ext cx="71437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dirty="0"/>
              <a:t>ที่มา </a:t>
            </a:r>
            <a:r>
              <a:rPr lang="en-US" sz="1400" dirty="0"/>
              <a:t>: 1) </a:t>
            </a:r>
            <a:r>
              <a:rPr lang="th-TH" sz="1400" dirty="0"/>
              <a:t>ข้อมูลนำเสนอ </a:t>
            </a:r>
            <a:r>
              <a:rPr lang="en-US" sz="1400" dirty="0"/>
              <a:t>EOT </a:t>
            </a:r>
            <a:r>
              <a:rPr lang="th-TH" sz="1400" dirty="0"/>
              <a:t>(ครั้งที่ 2-2567) ณ วันที่ 19 ก.พ. 2567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5A1EFE2-01C8-7713-F456-3A626B93A390}"/>
              </a:ext>
            </a:extLst>
          </p:cNvPr>
          <p:cNvSpPr txBox="1"/>
          <p:nvPr/>
        </p:nvSpPr>
        <p:spPr>
          <a:xfrm>
            <a:off x="4869712" y="3040912"/>
            <a:ext cx="47788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สำนักงาน กกพ.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35652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B4FD3-4AC0-7348-A856-8A9308925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3F51F0-9AB6-41F3-B1CC-DFD6609477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1" name="Content Placeholder 8" descr="A screenshot of a computer&#10;&#10;Description automatically generated">
            <a:extLst>
              <a:ext uri="{FF2B5EF4-FFF2-40B4-BE49-F238E27FC236}">
                <a16:creationId xmlns:a16="http://schemas.microsoft.com/office/drawing/2014/main" id="{B58FAB12-BD65-4C6C-A72F-23BFCC1C50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0296" y="723204"/>
            <a:ext cx="10572676" cy="56331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3C4FF28-C7A8-429D-813C-D54BF051A31B}"/>
              </a:ext>
            </a:extLst>
          </p:cNvPr>
          <p:cNvSpPr/>
          <p:nvPr/>
        </p:nvSpPr>
        <p:spPr>
          <a:xfrm>
            <a:off x="291749" y="6356360"/>
            <a:ext cx="714375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400" dirty="0"/>
              <a:t>ที่มา </a:t>
            </a:r>
            <a:r>
              <a:rPr lang="en-US" sz="1400" dirty="0"/>
              <a:t>: 1) </a:t>
            </a:r>
            <a:r>
              <a:rPr lang="th-TH" sz="1400" dirty="0"/>
              <a:t>ข้อมูลนำเสนอ </a:t>
            </a:r>
            <a:r>
              <a:rPr lang="en-US" sz="1400" dirty="0"/>
              <a:t>EOT </a:t>
            </a:r>
            <a:r>
              <a:rPr lang="th-TH" sz="1400" dirty="0"/>
              <a:t>(ครั้งที่ 2-2567) ณ วันที่ 19 ก.พ. 2567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8B16A57-2169-F3B4-114C-164C732FB90D}"/>
              </a:ext>
            </a:extLst>
          </p:cNvPr>
          <p:cNvSpPr txBox="1"/>
          <p:nvPr/>
        </p:nvSpPr>
        <p:spPr>
          <a:xfrm>
            <a:off x="4869712" y="3040912"/>
            <a:ext cx="477887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8000" b="1" dirty="0">
                <a:highlight>
                  <a:srgbClr val="FFFF00"/>
                </a:highlight>
              </a:rPr>
              <a:t>สำนักงาน กกพ.</a:t>
            </a:r>
            <a:endParaRPr lang="en-US" sz="8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07017736"/>
      </p:ext>
    </p:extLst>
  </p:cSld>
  <p:clrMapOvr>
    <a:masterClrMapping/>
  </p:clrMapOvr>
</p:sld>
</file>

<file path=ppt/theme/theme1.xml><?xml version="1.0" encoding="utf-8"?>
<a:theme xmlns:a="http://schemas.openxmlformats.org/drawingml/2006/main" name="อนุฉุกเฉิน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พลังงาน">
      <a:majorFont>
        <a:latin typeface="Tahoma"/>
        <a:ea typeface=""/>
        <a:cs typeface="TH SarabunPSK"/>
      </a:majorFont>
      <a:minorFont>
        <a:latin typeface="TH SarabunPSK"/>
        <a:ea typeface=""/>
        <a:cs typeface="TH SarabunPSK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2588</TotalTime>
  <Words>2677</Words>
  <Application>Microsoft Office PowerPoint</Application>
  <PresentationFormat>Widescreen</PresentationFormat>
  <Paragraphs>655</Paragraphs>
  <Slides>28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SimSun</vt:lpstr>
      <vt:lpstr>Arial</vt:lpstr>
      <vt:lpstr>Calibri</vt:lpstr>
      <vt:lpstr>Calibri Light</vt:lpstr>
      <vt:lpstr>Cordia New</vt:lpstr>
      <vt:lpstr>Helvetica</vt:lpstr>
      <vt:lpstr>Tahoma</vt:lpstr>
      <vt:lpstr>TH Sarabun New</vt:lpstr>
      <vt:lpstr>TH SarabunPSK</vt:lpstr>
      <vt:lpstr>Wingdings</vt:lpstr>
      <vt:lpstr>อนุฉุกเฉิน</vt:lpstr>
      <vt:lpstr>การประชุมคณะอนุกรรมการบริหารจัดการ รองรับสถานการณ์ฉุกเฉินด้านพลังงาน  ครั้งที่ 3/2567</vt:lpstr>
      <vt:lpstr>ระเบียบวาระการประชุม</vt:lpstr>
      <vt:lpstr>PowerPoint Presentation</vt:lpstr>
      <vt:lpstr>PowerPoint Presentation</vt:lpstr>
      <vt:lpstr>สรุปการประชุมและรับรองรายงานการประชุมฯ ครั้งที่ 2/2567 (9 สิงหาคม 2567)</vt:lpstr>
      <vt:lpstr>PowerPoint Presentation</vt:lpstr>
      <vt:lpstr>3.1.1 แผนและผลการจัดหาก๊าซธรรมชาติและ LNG ปี 2567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แผนบริหารจัดการพลังงานในสถานการณ์วิกฤตราคาพลังงาน มกราคม - ธันวาคม 2567</vt:lpstr>
      <vt:lpstr>ผลประหยัดสะสมตามมาตรการ ณ 30 พฤศจิกายน 2567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3.1.4 แผนการผลิตก๊าซธรรมชาติและจัดหา LNG ปี 2568</vt:lpstr>
      <vt:lpstr>PowerPoint Presentation</vt:lpstr>
      <vt:lpstr>PowerPoint Presentation</vt:lpstr>
      <vt:lpstr>PowerPoint Presentation</vt:lpstr>
      <vt:lpstr>ระเบียบวาระที่ 5 เรื่องอื่น ๆ (ถ้ามี)</vt:lpstr>
      <vt:lpstr>BACK UP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นางสาว ลลิตวดี พุ่มบุญฤทธิ์</cp:lastModifiedBy>
  <cp:revision>1130</cp:revision>
  <cp:lastPrinted>2023-04-18T02:52:00Z</cp:lastPrinted>
  <dcterms:created xsi:type="dcterms:W3CDTF">2022-09-12T07:25:00Z</dcterms:created>
  <dcterms:modified xsi:type="dcterms:W3CDTF">2024-11-25T03:32:56Z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1054-10.8.2.6597</vt:lpwstr>
  </property>
  <property fmtid="{D5CDD505-2E9C-101B-9397-08002B2CF9AE}" pid="3" name="ICV">
    <vt:lpwstr>52DEFCE059AB472A98003C177D369959</vt:lpwstr>
  </property>
</Properties>
</file>