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721" r:id="rId3"/>
    <p:sldMasterId id="2147483739" r:id="rId4"/>
  </p:sldMasterIdLst>
  <p:notesMasterIdLst>
    <p:notesMasterId r:id="rId76"/>
  </p:notesMasterIdLst>
  <p:handoutMasterIdLst>
    <p:handoutMasterId r:id="rId77"/>
  </p:handoutMasterIdLst>
  <p:sldIdLst>
    <p:sldId id="988" r:id="rId5"/>
    <p:sldId id="5994" r:id="rId6"/>
    <p:sldId id="4285" r:id="rId7"/>
    <p:sldId id="4286" r:id="rId8"/>
    <p:sldId id="4287" r:id="rId9"/>
    <p:sldId id="5995" r:id="rId10"/>
    <p:sldId id="4308" r:id="rId11"/>
    <p:sldId id="4288" r:id="rId12"/>
    <p:sldId id="4305" r:id="rId13"/>
    <p:sldId id="4306" r:id="rId14"/>
    <p:sldId id="4307" r:id="rId15"/>
    <p:sldId id="6008" r:id="rId16"/>
    <p:sldId id="4290" r:id="rId17"/>
    <p:sldId id="4291" r:id="rId18"/>
    <p:sldId id="5999" r:id="rId19"/>
    <p:sldId id="5998" r:id="rId20"/>
    <p:sldId id="4309" r:id="rId21"/>
    <p:sldId id="6005" r:id="rId22"/>
    <p:sldId id="4310" r:id="rId23"/>
    <p:sldId id="4345" r:id="rId24"/>
    <p:sldId id="4292" r:id="rId25"/>
    <p:sldId id="6000" r:id="rId26"/>
    <p:sldId id="6002" r:id="rId27"/>
    <p:sldId id="6003" r:id="rId28"/>
    <p:sldId id="6004" r:id="rId29"/>
    <p:sldId id="6006" r:id="rId30"/>
    <p:sldId id="4311" r:id="rId31"/>
    <p:sldId id="6007" r:id="rId32"/>
    <p:sldId id="4312" r:id="rId33"/>
    <p:sldId id="4313" r:id="rId34"/>
    <p:sldId id="4314" r:id="rId35"/>
    <p:sldId id="4321" r:id="rId36"/>
    <p:sldId id="4323" r:id="rId37"/>
    <p:sldId id="4325" r:id="rId38"/>
    <p:sldId id="257" r:id="rId39"/>
    <p:sldId id="258" r:id="rId40"/>
    <p:sldId id="4320" r:id="rId41"/>
    <p:sldId id="260" r:id="rId42"/>
    <p:sldId id="4322" r:id="rId43"/>
    <p:sldId id="1283" r:id="rId44"/>
    <p:sldId id="510" r:id="rId45"/>
    <p:sldId id="4346" r:id="rId46"/>
    <p:sldId id="4200" r:id="rId47"/>
    <p:sldId id="1285" r:id="rId48"/>
    <p:sldId id="528" r:id="rId49"/>
    <p:sldId id="4324" r:id="rId50"/>
    <p:sldId id="5991" r:id="rId51"/>
    <p:sldId id="5992" r:id="rId52"/>
    <p:sldId id="5993" r:id="rId53"/>
    <p:sldId id="452" r:id="rId54"/>
    <p:sldId id="453" r:id="rId55"/>
    <p:sldId id="428" r:id="rId56"/>
    <p:sldId id="4348" r:id="rId57"/>
    <p:sldId id="456" r:id="rId58"/>
    <p:sldId id="4349" r:id="rId59"/>
    <p:sldId id="4353" r:id="rId60"/>
    <p:sldId id="264" r:id="rId61"/>
    <p:sldId id="4347" r:id="rId62"/>
    <p:sldId id="523" r:id="rId63"/>
    <p:sldId id="4350" r:id="rId64"/>
    <p:sldId id="4351" r:id="rId65"/>
    <p:sldId id="4352" r:id="rId66"/>
    <p:sldId id="4354" r:id="rId67"/>
    <p:sldId id="508" r:id="rId68"/>
    <p:sldId id="6009" r:id="rId69"/>
    <p:sldId id="4343" r:id="rId70"/>
    <p:sldId id="4317" r:id="rId71"/>
    <p:sldId id="4318" r:id="rId72"/>
    <p:sldId id="4344" r:id="rId73"/>
    <p:sldId id="6010" r:id="rId74"/>
    <p:sldId id="6011" r:id="rId7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Chonlaglid Watchararattanapol" initials="CW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C80"/>
    <a:srgbClr val="FF0000"/>
    <a:srgbClr val="FEF6F0"/>
    <a:srgbClr val="FFFFFF"/>
    <a:srgbClr val="FF5050"/>
    <a:srgbClr val="EF8F2F"/>
    <a:srgbClr val="CCECFF"/>
    <a:srgbClr val="CCFFCC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95" autoAdjust="0"/>
    <p:restoredTop sz="93849" autoAdjust="0"/>
  </p:normalViewPr>
  <p:slideViewPr>
    <p:cSldViewPr snapToGrid="0">
      <p:cViewPr>
        <p:scale>
          <a:sx n="50" d="100"/>
          <a:sy n="50" d="100"/>
        </p:scale>
        <p:origin x="1764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8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quarter" idx="1"/>
          </p:nvPr>
        </p:nvSpPr>
        <p:spPr>
          <a:xfrm>
            <a:off x="3816573" y="0"/>
            <a:ext cx="2919748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696C064A-D61B-4B21-B757-51A9B82445B8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10234923"/>
            <a:ext cx="2919748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6573" y="10234923"/>
            <a:ext cx="2919748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50305E07-67EA-4042-A3F6-853A8AD8D2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723" tIns="45861" rIns="91723" bIns="4586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723" tIns="45861" rIns="91723" bIns="45861" rtlCol="0"/>
          <a:lstStyle>
            <a:lvl1pPr algn="r">
              <a:defRPr sz="1200"/>
            </a:lvl1pPr>
          </a:lstStyle>
          <a:p>
            <a:fld id="{BAD5F566-450D-4CA6-ADBE-74A323301678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1" rIns="91723" bIns="4586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723" tIns="45861" rIns="91723" bIns="45861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723" tIns="45861" rIns="91723" bIns="4586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723" tIns="45861" rIns="91723" bIns="45861" rtlCol="0" anchor="b"/>
          <a:lstStyle>
            <a:lvl1pPr algn="r">
              <a:defRPr sz="1200"/>
            </a:lvl1pPr>
          </a:lstStyle>
          <a:p>
            <a:fld id="{A1373A9D-7161-4876-80A6-8F4F2539567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7D4E-B82E-4509-8CD7-2644601571D1}" type="slidenum">
              <a:rPr lang="th-TH" altLang="th-TH">
                <a:solidFill>
                  <a:prstClr val="black"/>
                </a:solidFill>
              </a:rPr>
              <a:t>1</a:t>
            </a:fld>
            <a:endParaRPr lang="th-TH" alt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58838" y="1585913"/>
            <a:ext cx="7607301" cy="42799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02" tIns="44251" rIns="88502" bIns="44251" numCol="1" anchor="t" anchorCtr="0" compatLnSpc="1"/>
          <a:lstStyle/>
          <a:p>
            <a:pPr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7AF95-AB2A-0D44-9600-9CEC9A32C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59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1298575"/>
            <a:ext cx="6230938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080" tIns="44039" rIns="88080" bIns="440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41D62-946D-4B9D-9535-6C08B74CF93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063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E380B-7791-2679-4452-6E1B4307C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9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EB72B-12AE-99A3-B998-70C228ADB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654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1290638"/>
            <a:ext cx="61944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436" tIns="43717" rIns="87436" bIns="43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41D62-946D-4B9D-9535-6C08B74CF93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290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81085-69BB-B5A8-123E-B5C974D08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757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56772-D0F5-5EA0-9923-0B0FB4B05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772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B07D-BD66-8F85-2DAC-59EA6FE95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74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4F648-EDD7-484A-489B-6341EA723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82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263" y="1179513"/>
            <a:ext cx="5664200" cy="31861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BD079E-DAF2-24E1-3B14-56B88FC21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3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1306513"/>
            <a:ext cx="6272213" cy="35290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11" tIns="44106" rIns="88211" bIns="44106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F74F03-0379-6049-C5AE-F4275AF4B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440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263" y="1179513"/>
            <a:ext cx="5664200" cy="31861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3A910-CEA4-E4D0-CA9C-57760664D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276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D96EE-99DC-14E7-6F20-B5789A4DE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4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36B6D-A271-C471-0A90-1D88D4A65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3947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806C7-4F61-6A28-8EAA-474928C27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7031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ECF8F-7990-5176-DD00-819C76735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9569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1377950"/>
            <a:ext cx="6618288" cy="37242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B06BC-E737-9212-7CCF-2B4221BAC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519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57213" y="1471613"/>
            <a:ext cx="7067551" cy="3976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E687D-93C3-12C1-191C-ED70A2444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877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7D4E-B82E-4509-8CD7-2644601571D1}" type="slidenum">
              <a:rPr lang="th-TH" altLang="th-TH">
                <a:solidFill>
                  <a:prstClr val="black"/>
                </a:solidFill>
              </a:rPr>
              <a:t>66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63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7D4E-B82E-4509-8CD7-2644601571D1}" type="slidenum">
              <a:rPr lang="th-TH" altLang="th-TH">
                <a:solidFill>
                  <a:prstClr val="black"/>
                </a:solidFill>
              </a:rPr>
              <a:t>67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37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7D4E-B82E-4509-8CD7-2644601571D1}" type="slidenum">
              <a:rPr lang="th-TH" altLang="th-TH">
                <a:solidFill>
                  <a:prstClr val="black"/>
                </a:solidFill>
              </a:rPr>
              <a:t>68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1306513"/>
            <a:ext cx="6272213" cy="35290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11" tIns="44106" rIns="88211" bIns="44106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16B90-9CD8-AEBC-93B6-062A38D83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659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7D4E-B82E-4509-8CD7-2644601571D1}" type="slidenum">
              <a:rPr lang="th-TH" altLang="th-TH">
                <a:solidFill>
                  <a:prstClr val="black"/>
                </a:solidFill>
              </a:rPr>
              <a:t>69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7350" y="1223963"/>
            <a:ext cx="5876925" cy="330517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11" tIns="44106" rIns="88211" bIns="44106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2FF05-2AC2-3E35-7AA3-2C2E581DC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23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525" y="1347788"/>
            <a:ext cx="6467475" cy="36385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8B082-9E2B-F3DE-086C-D52F257DC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10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57213" y="1471613"/>
            <a:ext cx="7067551" cy="3976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7225C-1FBD-8FA4-6D04-532065461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926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57213" y="1471613"/>
            <a:ext cx="7067551" cy="3976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F5E4A-9E95-7CF9-688B-61FBAED4E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28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1290638"/>
            <a:ext cx="61944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436" tIns="43717" rIns="87436" bIns="43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41D62-946D-4B9D-9535-6C08B74CF93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34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525" y="1347788"/>
            <a:ext cx="6467475" cy="36385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F3A995-A6F2-C3DE-974B-4A18D96BC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73A9D-7161-4876-80A6-8F4F2539567E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978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FFA1C1-74F0-4ADD-A761-EE637AEA48E6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34150"/>
            <a:ext cx="1117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26FADF2-AB39-4057-B5DD-6AC564CAF86C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980ACA-1BD5-4E57-8999-F7275786A2B8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E26C4-B556-4E87-B441-1AFB6DDD2130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C865E6-4302-4550-81BB-727EA3952BD8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332E5-CA12-416B-983B-DAC79C1A014F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hasCustomPrompt="1"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552B46-2EB3-4A44-8065-9292650737EB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28448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311EA4F-A908-4BB5-8771-995EC03E8E4D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021E-55CB-4782-AF54-1B06A4C17984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48-4BF6-4AC2-8079-5613454580A1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B97E-E2EC-41AD-85FE-C11DC38901C3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3D49-1AF0-4777-A50D-37495C472813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9BCD-6860-453C-A4EC-E2E64038AEFD}" type="datetime1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014B-2E58-4DFD-85E9-D6DD42AF36B5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DE0C-86DF-4D52-87C2-2187F76D878C}" type="datetime1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0770AB-AF29-4DD0-94EF-D9E5AD27E0D0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34150"/>
            <a:ext cx="28448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BCE818F-7FB4-4B78-B288-FF4AFD7DA18E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8EB7-E93D-4E4D-9552-9FE1903183E5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F7F9-E197-4070-BBD8-BA1643E31CD3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7841-2A11-4C8C-A4DF-5CB0CA2FF8D8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B8B1-857A-4370-8A87-246589C2F73A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280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654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09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92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33216-6077-4A34-8FB3-A5EC06408926}"/>
              </a:ext>
            </a:extLst>
          </p:cNvPr>
          <p:cNvSpPr/>
          <p:nvPr userDrawn="1"/>
        </p:nvSpPr>
        <p:spPr>
          <a:xfrm>
            <a:off x="0" y="1672047"/>
            <a:ext cx="12192000" cy="484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A91C0D-3238-4D8F-A939-5CF37D2AB0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916832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69AEC-138A-48A3-86E1-AE43696E7954}"/>
              </a:ext>
            </a:extLst>
          </p:cNvPr>
          <p:cNvSpPr/>
          <p:nvPr userDrawn="1"/>
        </p:nvSpPr>
        <p:spPr>
          <a:xfrm>
            <a:off x="0" y="1427955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61160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3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5C6FB6-7862-4AB8-9259-E86C3BC9E6A9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BCC79-C1F6-4EEE-8686-8612D8FBA925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A8774-1459-4E31-988A-94FC302B26CD}"/>
              </a:ext>
            </a:extLst>
          </p:cNvPr>
          <p:cNvGrpSpPr/>
          <p:nvPr userDrawn="1"/>
        </p:nvGrpSpPr>
        <p:grpSpPr>
          <a:xfrm>
            <a:off x="6667502" y="1877717"/>
            <a:ext cx="2137226" cy="3757132"/>
            <a:chOff x="4871870" y="1763729"/>
            <a:chExt cx="2448272" cy="4303935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3FB2AD1-1A49-431B-A657-23EEFDAA922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DA06115C-ED2F-4FBE-8A0B-1E33C86BE3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8CE15C0-E118-46E9-A62E-B62A4CD8D34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CE9FA54-1740-481A-9DE4-B8CDA7F28F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1FE76A8A-DD54-4649-9CA1-36D4075A77E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8">
                  <a:extLst>
                    <a:ext uri="{FF2B5EF4-FFF2-40B4-BE49-F238E27FC236}">
                      <a16:creationId xmlns:a16="http://schemas.microsoft.com/office/drawing/2014/main" id="{7BAD1A71-EDB8-42F3-B2A5-3BC3DEB604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1" name="Picture Placeholder 2">
              <a:extLst>
                <a:ext uri="{FF2B5EF4-FFF2-40B4-BE49-F238E27FC236}">
                  <a16:creationId xmlns:a16="http://schemas.microsoft.com/office/drawing/2014/main" id="{3CAF624C-7154-4239-B162-70D9CC80171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AE0BF-9556-4800-9F78-9F9828B406C3}"/>
              </a:ext>
            </a:extLst>
          </p:cNvPr>
          <p:cNvGrpSpPr/>
          <p:nvPr userDrawn="1"/>
        </p:nvGrpSpPr>
        <p:grpSpPr>
          <a:xfrm>
            <a:off x="3432994" y="1877717"/>
            <a:ext cx="2137226" cy="3757132"/>
            <a:chOff x="4871870" y="1763729"/>
            <a:chExt cx="2448272" cy="430393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D5320B6-0428-499C-9BA0-11718FA4B4F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EE6BAF63-4837-435A-B287-8A022BC6D6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B470123-D5F2-466B-9F43-4C8BF118F0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5C37ACB-7EE1-4D29-9E16-3FAC199F63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C7AC4199-669E-427B-B852-ECAA16F728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DA63717B-0DB6-420E-A017-8AC301C192A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" name="Picture Placeholder 2">
              <a:extLst>
                <a:ext uri="{FF2B5EF4-FFF2-40B4-BE49-F238E27FC236}">
                  <a16:creationId xmlns:a16="http://schemas.microsoft.com/office/drawing/2014/main" id="{7D6A599F-1A95-4202-B5D8-E9DF7F329C8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44EEB-95EC-4F6D-BBE3-C31B63869D45}"/>
              </a:ext>
            </a:extLst>
          </p:cNvPr>
          <p:cNvGrpSpPr/>
          <p:nvPr userDrawn="1"/>
        </p:nvGrpSpPr>
        <p:grpSpPr>
          <a:xfrm>
            <a:off x="0" y="5907289"/>
            <a:ext cx="12192000" cy="950711"/>
            <a:chOff x="0" y="5907289"/>
            <a:chExt cx="12192000" cy="95071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2DB692-2BCC-4762-A302-D97B83269789}"/>
                </a:ext>
              </a:extLst>
            </p:cNvPr>
            <p:cNvGrpSpPr/>
            <p:nvPr userDrawn="1"/>
          </p:nvGrpSpPr>
          <p:grpSpPr>
            <a:xfrm>
              <a:off x="373" y="5907289"/>
              <a:ext cx="12191627" cy="886330"/>
              <a:chOff x="1" y="5737141"/>
              <a:chExt cx="9143720" cy="886330"/>
            </a:xfrm>
            <a:grpFill/>
          </p:grpSpPr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463FDBF-5C6A-4149-99BB-B018BB0B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5737142"/>
                <a:ext cx="3153832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6A4D0DD9-923F-4AD1-B600-1A824400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40" y="6178968"/>
                <a:ext cx="3252129" cy="423086"/>
              </a:xfrm>
              <a:custGeom>
                <a:avLst/>
                <a:gdLst>
                  <a:gd name="T0" fmla="*/ 1427 w 1459"/>
                  <a:gd name="T1" fmla="*/ 135 h 182"/>
                  <a:gd name="T2" fmla="*/ 1413 w 1459"/>
                  <a:gd name="T3" fmla="*/ 139 h 182"/>
                  <a:gd name="T4" fmla="*/ 1361 w 1459"/>
                  <a:gd name="T5" fmla="*/ 135 h 182"/>
                  <a:gd name="T6" fmla="*/ 1268 w 1459"/>
                  <a:gd name="T7" fmla="*/ 144 h 182"/>
                  <a:gd name="T8" fmla="*/ 1257 w 1459"/>
                  <a:gd name="T9" fmla="*/ 131 h 182"/>
                  <a:gd name="T10" fmla="*/ 1255 w 1459"/>
                  <a:gd name="T11" fmla="*/ 97 h 182"/>
                  <a:gd name="T12" fmla="*/ 1238 w 1459"/>
                  <a:gd name="T13" fmla="*/ 59 h 182"/>
                  <a:gd name="T14" fmla="*/ 1231 w 1459"/>
                  <a:gd name="T15" fmla="*/ 36 h 182"/>
                  <a:gd name="T16" fmla="*/ 1227 w 1459"/>
                  <a:gd name="T17" fmla="*/ 32 h 182"/>
                  <a:gd name="T18" fmla="*/ 1221 w 1459"/>
                  <a:gd name="T19" fmla="*/ 46 h 182"/>
                  <a:gd name="T20" fmla="*/ 1202 w 1459"/>
                  <a:gd name="T21" fmla="*/ 92 h 182"/>
                  <a:gd name="T22" fmla="*/ 1196 w 1459"/>
                  <a:gd name="T23" fmla="*/ 105 h 182"/>
                  <a:gd name="T24" fmla="*/ 1199 w 1459"/>
                  <a:gd name="T25" fmla="*/ 141 h 182"/>
                  <a:gd name="T26" fmla="*/ 1148 w 1459"/>
                  <a:gd name="T27" fmla="*/ 75 h 182"/>
                  <a:gd name="T28" fmla="*/ 1124 w 1459"/>
                  <a:gd name="T29" fmla="*/ 142 h 182"/>
                  <a:gd name="T30" fmla="*/ 1006 w 1459"/>
                  <a:gd name="T31" fmla="*/ 85 h 182"/>
                  <a:gd name="T32" fmla="*/ 943 w 1459"/>
                  <a:gd name="T33" fmla="*/ 130 h 182"/>
                  <a:gd name="T34" fmla="*/ 843 w 1459"/>
                  <a:gd name="T35" fmla="*/ 136 h 182"/>
                  <a:gd name="T36" fmla="*/ 825 w 1459"/>
                  <a:gd name="T37" fmla="*/ 92 h 182"/>
                  <a:gd name="T38" fmla="*/ 770 w 1459"/>
                  <a:gd name="T39" fmla="*/ 91 h 182"/>
                  <a:gd name="T40" fmla="*/ 748 w 1459"/>
                  <a:gd name="T41" fmla="*/ 141 h 182"/>
                  <a:gd name="T42" fmla="*/ 714 w 1459"/>
                  <a:gd name="T43" fmla="*/ 73 h 182"/>
                  <a:gd name="T44" fmla="*/ 684 w 1459"/>
                  <a:gd name="T45" fmla="*/ 8 h 182"/>
                  <a:gd name="T46" fmla="*/ 629 w 1459"/>
                  <a:gd name="T47" fmla="*/ 23 h 182"/>
                  <a:gd name="T48" fmla="*/ 571 w 1459"/>
                  <a:gd name="T49" fmla="*/ 47 h 182"/>
                  <a:gd name="T50" fmla="*/ 546 w 1459"/>
                  <a:gd name="T51" fmla="*/ 45 h 182"/>
                  <a:gd name="T52" fmla="*/ 520 w 1459"/>
                  <a:gd name="T53" fmla="*/ 57 h 182"/>
                  <a:gd name="T54" fmla="*/ 506 w 1459"/>
                  <a:gd name="T55" fmla="*/ 36 h 182"/>
                  <a:gd name="T56" fmla="*/ 485 w 1459"/>
                  <a:gd name="T57" fmla="*/ 57 h 182"/>
                  <a:gd name="T58" fmla="*/ 476 w 1459"/>
                  <a:gd name="T59" fmla="*/ 131 h 182"/>
                  <a:gd name="T60" fmla="*/ 459 w 1459"/>
                  <a:gd name="T61" fmla="*/ 146 h 182"/>
                  <a:gd name="T62" fmla="*/ 440 w 1459"/>
                  <a:gd name="T63" fmla="*/ 157 h 182"/>
                  <a:gd name="T64" fmla="*/ 435 w 1459"/>
                  <a:gd name="T65" fmla="*/ 122 h 182"/>
                  <a:gd name="T66" fmla="*/ 401 w 1459"/>
                  <a:gd name="T67" fmla="*/ 120 h 182"/>
                  <a:gd name="T68" fmla="*/ 394 w 1459"/>
                  <a:gd name="T69" fmla="*/ 98 h 182"/>
                  <a:gd name="T70" fmla="*/ 379 w 1459"/>
                  <a:gd name="T71" fmla="*/ 82 h 182"/>
                  <a:gd name="T72" fmla="*/ 354 w 1459"/>
                  <a:gd name="T73" fmla="*/ 86 h 182"/>
                  <a:gd name="T74" fmla="*/ 342 w 1459"/>
                  <a:gd name="T75" fmla="*/ 97 h 182"/>
                  <a:gd name="T76" fmla="*/ 318 w 1459"/>
                  <a:gd name="T77" fmla="*/ 155 h 182"/>
                  <a:gd name="T78" fmla="*/ 294 w 1459"/>
                  <a:gd name="T79" fmla="*/ 172 h 182"/>
                  <a:gd name="T80" fmla="*/ 269 w 1459"/>
                  <a:gd name="T81" fmla="*/ 148 h 182"/>
                  <a:gd name="T82" fmla="*/ 258 w 1459"/>
                  <a:gd name="T83" fmla="*/ 140 h 182"/>
                  <a:gd name="T84" fmla="*/ 247 w 1459"/>
                  <a:gd name="T85" fmla="*/ 118 h 182"/>
                  <a:gd name="T86" fmla="*/ 247 w 1459"/>
                  <a:gd name="T87" fmla="*/ 107 h 182"/>
                  <a:gd name="T88" fmla="*/ 251 w 1459"/>
                  <a:gd name="T89" fmla="*/ 92 h 182"/>
                  <a:gd name="T90" fmla="*/ 251 w 1459"/>
                  <a:gd name="T91" fmla="*/ 81 h 182"/>
                  <a:gd name="T92" fmla="*/ 247 w 1459"/>
                  <a:gd name="T93" fmla="*/ 66 h 182"/>
                  <a:gd name="T94" fmla="*/ 247 w 1459"/>
                  <a:gd name="T95" fmla="*/ 55 h 182"/>
                  <a:gd name="T96" fmla="*/ 251 w 1459"/>
                  <a:gd name="T97" fmla="*/ 23 h 182"/>
                  <a:gd name="T98" fmla="*/ 182 w 1459"/>
                  <a:gd name="T99" fmla="*/ 40 h 182"/>
                  <a:gd name="T100" fmla="*/ 178 w 1459"/>
                  <a:gd name="T101" fmla="*/ 55 h 182"/>
                  <a:gd name="T102" fmla="*/ 178 w 1459"/>
                  <a:gd name="T103" fmla="*/ 66 h 182"/>
                  <a:gd name="T104" fmla="*/ 182 w 1459"/>
                  <a:gd name="T105" fmla="*/ 81 h 182"/>
                  <a:gd name="T106" fmla="*/ 182 w 1459"/>
                  <a:gd name="T107" fmla="*/ 92 h 182"/>
                  <a:gd name="T108" fmla="*/ 178 w 1459"/>
                  <a:gd name="T109" fmla="*/ 107 h 182"/>
                  <a:gd name="T110" fmla="*/ 178 w 1459"/>
                  <a:gd name="T111" fmla="*/ 118 h 182"/>
                  <a:gd name="T112" fmla="*/ 173 w 1459"/>
                  <a:gd name="T113" fmla="*/ 114 h 182"/>
                  <a:gd name="T114" fmla="*/ 112 w 1459"/>
                  <a:gd name="T115" fmla="*/ 110 h 182"/>
                  <a:gd name="T116" fmla="*/ 89 w 1459"/>
                  <a:gd name="T117" fmla="*/ 128 h 182"/>
                  <a:gd name="T118" fmla="*/ 26 w 1459"/>
                  <a:gd name="T119" fmla="*/ 128 h 182"/>
                  <a:gd name="T120" fmla="*/ 14 w 1459"/>
                  <a:gd name="T121" fmla="*/ 92 h 182"/>
                  <a:gd name="T122" fmla="*/ 0 w 1459"/>
                  <a:gd name="T12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59" h="182">
                    <a:moveTo>
                      <a:pt x="1459" y="182"/>
                    </a:moveTo>
                    <a:cubicBezTo>
                      <a:pt x="1459" y="138"/>
                      <a:pt x="1459" y="138"/>
                      <a:pt x="1459" y="138"/>
                    </a:cubicBezTo>
                    <a:cubicBezTo>
                      <a:pt x="1457" y="138"/>
                      <a:pt x="1455" y="138"/>
                      <a:pt x="1453" y="138"/>
                    </a:cubicBezTo>
                    <a:cubicBezTo>
                      <a:pt x="1453" y="136"/>
                      <a:pt x="1453" y="133"/>
                      <a:pt x="1453" y="131"/>
                    </a:cubicBezTo>
                    <a:cubicBezTo>
                      <a:pt x="1448" y="131"/>
                      <a:pt x="1443" y="131"/>
                      <a:pt x="1438" y="131"/>
                    </a:cubicBezTo>
                    <a:cubicBezTo>
                      <a:pt x="1437" y="132"/>
                      <a:pt x="1436" y="134"/>
                      <a:pt x="1435" y="135"/>
                    </a:cubicBezTo>
                    <a:cubicBezTo>
                      <a:pt x="1432" y="135"/>
                      <a:pt x="1429" y="135"/>
                      <a:pt x="1427" y="135"/>
                    </a:cubicBezTo>
                    <a:cubicBezTo>
                      <a:pt x="1427" y="134"/>
                      <a:pt x="1427" y="132"/>
                      <a:pt x="1427" y="131"/>
                    </a:cubicBezTo>
                    <a:cubicBezTo>
                      <a:pt x="1425" y="131"/>
                      <a:pt x="1423" y="131"/>
                      <a:pt x="1420" y="131"/>
                    </a:cubicBezTo>
                    <a:cubicBezTo>
                      <a:pt x="1420" y="132"/>
                      <a:pt x="1420" y="134"/>
                      <a:pt x="1420" y="135"/>
                    </a:cubicBezTo>
                    <a:cubicBezTo>
                      <a:pt x="1419" y="135"/>
                      <a:pt x="1417" y="135"/>
                      <a:pt x="1416" y="135"/>
                    </a:cubicBezTo>
                    <a:cubicBezTo>
                      <a:pt x="1416" y="138"/>
                      <a:pt x="1416" y="141"/>
                      <a:pt x="1416" y="144"/>
                    </a:cubicBezTo>
                    <a:cubicBezTo>
                      <a:pt x="1415" y="144"/>
                      <a:pt x="1414" y="144"/>
                      <a:pt x="1413" y="144"/>
                    </a:cubicBezTo>
                    <a:cubicBezTo>
                      <a:pt x="1413" y="142"/>
                      <a:pt x="1413" y="141"/>
                      <a:pt x="1413" y="139"/>
                    </a:cubicBezTo>
                    <a:cubicBezTo>
                      <a:pt x="1412" y="139"/>
                      <a:pt x="1411" y="139"/>
                      <a:pt x="1410" y="139"/>
                    </a:cubicBezTo>
                    <a:cubicBezTo>
                      <a:pt x="1408" y="138"/>
                      <a:pt x="1406" y="136"/>
                      <a:pt x="1405" y="135"/>
                    </a:cubicBezTo>
                    <a:cubicBezTo>
                      <a:pt x="1403" y="135"/>
                      <a:pt x="1402" y="135"/>
                      <a:pt x="1400" y="135"/>
                    </a:cubicBezTo>
                    <a:cubicBezTo>
                      <a:pt x="1400" y="121"/>
                      <a:pt x="1400" y="107"/>
                      <a:pt x="1400" y="92"/>
                    </a:cubicBezTo>
                    <a:cubicBezTo>
                      <a:pt x="1398" y="89"/>
                      <a:pt x="1396" y="86"/>
                      <a:pt x="1394" y="83"/>
                    </a:cubicBezTo>
                    <a:cubicBezTo>
                      <a:pt x="1383" y="83"/>
                      <a:pt x="1372" y="83"/>
                      <a:pt x="1361" y="83"/>
                    </a:cubicBezTo>
                    <a:cubicBezTo>
                      <a:pt x="1361" y="100"/>
                      <a:pt x="1361" y="117"/>
                      <a:pt x="1361" y="135"/>
                    </a:cubicBezTo>
                    <a:cubicBezTo>
                      <a:pt x="1357" y="135"/>
                      <a:pt x="1352" y="135"/>
                      <a:pt x="1347" y="135"/>
                    </a:cubicBezTo>
                    <a:cubicBezTo>
                      <a:pt x="1347" y="100"/>
                      <a:pt x="1347" y="66"/>
                      <a:pt x="1347" y="32"/>
                    </a:cubicBezTo>
                    <a:cubicBezTo>
                      <a:pt x="1338" y="23"/>
                      <a:pt x="1318" y="23"/>
                      <a:pt x="1308" y="32"/>
                    </a:cubicBezTo>
                    <a:cubicBezTo>
                      <a:pt x="1308" y="45"/>
                      <a:pt x="1308" y="59"/>
                      <a:pt x="1308" y="72"/>
                    </a:cubicBezTo>
                    <a:cubicBezTo>
                      <a:pt x="1304" y="72"/>
                      <a:pt x="1299" y="72"/>
                      <a:pt x="1294" y="72"/>
                    </a:cubicBezTo>
                    <a:cubicBezTo>
                      <a:pt x="1285" y="74"/>
                      <a:pt x="1277" y="75"/>
                      <a:pt x="1268" y="77"/>
                    </a:cubicBezTo>
                    <a:cubicBezTo>
                      <a:pt x="1268" y="99"/>
                      <a:pt x="1268" y="122"/>
                      <a:pt x="1268" y="144"/>
                    </a:cubicBezTo>
                    <a:cubicBezTo>
                      <a:pt x="1266" y="144"/>
                      <a:pt x="1264" y="144"/>
                      <a:pt x="1261" y="144"/>
                    </a:cubicBezTo>
                    <a:cubicBezTo>
                      <a:pt x="1261" y="143"/>
                      <a:pt x="1261" y="142"/>
                      <a:pt x="1261" y="140"/>
                    </a:cubicBezTo>
                    <a:cubicBezTo>
                      <a:pt x="1260" y="140"/>
                      <a:pt x="1258" y="140"/>
                      <a:pt x="1257" y="140"/>
                    </a:cubicBezTo>
                    <a:cubicBezTo>
                      <a:pt x="1257" y="139"/>
                      <a:pt x="1257" y="138"/>
                      <a:pt x="1257" y="137"/>
                    </a:cubicBezTo>
                    <a:cubicBezTo>
                      <a:pt x="1258" y="137"/>
                      <a:pt x="1259" y="136"/>
                      <a:pt x="1260" y="136"/>
                    </a:cubicBezTo>
                    <a:cubicBezTo>
                      <a:pt x="1260" y="135"/>
                      <a:pt x="1260" y="134"/>
                      <a:pt x="1260" y="133"/>
                    </a:cubicBezTo>
                    <a:cubicBezTo>
                      <a:pt x="1259" y="132"/>
                      <a:pt x="1258" y="132"/>
                      <a:pt x="1257" y="131"/>
                    </a:cubicBezTo>
                    <a:cubicBezTo>
                      <a:pt x="1257" y="124"/>
                      <a:pt x="1257" y="117"/>
                      <a:pt x="1257" y="109"/>
                    </a:cubicBezTo>
                    <a:cubicBezTo>
                      <a:pt x="1258" y="109"/>
                      <a:pt x="1259" y="108"/>
                      <a:pt x="1260" y="108"/>
                    </a:cubicBezTo>
                    <a:cubicBezTo>
                      <a:pt x="1260" y="107"/>
                      <a:pt x="1260" y="106"/>
                      <a:pt x="1260" y="105"/>
                    </a:cubicBezTo>
                    <a:cubicBezTo>
                      <a:pt x="1259" y="105"/>
                      <a:pt x="1258" y="104"/>
                      <a:pt x="1257" y="103"/>
                    </a:cubicBezTo>
                    <a:cubicBezTo>
                      <a:pt x="1257" y="103"/>
                      <a:pt x="1257" y="102"/>
                      <a:pt x="1257" y="101"/>
                    </a:cubicBezTo>
                    <a:cubicBezTo>
                      <a:pt x="1256" y="101"/>
                      <a:pt x="1256" y="101"/>
                      <a:pt x="1255" y="101"/>
                    </a:cubicBezTo>
                    <a:cubicBezTo>
                      <a:pt x="1255" y="100"/>
                      <a:pt x="1255" y="99"/>
                      <a:pt x="1255" y="97"/>
                    </a:cubicBezTo>
                    <a:cubicBezTo>
                      <a:pt x="1256" y="97"/>
                      <a:pt x="1256" y="97"/>
                      <a:pt x="1257" y="97"/>
                    </a:cubicBezTo>
                    <a:cubicBezTo>
                      <a:pt x="1257" y="96"/>
                      <a:pt x="1257" y="95"/>
                      <a:pt x="1257" y="94"/>
                    </a:cubicBezTo>
                    <a:cubicBezTo>
                      <a:pt x="1256" y="93"/>
                      <a:pt x="1255" y="93"/>
                      <a:pt x="1254" y="92"/>
                    </a:cubicBezTo>
                    <a:cubicBezTo>
                      <a:pt x="1252" y="80"/>
                      <a:pt x="1250" y="70"/>
                      <a:pt x="1238" y="64"/>
                    </a:cubicBezTo>
                    <a:cubicBezTo>
                      <a:pt x="1239" y="64"/>
                      <a:pt x="1239" y="64"/>
                      <a:pt x="1240" y="63"/>
                    </a:cubicBezTo>
                    <a:cubicBezTo>
                      <a:pt x="1240" y="62"/>
                      <a:pt x="1240" y="61"/>
                      <a:pt x="1240" y="60"/>
                    </a:cubicBezTo>
                    <a:cubicBezTo>
                      <a:pt x="1239" y="60"/>
                      <a:pt x="1238" y="59"/>
                      <a:pt x="1238" y="59"/>
                    </a:cubicBezTo>
                    <a:cubicBezTo>
                      <a:pt x="1238" y="57"/>
                      <a:pt x="1238" y="56"/>
                      <a:pt x="1238" y="55"/>
                    </a:cubicBezTo>
                    <a:cubicBezTo>
                      <a:pt x="1237" y="55"/>
                      <a:pt x="1236" y="55"/>
                      <a:pt x="1236" y="55"/>
                    </a:cubicBezTo>
                    <a:cubicBezTo>
                      <a:pt x="1236" y="52"/>
                      <a:pt x="1236" y="49"/>
                      <a:pt x="1236" y="46"/>
                    </a:cubicBezTo>
                    <a:cubicBezTo>
                      <a:pt x="1236" y="46"/>
                      <a:pt x="1237" y="46"/>
                      <a:pt x="1237" y="46"/>
                    </a:cubicBezTo>
                    <a:cubicBezTo>
                      <a:pt x="1237" y="45"/>
                      <a:pt x="1237" y="45"/>
                      <a:pt x="1237" y="44"/>
                    </a:cubicBezTo>
                    <a:cubicBezTo>
                      <a:pt x="1236" y="44"/>
                      <a:pt x="1236" y="43"/>
                      <a:pt x="1235" y="43"/>
                    </a:cubicBezTo>
                    <a:cubicBezTo>
                      <a:pt x="1234" y="41"/>
                      <a:pt x="1232" y="38"/>
                      <a:pt x="1231" y="36"/>
                    </a:cubicBezTo>
                    <a:cubicBezTo>
                      <a:pt x="1231" y="36"/>
                      <a:pt x="1231" y="35"/>
                      <a:pt x="1231" y="35"/>
                    </a:cubicBezTo>
                    <a:cubicBezTo>
                      <a:pt x="1231" y="35"/>
                      <a:pt x="1230" y="35"/>
                      <a:pt x="1230" y="35"/>
                    </a:cubicBezTo>
                    <a:cubicBezTo>
                      <a:pt x="1230" y="34"/>
                      <a:pt x="1230" y="33"/>
                      <a:pt x="1230" y="32"/>
                    </a:cubicBezTo>
                    <a:cubicBezTo>
                      <a:pt x="1232" y="29"/>
                      <a:pt x="1231" y="24"/>
                      <a:pt x="1229" y="21"/>
                    </a:cubicBezTo>
                    <a:cubicBezTo>
                      <a:pt x="1228" y="18"/>
                      <a:pt x="1228" y="18"/>
                      <a:pt x="1228" y="18"/>
                    </a:cubicBezTo>
                    <a:cubicBezTo>
                      <a:pt x="1227" y="21"/>
                      <a:pt x="1227" y="21"/>
                      <a:pt x="1227" y="21"/>
                    </a:cubicBezTo>
                    <a:cubicBezTo>
                      <a:pt x="1225" y="24"/>
                      <a:pt x="1225" y="29"/>
                      <a:pt x="1227" y="32"/>
                    </a:cubicBezTo>
                    <a:cubicBezTo>
                      <a:pt x="1227" y="33"/>
                      <a:pt x="1227" y="34"/>
                      <a:pt x="1227" y="35"/>
                    </a:cubicBezTo>
                    <a:cubicBezTo>
                      <a:pt x="1227" y="35"/>
                      <a:pt x="1226" y="35"/>
                      <a:pt x="1226" y="35"/>
                    </a:cubicBezTo>
                    <a:cubicBezTo>
                      <a:pt x="1226" y="35"/>
                      <a:pt x="1226" y="36"/>
                      <a:pt x="1226" y="36"/>
                    </a:cubicBezTo>
                    <a:cubicBezTo>
                      <a:pt x="1224" y="39"/>
                      <a:pt x="1223" y="41"/>
                      <a:pt x="1221" y="43"/>
                    </a:cubicBezTo>
                    <a:cubicBezTo>
                      <a:pt x="1221" y="43"/>
                      <a:pt x="1220" y="44"/>
                      <a:pt x="1219" y="44"/>
                    </a:cubicBezTo>
                    <a:cubicBezTo>
                      <a:pt x="1219" y="45"/>
                      <a:pt x="1219" y="45"/>
                      <a:pt x="1219" y="46"/>
                    </a:cubicBezTo>
                    <a:cubicBezTo>
                      <a:pt x="1220" y="46"/>
                      <a:pt x="1220" y="46"/>
                      <a:pt x="1221" y="46"/>
                    </a:cubicBezTo>
                    <a:cubicBezTo>
                      <a:pt x="1221" y="49"/>
                      <a:pt x="1221" y="52"/>
                      <a:pt x="1221" y="55"/>
                    </a:cubicBezTo>
                    <a:cubicBezTo>
                      <a:pt x="1220" y="55"/>
                      <a:pt x="1220" y="55"/>
                      <a:pt x="1219" y="55"/>
                    </a:cubicBezTo>
                    <a:cubicBezTo>
                      <a:pt x="1219" y="56"/>
                      <a:pt x="1219" y="57"/>
                      <a:pt x="1219" y="59"/>
                    </a:cubicBezTo>
                    <a:cubicBezTo>
                      <a:pt x="1218" y="59"/>
                      <a:pt x="1217" y="60"/>
                      <a:pt x="1216" y="60"/>
                    </a:cubicBezTo>
                    <a:cubicBezTo>
                      <a:pt x="1216" y="61"/>
                      <a:pt x="1216" y="62"/>
                      <a:pt x="1216" y="63"/>
                    </a:cubicBezTo>
                    <a:cubicBezTo>
                      <a:pt x="1217" y="63"/>
                      <a:pt x="1217" y="64"/>
                      <a:pt x="1218" y="64"/>
                    </a:cubicBezTo>
                    <a:cubicBezTo>
                      <a:pt x="1206" y="70"/>
                      <a:pt x="1203" y="80"/>
                      <a:pt x="1202" y="92"/>
                    </a:cubicBezTo>
                    <a:cubicBezTo>
                      <a:pt x="1201" y="93"/>
                      <a:pt x="1200" y="94"/>
                      <a:pt x="1199" y="94"/>
                    </a:cubicBezTo>
                    <a:cubicBezTo>
                      <a:pt x="1199" y="95"/>
                      <a:pt x="1199" y="96"/>
                      <a:pt x="1199" y="97"/>
                    </a:cubicBezTo>
                    <a:cubicBezTo>
                      <a:pt x="1200" y="97"/>
                      <a:pt x="1200" y="97"/>
                      <a:pt x="1201" y="97"/>
                    </a:cubicBezTo>
                    <a:cubicBezTo>
                      <a:pt x="1201" y="98"/>
                      <a:pt x="1201" y="100"/>
                      <a:pt x="1201" y="101"/>
                    </a:cubicBezTo>
                    <a:cubicBezTo>
                      <a:pt x="1200" y="101"/>
                      <a:pt x="1200" y="101"/>
                      <a:pt x="1199" y="101"/>
                    </a:cubicBezTo>
                    <a:cubicBezTo>
                      <a:pt x="1199" y="102"/>
                      <a:pt x="1199" y="103"/>
                      <a:pt x="1199" y="103"/>
                    </a:cubicBezTo>
                    <a:cubicBezTo>
                      <a:pt x="1198" y="104"/>
                      <a:pt x="1197" y="104"/>
                      <a:pt x="1196" y="105"/>
                    </a:cubicBezTo>
                    <a:cubicBezTo>
                      <a:pt x="1196" y="106"/>
                      <a:pt x="1196" y="107"/>
                      <a:pt x="1196" y="108"/>
                    </a:cubicBezTo>
                    <a:cubicBezTo>
                      <a:pt x="1197" y="108"/>
                      <a:pt x="1198" y="109"/>
                      <a:pt x="1199" y="109"/>
                    </a:cubicBezTo>
                    <a:cubicBezTo>
                      <a:pt x="1199" y="116"/>
                      <a:pt x="1199" y="124"/>
                      <a:pt x="1199" y="131"/>
                    </a:cubicBezTo>
                    <a:cubicBezTo>
                      <a:pt x="1198" y="132"/>
                      <a:pt x="1197" y="132"/>
                      <a:pt x="1196" y="133"/>
                    </a:cubicBezTo>
                    <a:cubicBezTo>
                      <a:pt x="1196" y="134"/>
                      <a:pt x="1196" y="135"/>
                      <a:pt x="1196" y="136"/>
                    </a:cubicBezTo>
                    <a:cubicBezTo>
                      <a:pt x="1197" y="136"/>
                      <a:pt x="1198" y="137"/>
                      <a:pt x="1199" y="137"/>
                    </a:cubicBezTo>
                    <a:cubicBezTo>
                      <a:pt x="1199" y="138"/>
                      <a:pt x="1199" y="139"/>
                      <a:pt x="1199" y="141"/>
                    </a:cubicBezTo>
                    <a:cubicBezTo>
                      <a:pt x="1196" y="142"/>
                      <a:pt x="1194" y="143"/>
                      <a:pt x="1191" y="144"/>
                    </a:cubicBezTo>
                    <a:cubicBezTo>
                      <a:pt x="1189" y="144"/>
                      <a:pt x="1186" y="144"/>
                      <a:pt x="1183" y="144"/>
                    </a:cubicBezTo>
                    <a:cubicBezTo>
                      <a:pt x="1183" y="125"/>
                      <a:pt x="1183" y="107"/>
                      <a:pt x="1183" y="88"/>
                    </a:cubicBezTo>
                    <a:cubicBezTo>
                      <a:pt x="1176" y="88"/>
                      <a:pt x="1169" y="88"/>
                      <a:pt x="1162" y="88"/>
                    </a:cubicBezTo>
                    <a:cubicBezTo>
                      <a:pt x="1162" y="83"/>
                      <a:pt x="1162" y="77"/>
                      <a:pt x="1162" y="72"/>
                    </a:cubicBezTo>
                    <a:cubicBezTo>
                      <a:pt x="1159" y="72"/>
                      <a:pt x="1155" y="72"/>
                      <a:pt x="1152" y="72"/>
                    </a:cubicBezTo>
                    <a:cubicBezTo>
                      <a:pt x="1151" y="73"/>
                      <a:pt x="1149" y="74"/>
                      <a:pt x="1148" y="75"/>
                    </a:cubicBezTo>
                    <a:cubicBezTo>
                      <a:pt x="1148" y="77"/>
                      <a:pt x="1148" y="78"/>
                      <a:pt x="1148" y="80"/>
                    </a:cubicBezTo>
                    <a:cubicBezTo>
                      <a:pt x="1146" y="80"/>
                      <a:pt x="1144" y="80"/>
                      <a:pt x="1143" y="80"/>
                    </a:cubicBezTo>
                    <a:cubicBezTo>
                      <a:pt x="1141" y="81"/>
                      <a:pt x="1139" y="82"/>
                      <a:pt x="1137" y="83"/>
                    </a:cubicBezTo>
                    <a:cubicBezTo>
                      <a:pt x="1137" y="85"/>
                      <a:pt x="1137" y="86"/>
                      <a:pt x="1137" y="88"/>
                    </a:cubicBezTo>
                    <a:cubicBezTo>
                      <a:pt x="1135" y="88"/>
                      <a:pt x="1133" y="88"/>
                      <a:pt x="1131" y="88"/>
                    </a:cubicBezTo>
                    <a:cubicBezTo>
                      <a:pt x="1131" y="106"/>
                      <a:pt x="1131" y="124"/>
                      <a:pt x="1131" y="142"/>
                    </a:cubicBezTo>
                    <a:cubicBezTo>
                      <a:pt x="1128" y="142"/>
                      <a:pt x="1126" y="142"/>
                      <a:pt x="1124" y="142"/>
                    </a:cubicBezTo>
                    <a:cubicBezTo>
                      <a:pt x="1124" y="98"/>
                      <a:pt x="1124" y="53"/>
                      <a:pt x="1124" y="8"/>
                    </a:cubicBezTo>
                    <a:cubicBezTo>
                      <a:pt x="1123" y="7"/>
                      <a:pt x="1122" y="6"/>
                      <a:pt x="1121" y="5"/>
                    </a:cubicBezTo>
                    <a:cubicBezTo>
                      <a:pt x="1115" y="4"/>
                      <a:pt x="1110" y="2"/>
                      <a:pt x="1104" y="0"/>
                    </a:cubicBezTo>
                    <a:cubicBezTo>
                      <a:pt x="1088" y="3"/>
                      <a:pt x="1072" y="6"/>
                      <a:pt x="1056" y="8"/>
                    </a:cubicBezTo>
                    <a:cubicBezTo>
                      <a:pt x="1052" y="10"/>
                      <a:pt x="1048" y="11"/>
                      <a:pt x="1045" y="13"/>
                    </a:cubicBezTo>
                    <a:cubicBezTo>
                      <a:pt x="1045" y="37"/>
                      <a:pt x="1045" y="61"/>
                      <a:pt x="1045" y="85"/>
                    </a:cubicBezTo>
                    <a:cubicBezTo>
                      <a:pt x="1032" y="85"/>
                      <a:pt x="1019" y="85"/>
                      <a:pt x="1006" y="85"/>
                    </a:cubicBezTo>
                    <a:cubicBezTo>
                      <a:pt x="999" y="87"/>
                      <a:pt x="992" y="89"/>
                      <a:pt x="985" y="91"/>
                    </a:cubicBezTo>
                    <a:cubicBezTo>
                      <a:pt x="985" y="106"/>
                      <a:pt x="985" y="121"/>
                      <a:pt x="985" y="136"/>
                    </a:cubicBezTo>
                    <a:cubicBezTo>
                      <a:pt x="983" y="136"/>
                      <a:pt x="980" y="136"/>
                      <a:pt x="978" y="136"/>
                    </a:cubicBezTo>
                    <a:cubicBezTo>
                      <a:pt x="978" y="135"/>
                      <a:pt x="978" y="134"/>
                      <a:pt x="978" y="133"/>
                    </a:cubicBezTo>
                    <a:cubicBezTo>
                      <a:pt x="975" y="133"/>
                      <a:pt x="972" y="133"/>
                      <a:pt x="970" y="133"/>
                    </a:cubicBezTo>
                    <a:cubicBezTo>
                      <a:pt x="970" y="132"/>
                      <a:pt x="970" y="131"/>
                      <a:pt x="970" y="130"/>
                    </a:cubicBezTo>
                    <a:cubicBezTo>
                      <a:pt x="961" y="130"/>
                      <a:pt x="952" y="130"/>
                      <a:pt x="943" y="130"/>
                    </a:cubicBezTo>
                    <a:cubicBezTo>
                      <a:pt x="943" y="128"/>
                      <a:pt x="943" y="127"/>
                      <a:pt x="943" y="125"/>
                    </a:cubicBezTo>
                    <a:cubicBezTo>
                      <a:pt x="929" y="125"/>
                      <a:pt x="915" y="125"/>
                      <a:pt x="901" y="125"/>
                    </a:cubicBezTo>
                    <a:cubicBezTo>
                      <a:pt x="901" y="128"/>
                      <a:pt x="901" y="130"/>
                      <a:pt x="901" y="133"/>
                    </a:cubicBezTo>
                    <a:cubicBezTo>
                      <a:pt x="895" y="133"/>
                      <a:pt x="888" y="133"/>
                      <a:pt x="881" y="133"/>
                    </a:cubicBezTo>
                    <a:cubicBezTo>
                      <a:pt x="881" y="138"/>
                      <a:pt x="881" y="142"/>
                      <a:pt x="881" y="147"/>
                    </a:cubicBezTo>
                    <a:cubicBezTo>
                      <a:pt x="868" y="148"/>
                      <a:pt x="856" y="149"/>
                      <a:pt x="843" y="150"/>
                    </a:cubicBezTo>
                    <a:cubicBezTo>
                      <a:pt x="843" y="145"/>
                      <a:pt x="843" y="141"/>
                      <a:pt x="843" y="136"/>
                    </a:cubicBezTo>
                    <a:cubicBezTo>
                      <a:pt x="841" y="136"/>
                      <a:pt x="839" y="136"/>
                      <a:pt x="837" y="136"/>
                    </a:cubicBezTo>
                    <a:cubicBezTo>
                      <a:pt x="837" y="133"/>
                      <a:pt x="837" y="130"/>
                      <a:pt x="837" y="127"/>
                    </a:cubicBezTo>
                    <a:cubicBezTo>
                      <a:pt x="836" y="127"/>
                      <a:pt x="835" y="127"/>
                      <a:pt x="834" y="127"/>
                    </a:cubicBezTo>
                    <a:cubicBezTo>
                      <a:pt x="834" y="120"/>
                      <a:pt x="834" y="114"/>
                      <a:pt x="834" y="108"/>
                    </a:cubicBezTo>
                    <a:cubicBezTo>
                      <a:pt x="833" y="108"/>
                      <a:pt x="832" y="108"/>
                      <a:pt x="831" y="108"/>
                    </a:cubicBezTo>
                    <a:cubicBezTo>
                      <a:pt x="831" y="103"/>
                      <a:pt x="831" y="97"/>
                      <a:pt x="831" y="92"/>
                    </a:cubicBezTo>
                    <a:cubicBezTo>
                      <a:pt x="829" y="92"/>
                      <a:pt x="827" y="92"/>
                      <a:pt x="825" y="92"/>
                    </a:cubicBezTo>
                    <a:cubicBezTo>
                      <a:pt x="825" y="92"/>
                      <a:pt x="825" y="93"/>
                      <a:pt x="825" y="94"/>
                    </a:cubicBezTo>
                    <a:cubicBezTo>
                      <a:pt x="817" y="90"/>
                      <a:pt x="810" y="86"/>
                      <a:pt x="802" y="82"/>
                    </a:cubicBezTo>
                    <a:cubicBezTo>
                      <a:pt x="801" y="79"/>
                      <a:pt x="801" y="76"/>
                      <a:pt x="800" y="73"/>
                    </a:cubicBezTo>
                    <a:cubicBezTo>
                      <a:pt x="800" y="76"/>
                      <a:pt x="800" y="79"/>
                      <a:pt x="799" y="82"/>
                    </a:cubicBezTo>
                    <a:cubicBezTo>
                      <a:pt x="792" y="85"/>
                      <a:pt x="784" y="89"/>
                      <a:pt x="777" y="92"/>
                    </a:cubicBezTo>
                    <a:cubicBezTo>
                      <a:pt x="777" y="92"/>
                      <a:pt x="777" y="91"/>
                      <a:pt x="777" y="91"/>
                    </a:cubicBezTo>
                    <a:cubicBezTo>
                      <a:pt x="774" y="91"/>
                      <a:pt x="772" y="91"/>
                      <a:pt x="770" y="91"/>
                    </a:cubicBezTo>
                    <a:cubicBezTo>
                      <a:pt x="770" y="97"/>
                      <a:pt x="770" y="102"/>
                      <a:pt x="770" y="108"/>
                    </a:cubicBezTo>
                    <a:cubicBezTo>
                      <a:pt x="769" y="108"/>
                      <a:pt x="768" y="108"/>
                      <a:pt x="767" y="108"/>
                    </a:cubicBezTo>
                    <a:cubicBezTo>
                      <a:pt x="767" y="114"/>
                      <a:pt x="767" y="119"/>
                      <a:pt x="767" y="125"/>
                    </a:cubicBezTo>
                    <a:cubicBezTo>
                      <a:pt x="766" y="125"/>
                      <a:pt x="764" y="125"/>
                      <a:pt x="763" y="125"/>
                    </a:cubicBezTo>
                    <a:cubicBezTo>
                      <a:pt x="763" y="129"/>
                      <a:pt x="763" y="133"/>
                      <a:pt x="763" y="138"/>
                    </a:cubicBezTo>
                    <a:cubicBezTo>
                      <a:pt x="758" y="138"/>
                      <a:pt x="753" y="138"/>
                      <a:pt x="748" y="138"/>
                    </a:cubicBezTo>
                    <a:cubicBezTo>
                      <a:pt x="748" y="139"/>
                      <a:pt x="748" y="140"/>
                      <a:pt x="748" y="141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27" y="71"/>
                      <a:pt x="727" y="71"/>
                      <a:pt x="727" y="71"/>
                    </a:cubicBezTo>
                    <a:cubicBezTo>
                      <a:pt x="719" y="75"/>
                      <a:pt x="719" y="75"/>
                      <a:pt x="719" y="75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4" y="73"/>
                      <a:pt x="714" y="73"/>
                      <a:pt x="714" y="73"/>
                    </a:cubicBezTo>
                    <a:cubicBezTo>
                      <a:pt x="714" y="110"/>
                      <a:pt x="714" y="110"/>
                      <a:pt x="714" y="110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53"/>
                      <a:pt x="706" y="53"/>
                      <a:pt x="706" y="53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701" y="14"/>
                      <a:pt x="701" y="14"/>
                      <a:pt x="701" y="14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4" y="8"/>
                      <a:pt x="684" y="8"/>
                      <a:pt x="68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47" y="14"/>
                      <a:pt x="647" y="14"/>
                      <a:pt x="647" y="14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55"/>
                      <a:pt x="637" y="55"/>
                      <a:pt x="637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23"/>
                      <a:pt x="629" y="23"/>
                      <a:pt x="629" y="23"/>
                    </a:cubicBezTo>
                    <a:cubicBezTo>
                      <a:pt x="584" y="23"/>
                      <a:pt x="584" y="23"/>
                      <a:pt x="584" y="23"/>
                    </a:cubicBezTo>
                    <a:cubicBezTo>
                      <a:pt x="584" y="47"/>
                      <a:pt x="584" y="47"/>
                      <a:pt x="584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76" y="43"/>
                      <a:pt x="576" y="43"/>
                      <a:pt x="576" y="43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1" y="47"/>
                      <a:pt x="571" y="47"/>
                      <a:pt x="571" y="47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60" y="51"/>
                      <a:pt x="560" y="51"/>
                      <a:pt x="560" y="51"/>
                    </a:cubicBezTo>
                    <a:cubicBezTo>
                      <a:pt x="560" y="45"/>
                      <a:pt x="560" y="45"/>
                      <a:pt x="560" y="45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42"/>
                      <a:pt x="554" y="42"/>
                      <a:pt x="554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5"/>
                      <a:pt x="546" y="45"/>
                      <a:pt x="546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9"/>
                      <a:pt x="543" y="49"/>
                      <a:pt x="543" y="49"/>
                    </a:cubicBezTo>
                    <a:cubicBezTo>
                      <a:pt x="530" y="53"/>
                      <a:pt x="530" y="53"/>
                      <a:pt x="530" y="53"/>
                    </a:cubicBezTo>
                    <a:cubicBezTo>
                      <a:pt x="530" y="58"/>
                      <a:pt x="530" y="58"/>
                      <a:pt x="530" y="58"/>
                    </a:cubicBezTo>
                    <a:cubicBezTo>
                      <a:pt x="519" y="58"/>
                      <a:pt x="519" y="58"/>
                      <a:pt x="519" y="58"/>
                    </a:cubicBezTo>
                    <a:cubicBezTo>
                      <a:pt x="519" y="57"/>
                      <a:pt x="519" y="57"/>
                      <a:pt x="519" y="57"/>
                    </a:cubicBezTo>
                    <a:cubicBezTo>
                      <a:pt x="520" y="57"/>
                      <a:pt x="520" y="57"/>
                      <a:pt x="520" y="57"/>
                    </a:cubicBezTo>
                    <a:cubicBezTo>
                      <a:pt x="520" y="55"/>
                      <a:pt x="520" y="55"/>
                      <a:pt x="520" y="55"/>
                    </a:cubicBezTo>
                    <a:cubicBezTo>
                      <a:pt x="515" y="51"/>
                      <a:pt x="515" y="51"/>
                      <a:pt x="515" y="51"/>
                    </a:cubicBezTo>
                    <a:cubicBezTo>
                      <a:pt x="515" y="36"/>
                      <a:pt x="515" y="36"/>
                      <a:pt x="515" y="36"/>
                    </a:cubicBezTo>
                    <a:cubicBezTo>
                      <a:pt x="511" y="36"/>
                      <a:pt x="511" y="36"/>
                      <a:pt x="511" y="36"/>
                    </a:cubicBezTo>
                    <a:cubicBezTo>
                      <a:pt x="511" y="38"/>
                      <a:pt x="511" y="38"/>
                      <a:pt x="511" y="38"/>
                    </a:cubicBezTo>
                    <a:cubicBezTo>
                      <a:pt x="506" y="38"/>
                      <a:pt x="506" y="38"/>
                      <a:pt x="506" y="38"/>
                    </a:cubicBezTo>
                    <a:cubicBezTo>
                      <a:pt x="506" y="36"/>
                      <a:pt x="506" y="36"/>
                      <a:pt x="506" y="36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57"/>
                      <a:pt x="487" y="57"/>
                      <a:pt x="487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1" y="73"/>
                      <a:pt x="481" y="73"/>
                      <a:pt x="481" y="73"/>
                    </a:cubicBezTo>
                    <a:cubicBezTo>
                      <a:pt x="480" y="73"/>
                      <a:pt x="480" y="73"/>
                      <a:pt x="480" y="73"/>
                    </a:cubicBezTo>
                    <a:cubicBezTo>
                      <a:pt x="480" y="81"/>
                      <a:pt x="480" y="81"/>
                      <a:pt x="480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131"/>
                      <a:pt x="476" y="131"/>
                      <a:pt x="476" y="131"/>
                    </a:cubicBezTo>
                    <a:cubicBezTo>
                      <a:pt x="470" y="131"/>
                      <a:pt x="470" y="131"/>
                      <a:pt x="470" y="131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7" y="136"/>
                      <a:pt x="457" y="136"/>
                      <a:pt x="457" y="136"/>
                    </a:cubicBezTo>
                    <a:cubicBezTo>
                      <a:pt x="457" y="146"/>
                      <a:pt x="457" y="146"/>
                      <a:pt x="457" y="146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46" y="166"/>
                      <a:pt x="446" y="166"/>
                      <a:pt x="446" y="166"/>
                    </a:cubicBezTo>
                    <a:cubicBezTo>
                      <a:pt x="446" y="159"/>
                      <a:pt x="446" y="159"/>
                      <a:pt x="446" y="159"/>
                    </a:cubicBezTo>
                    <a:cubicBezTo>
                      <a:pt x="440" y="159"/>
                      <a:pt x="440" y="159"/>
                      <a:pt x="440" y="159"/>
                    </a:cubicBezTo>
                    <a:cubicBezTo>
                      <a:pt x="440" y="157"/>
                      <a:pt x="440" y="157"/>
                      <a:pt x="44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3" y="133"/>
                      <a:pt x="433" y="133"/>
                      <a:pt x="433" y="133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5" y="122"/>
                      <a:pt x="435" y="122"/>
                      <a:pt x="435" y="122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26" y="114"/>
                      <a:pt x="426" y="114"/>
                      <a:pt x="426" y="114"/>
                    </a:cubicBezTo>
                    <a:cubicBezTo>
                      <a:pt x="426" y="109"/>
                      <a:pt x="426" y="109"/>
                      <a:pt x="426" y="109"/>
                    </a:cubicBezTo>
                    <a:cubicBezTo>
                      <a:pt x="409" y="109"/>
                      <a:pt x="409" y="109"/>
                      <a:pt x="409" y="109"/>
                    </a:cubicBezTo>
                    <a:cubicBezTo>
                      <a:pt x="409" y="116"/>
                      <a:pt x="409" y="116"/>
                      <a:pt x="409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18"/>
                      <a:pt x="398" y="118"/>
                      <a:pt x="398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04"/>
                      <a:pt x="394" y="104"/>
                      <a:pt x="394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391" y="98"/>
                      <a:pt x="391" y="98"/>
                      <a:pt x="391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3" y="86"/>
                      <a:pt x="383" y="86"/>
                      <a:pt x="383" y="86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2" y="75"/>
                      <a:pt x="372" y="75"/>
                      <a:pt x="372" y="75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68" y="75"/>
                      <a:pt x="368" y="75"/>
                      <a:pt x="368" y="75"/>
                    </a:cubicBezTo>
                    <a:cubicBezTo>
                      <a:pt x="365" y="79"/>
                      <a:pt x="365" y="79"/>
                      <a:pt x="365" y="79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4" y="86"/>
                      <a:pt x="354" y="86"/>
                      <a:pt x="354" y="86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4" y="98"/>
                      <a:pt x="344" y="98"/>
                      <a:pt x="344" y="98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20"/>
                      <a:pt x="344" y="120"/>
                      <a:pt x="34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3"/>
                      <a:pt x="334" y="123"/>
                      <a:pt x="334" y="123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55"/>
                      <a:pt x="318" y="155"/>
                      <a:pt x="318" y="155"/>
                    </a:cubicBezTo>
                    <a:cubicBezTo>
                      <a:pt x="301" y="155"/>
                      <a:pt x="301" y="155"/>
                      <a:pt x="301" y="155"/>
                    </a:cubicBezTo>
                    <a:cubicBezTo>
                      <a:pt x="301" y="177"/>
                      <a:pt x="301" y="177"/>
                      <a:pt x="301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4" y="172"/>
                      <a:pt x="294" y="172"/>
                      <a:pt x="294" y="172"/>
                    </a:cubicBez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0" y="179"/>
                      <a:pt x="290" y="179"/>
                      <a:pt x="290" y="179"/>
                    </a:cubicBez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75" y="150"/>
                      <a:pt x="275" y="150"/>
                      <a:pt x="275" y="150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4" y="151"/>
                      <a:pt x="254" y="151"/>
                      <a:pt x="254" y="151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51" y="125"/>
                      <a:pt x="251" y="125"/>
                      <a:pt x="251" y="125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47" y="107"/>
                      <a:pt x="247" y="107"/>
                      <a:pt x="247" y="107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47" y="96"/>
                      <a:pt x="247" y="96"/>
                      <a:pt x="247" y="96"/>
                    </a:cubicBezTo>
                    <a:cubicBezTo>
                      <a:pt x="251" y="96"/>
                      <a:pt x="251" y="96"/>
                      <a:pt x="251" y="96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1" y="84"/>
                      <a:pt x="251" y="84"/>
                      <a:pt x="251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51" y="81"/>
                      <a:pt x="251" y="81"/>
                      <a:pt x="251" y="81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47" y="73"/>
                      <a:pt x="247" y="73"/>
                      <a:pt x="247" y="73"/>
                    </a:cubicBezTo>
                    <a:cubicBezTo>
                      <a:pt x="251" y="73"/>
                      <a:pt x="251" y="73"/>
                      <a:pt x="251" y="73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47" y="62"/>
                      <a:pt x="247" y="62"/>
                      <a:pt x="247" y="62"/>
                    </a:cubicBezTo>
                    <a:cubicBezTo>
                      <a:pt x="247" y="58"/>
                      <a:pt x="247" y="58"/>
                      <a:pt x="247" y="58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1" y="55"/>
                      <a:pt x="251" y="55"/>
                      <a:pt x="251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1"/>
                      <a:pt x="247" y="51"/>
                      <a:pt x="247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5" y="14"/>
                      <a:pt x="245" y="14"/>
                      <a:pt x="245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92"/>
                      <a:pt x="178" y="92"/>
                      <a:pt x="178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82" y="114"/>
                      <a:pt x="182" y="114"/>
                      <a:pt x="182" y="114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59" y="182"/>
                      <a:pt x="1459" y="182"/>
                      <a:pt x="145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1E0A65E9-0572-4165-BAA4-7FCD16F7B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6184751" y="5737141"/>
                <a:ext cx="2958970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1C768-DDBF-492A-AEE9-FB84566A7AF9}"/>
                </a:ext>
              </a:extLst>
            </p:cNvPr>
            <p:cNvSpPr/>
            <p:nvPr userDrawn="1"/>
          </p:nvSpPr>
          <p:spPr>
            <a:xfrm>
              <a:off x="0" y="6766560"/>
              <a:ext cx="1219200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FABC03F-8697-4F17-A0D2-BE9A342354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0397" y="2261021"/>
            <a:ext cx="1822927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65303B5-DD85-46D6-83F0-F8F9704B26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3683" y="2242075"/>
            <a:ext cx="1831516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D26D92-7A63-40CE-8102-5A7B5C491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Rectangle 15"/>
          <p:cNvSpPr>
            <a:spLocks noChangeArrowheads="1"/>
          </p:cNvSpPr>
          <p:nvPr userDrawn="1"/>
        </p:nvSpPr>
        <p:spPr bwMode="auto">
          <a:xfrm>
            <a:off x="11640968" y="6629033"/>
            <a:ext cx="508000" cy="207818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lIns="21424" tIns="54406" rIns="21424" bIns="544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769E55C-338E-49E0-B48F-0E414BC050FE}" type="slidenum">
              <a:rPr lang="en-US" sz="12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z="1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2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59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78A54E-ADE0-4B20-A88C-690FAD663931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11640968" y="6618275"/>
            <a:ext cx="508000" cy="207818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lIns="21424" tIns="54406" rIns="21424" bIns="544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769E55C-338E-49E0-B48F-0E414BC050FE}" type="slidenum">
              <a:rPr lang="en-US" sz="12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z="1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30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69D700-E037-4998-A0DA-F5B5D5EE32E1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79413-0908-4F1B-B00D-88B827F265C0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95B5FB-2FB7-4747-8FFE-A34DBA69401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2DB97C-C590-494B-A666-CECC7DAF6A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A90A4A-2D67-4AA1-883C-9115032FA70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633B68-5BA3-4701-B895-D8703D0ECF8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FE301A-1EA6-4573-9E1D-7422614434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06B625-D842-43DE-ADA2-79390B1C78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67447DC-65F8-4891-90FB-5AB801AA7DC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29EC3AD-F3CE-4318-A41E-E1B408E6FDE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329336-9BF2-4A23-AE2C-EA48ABDD38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9244D4A-05E4-4B40-B15D-77ACBB1CB6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F85C54-B038-4DBB-810B-CA45525B37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410C2C-782F-41F6-99BD-DA31B99DF0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AA7C6-22FE-4912-8B98-3A0FFF067C79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EEF549-7714-4288-ABBF-46E1C2FC8C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55042-C099-47B9-B223-40A7F758F4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34BFF9-238A-4FFB-A6E7-E42537D61FA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99F8B2-0DBF-4C8E-961D-9EE820852D4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C8F6C-DA0E-4219-AF12-ACCAC7BAA9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D24E31-510B-4E7B-9018-BF076D0995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FACA558-F05B-4989-A9A5-683C1F777B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D7086B4-5B76-4E5A-9AC7-85AB42CA26C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A48C1C-5D5B-4C81-97CE-D5E3C3764E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C85D279-9378-4929-BE5A-06D1179561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3B1D55D-4F87-4D1E-9D2F-90310F3413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35A25-F4E6-4D07-98BA-6A1FF4DDC1B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50B36027-6779-4469-8963-6EBC52BE3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9420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D2D538E-C331-46A6-8771-FE9F6011EA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2417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B60A3A4-3046-4C28-98C0-D462D1E30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9584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90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D5B81-6AB2-4974-942F-E75441FD9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49A048-6C5C-4975-AAF7-E70C7E789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9984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17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2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45112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C2D0-12EE-47F6-A97D-F46CC8FFD0B5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3D0517-8691-47A6-8813-01F76E2499CF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439FE-8A72-492E-894C-64DA3DE97154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F809-E706-4DF1-8955-427CC9173FF9}" type="datetime1">
              <a:rPr lang="en-US" smtClean="0"/>
              <a:t>3/8/2023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372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CF7E-2CB3-4F6C-AC59-19AD5F01481F}" type="datetime1">
              <a:rPr lang="en-US" smtClean="0"/>
              <a:t>3/8/2023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555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คลิกเพื่อแก้ไขสไตล์ข้อความต้นแบบ</a:t>
            </a:r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0D9-D006-463F-9DF9-93089894E438}" type="datetime1">
              <a:rPr lang="en-US" smtClean="0"/>
              <a:t>3/8/2023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838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พื้นที่ที่สำรองไว้ 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พื้นที่ที่สำรองไว้ 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8DE2-F023-49B7-8EAB-3E6BD91F874D}" type="datetime1">
              <a:rPr lang="en-US" smtClean="0"/>
              <a:t>3/8/2023</a:t>
            </a:fld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117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คลิกเพื่อแก้ไขสไตล์ข้อความต้นแบบ</a:t>
            </a:r>
          </a:p>
        </p:txBody>
      </p:sp>
      <p:sp>
        <p:nvSpPr>
          <p:cNvPr id="4" name="พื้นที่ที่สำรองไว้ 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พื้นที่ที่สำรองไว้ 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คลิกเพื่อแก้ไขสไตล์ข้อความต้นแบบ</a:t>
            </a:r>
          </a:p>
        </p:txBody>
      </p:sp>
      <p:sp>
        <p:nvSpPr>
          <p:cNvPr id="6" name="พื้นที่ที่สำรองไว้ 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พื้นที่ที่สำรองไว้ 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828-0078-4729-91FA-BCC77E431DD9}" type="datetime1">
              <a:rPr lang="en-US" smtClean="0"/>
              <a:t>3/8/2023</a:t>
            </a:fld>
            <a:endParaRPr lang="th-TH"/>
          </a:p>
        </p:txBody>
      </p:sp>
      <p:sp>
        <p:nvSpPr>
          <p:cNvPr id="8" name="พื้นที่ที่สำรองไว้ 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พื้นที่ที่สำรองไว้ 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9788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7437-30F2-4A7F-9A83-8E407F31EA8D}" type="datetime1">
              <a:rPr lang="en-US" smtClean="0"/>
              <a:t>3/8/2023</a:t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127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74A-2D44-4BA2-908F-639F6B2E7E1E}" type="datetime1">
              <a:rPr lang="en-US" smtClean="0"/>
              <a:t>3/8/2023</a:t>
            </a:fld>
            <a:endParaRPr lang="th-TH"/>
          </a:p>
        </p:txBody>
      </p:sp>
      <p:sp>
        <p:nvSpPr>
          <p:cNvPr id="3" name="พื้นที่ที่สำรองไว้ 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พื้นที่ที่สำรองไว้ 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245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พื้นที่ที่สำรองไว้ 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คลิกเพื่อแก้ไขสไตล์ข้อความต้นแบบ</a:t>
            </a:r>
          </a:p>
        </p:txBody>
      </p:sp>
      <p:sp>
        <p:nvSpPr>
          <p:cNvPr id="5" name="พื้นที่ที่สำรองไว้ 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378-1063-4E82-9ABA-CB4EF23FF7C8}" type="datetime1">
              <a:rPr lang="en-US" smtClean="0"/>
              <a:t>3/8/2023</a:t>
            </a:fld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239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7A72-4468-4240-B0EB-1BBFF09743FD}" type="datetime1">
              <a:rPr lang="en-US" smtClean="0"/>
              <a:t>3/8/2023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867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เนื้อหา 1"/>
          <p:cNvSpPr>
            <a:spLocks noGrp="1"/>
          </p:cNvSpPr>
          <p:nvPr>
            <p:ph hasCustomPrompt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F83F-BA0D-418C-BA85-EE8442E6FA30}" type="datetime1">
              <a:rPr lang="en-US" smtClean="0"/>
              <a:t>3/8/2023</a:t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59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584F0A-2C5A-434B-824E-15440F1A1C6A}" type="datetime1">
              <a:rPr lang="en-US" smtClean="0"/>
              <a:t>3/8/2023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1FB1B3-B3C5-4C81-8D2A-B8254B9C1CD6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3AFEC6-3E72-4E30-B037-8297A7B7AD14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87C438-153B-4972-85AD-F7A10C3A1546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AC99AD-A2D0-4648-AFFA-3F7FDFE96D27}" type="datetime1">
              <a:rPr lang="en-US" smtClean="0"/>
              <a:t>3/8/2023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28448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0155AFF-D192-467B-81A9-DE8A44B71B72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08E4AC-C66C-4F43-BF61-03EDFEEC32B2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23796-858F-4767-84A4-075C235D765F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DDE56B-04EC-4B0E-993A-2A6C7E443BF8}" type="datetime1">
              <a:rPr lang="en-US" smtClean="0"/>
              <a:t>3/8/2023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34150"/>
            <a:ext cx="2844800" cy="476250"/>
          </a:xfrm>
        </p:spPr>
        <p:txBody>
          <a:bodyPr/>
          <a:lstStyle>
            <a:lvl1pPr algn="l">
              <a:defRPr b="1" smtClean="0"/>
            </a:lvl1pPr>
          </a:lstStyle>
          <a:p>
            <a:pPr>
              <a:defRPr/>
            </a:pPr>
            <a:fld id="{64EBB4C4-109F-47C5-81FB-3DDAE40D3CC9}" type="slidenum">
              <a:rPr lang="en-US" altLang="th-TH"/>
              <a:t>‹#›</a:t>
            </a:fld>
            <a:endParaRPr lang="en-US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11A9F-030F-4F19-B6CB-2E1AF7378D2B}" type="datetime1">
              <a:rPr lang="en-US" smtClean="0"/>
              <a:t>3/8/2023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884E1-B1B1-432A-90DD-E6CACCDEAE36}" type="slidenum">
              <a:rPr lang="en-US" altLang="th-TH"/>
              <a:t>‹#›</a:t>
            </a:fld>
            <a:endParaRPr lang="en-US" altLang="th-TH"/>
          </a:p>
        </p:txBody>
      </p:sp>
      <p:pic>
        <p:nvPicPr>
          <p:cNvPr id="2055" name="Picture 8" descr="template_A03"/>
          <p:cNvPicPr>
            <a:picLocks noChangeAspect="1" noChangeArrowheads="1"/>
          </p:cNvPicPr>
          <p:nvPr userDrawn="1"/>
        </p:nvPicPr>
        <p:blipFill>
          <a:blip r:embed="rId14" cstate="print">
            <a:lum contrast="42000"/>
          </a:blip>
          <a:srcRect/>
          <a:stretch>
            <a:fillRect/>
          </a:stretch>
        </p:blipFill>
        <p:spPr bwMode="auto">
          <a:xfrm>
            <a:off x="0" y="685800"/>
            <a:ext cx="12293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9194-63D6-4706-B0EE-E887DEE1DB98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0EF5-BD33-4911-9245-7B667B5BD0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 userDrawn="1"/>
        </p:nvSpPr>
        <p:spPr bwMode="auto">
          <a:xfrm>
            <a:off x="11640968" y="6618275"/>
            <a:ext cx="508000" cy="207818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lIns="21424" tIns="54406" rIns="21424" bIns="544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769E55C-338E-49E0-B48F-0E414BC050FE}" type="slidenum">
              <a:rPr lang="en-US" sz="12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z="1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คลิกเพื่อแก้ไขสไตล์ต้นแบบชื่อเรื่อง</a:t>
            </a:r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D09D-9A81-475D-AD6D-504D9D13C0A1}" type="datetime1">
              <a:rPr lang="en-US" smtClean="0"/>
              <a:t>3/8/2023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6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scr.nesdc.go.th/wp-content/uploads/2023/01/NS-detail23-01170165-1.pdf" TargetMode="Externa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cr.nesdc.go.th/wp-content/uploads/2022/12/NS_file-23NS-261265.pdf%20&#3648;&#3586;&#3657;&#3634;&#3606;&#3638;&#3591;&#3648;&#3617;&#3639;&#3656;&#3629;%2012%20&#3617;.&#3588;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0084" y="1"/>
            <a:ext cx="9111916" cy="5365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890395" algn="l"/>
              </a:tabLst>
            </a:pPr>
            <a:r>
              <a:rPr lang="th-TH" altLang="ko-KR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ประเด็นขอความอนุเคราะห์หน่วยงาน</a:t>
            </a:r>
          </a:p>
        </p:txBody>
      </p:sp>
      <p:pic>
        <p:nvPicPr>
          <p:cNvPr id="5" name="Picture 4" descr="MOEN_C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2006" r="17189" b="36734"/>
          <a:stretch>
            <a:fillRect/>
          </a:stretch>
        </p:blipFill>
        <p:spPr bwMode="auto">
          <a:xfrm>
            <a:off x="0" y="0"/>
            <a:ext cx="26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6E89416-B210-399F-38F3-4ACB1387E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21608"/>
              </p:ext>
            </p:extLst>
          </p:nvPr>
        </p:nvGraphicFramePr>
        <p:xfrm>
          <a:off x="302526" y="1006270"/>
          <a:ext cx="11586948" cy="4221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62298">
                  <a:extLst>
                    <a:ext uri="{9D8B030D-6E8A-4147-A177-3AD203B41FA5}">
                      <a16:colId xmlns:a16="http://schemas.microsoft.com/office/drawing/2014/main" val="678891639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707034057"/>
                    </a:ext>
                  </a:extLst>
                </a:gridCol>
                <a:gridCol w="3864590">
                  <a:extLst>
                    <a:ext uri="{9D8B030D-6E8A-4147-A177-3AD203B41FA5}">
                      <a16:colId xmlns:a16="http://schemas.microsoft.com/office/drawing/2014/main" val="25034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หน้าสไลด์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หน่วยงานที่เกี่ยวข้อง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สรุปผลความก้าวหน้าตัวชี้วัดและค่าเป้าหมายด้านพลังงานของแผนแม่บทภายใต้ยุทธศาสตร์ชาติ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2561-2565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37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2566-2570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6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สรุปผลความก้าวหน้าประเด็นปฏิรูปประเทศด้านพลังงาน 6 ด้าน 17 ประเด็น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33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สรุปผลความก้าวหน้าประเด็น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0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สรุปผลการปรับปรุงกฎหมายที่เกี่ยวข้องกับด้านพลังงาน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2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รายงานสรุปผลการขับเคลื่อนประเด็นปฏิรูปประเทศด้านพลังงาน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8137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6F42-3C2C-5DA0-7B8F-FE3F3DA2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ADF2-AB39-4057-B5DD-6AC564CAF86C}" type="slidenum">
              <a:rPr lang="en-US" altLang="th-TH" smtClean="0"/>
              <a:t>1</a:t>
            </a:fld>
            <a:endParaRPr lang="en-US" alt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8A8AE-8B69-3DFD-D391-CA4530C3A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" y="114328"/>
            <a:ext cx="10355284" cy="6758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E74A1-53D4-5C3E-B350-3AD51CB5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10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8094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779C8-3223-5E0C-FC8B-1372EA25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7" b="20480"/>
          <a:stretch/>
        </p:blipFill>
        <p:spPr>
          <a:xfrm>
            <a:off x="878774" y="-13404"/>
            <a:ext cx="10450286" cy="5464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71FF16-DAAE-1681-A18C-45CFFA9716E1}"/>
              </a:ext>
            </a:extLst>
          </p:cNvPr>
          <p:cNvSpPr/>
          <p:nvPr/>
        </p:nvSpPr>
        <p:spPr>
          <a:xfrm>
            <a:off x="159204" y="6331481"/>
            <a:ext cx="9227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http://nscr.nesdc.go.th/wp-content/uploads/2023/01/NS-detail23-01170165-1.pdf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เข้าถึงเมื่อ 19 ม.ค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65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B4515-BDE4-34B7-F5C9-131C8C5F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11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29294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4929-2844-9DE5-F7DB-CFBEE912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6288"/>
            <a:ext cx="10972800" cy="1143000"/>
          </a:xfrm>
        </p:spPr>
        <p:txBody>
          <a:bodyPr/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สรุปผลความก้าวหน้าประเด็นปฏิรูปประเทศด้านพลังงาน 6 ด้าน 17 ประเด็น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0E49-AA93-B1DD-1046-9A8AF94A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12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0089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5702D-3F74-3B7C-B981-B1AEF569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110528"/>
            <a:ext cx="9903040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949450" lvl="0" indent="-1949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สรุปผลการขับเคลื่อนการดำเนินงานตามแผนปฏิรูปประเทศด้านพลังงาน</a:t>
            </a: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82126" y="727432"/>
            <a:ext cx="7507707" cy="38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กลไกการขับเคลื่อนการดำเนินงานตามแผนปฏิรูปประเทศด้านพลังงาน</a:t>
            </a:r>
            <a:r>
              <a:rPr kumimoji="0" lang="th-TH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Up Arrow 59"/>
          <p:cNvSpPr/>
          <p:nvPr/>
        </p:nvSpPr>
        <p:spPr>
          <a:xfrm>
            <a:off x="1906223" y="3707486"/>
            <a:ext cx="8912034" cy="297220"/>
          </a:xfrm>
          <a:prstGeom prst="upArrow">
            <a:avLst>
              <a:gd name="adj1" fmla="val 19350"/>
              <a:gd name="adj2" fmla="val 5637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สี่เหลี่ยมผืนผ้า 25"/>
          <p:cNvSpPr/>
          <p:nvPr/>
        </p:nvSpPr>
        <p:spPr>
          <a:xfrm>
            <a:off x="3622098" y="3127017"/>
            <a:ext cx="47923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คณะทำงานพิเศษประสานเชื่อมโยงคณะกรรมการยุทธศาสตร์ชาติ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และคณะกรรมการปฏิรูปประเทศ กระทรวงพลังงาน (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ปพ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น. ประธาน)</a:t>
            </a:r>
          </a:p>
        </p:txBody>
      </p:sp>
      <p:sp>
        <p:nvSpPr>
          <p:cNvPr id="13" name="สี่เหลี่ยมผืนผ้า 26"/>
          <p:cNvSpPr/>
          <p:nvPr/>
        </p:nvSpPr>
        <p:spPr>
          <a:xfrm>
            <a:off x="9148476" y="3136979"/>
            <a:ext cx="26910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ป.ย.ป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กระทรวงพลังงาน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(ผช.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ปพ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น. หน. กลุ่ม)</a:t>
            </a:r>
          </a:p>
        </p:txBody>
      </p:sp>
      <p:sp>
        <p:nvSpPr>
          <p:cNvPr id="16" name="สี่เหลี่ยมผืนผ้า 27"/>
          <p:cNvSpPr/>
          <p:nvPr/>
        </p:nvSpPr>
        <p:spPr>
          <a:xfrm>
            <a:off x="3634739" y="1391591"/>
            <a:ext cx="4792399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คณะรัฐมนตรี</a:t>
            </a:r>
          </a:p>
        </p:txBody>
      </p:sp>
      <p:sp>
        <p:nvSpPr>
          <p:cNvPr id="17" name="สี่เหลี่ยมผืนผ้า 28"/>
          <p:cNvSpPr/>
          <p:nvPr/>
        </p:nvSpPr>
        <p:spPr>
          <a:xfrm>
            <a:off x="1276381" y="4115740"/>
            <a:ext cx="17534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1.บริหารจัดการ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รป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พน.  ประธาน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ปยป.สป. เลขาฯ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สี่เหลี่ยมผืนผ้า 30"/>
          <p:cNvSpPr/>
          <p:nvPr/>
        </p:nvSpPr>
        <p:spPr>
          <a:xfrm>
            <a:off x="9533902" y="4120216"/>
            <a:ext cx="1914197" cy="830997"/>
          </a:xfrm>
          <a:prstGeom prst="rect">
            <a:avLst/>
          </a:prstGeom>
          <a:solidFill>
            <a:srgbClr val="FFE1E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4.ทดแทน/อนุรักษ์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อพพ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ประธาน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ปยป. พพ. เลขาฯ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ตัวเชื่อมต่อตรง 31"/>
          <p:cNvCxnSpPr/>
          <p:nvPr/>
        </p:nvCxnSpPr>
        <p:spPr>
          <a:xfrm>
            <a:off x="4297694" y="3988866"/>
            <a:ext cx="1" cy="1806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32"/>
          <p:cNvCxnSpPr/>
          <p:nvPr/>
        </p:nvCxnSpPr>
        <p:spPr>
          <a:xfrm>
            <a:off x="7962169" y="4001207"/>
            <a:ext cx="1" cy="1806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33"/>
          <p:cNvCxnSpPr/>
          <p:nvPr/>
        </p:nvCxnSpPr>
        <p:spPr>
          <a:xfrm>
            <a:off x="9665284" y="3981356"/>
            <a:ext cx="1" cy="1806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34"/>
          <p:cNvSpPr/>
          <p:nvPr/>
        </p:nvSpPr>
        <p:spPr>
          <a:xfrm>
            <a:off x="1276381" y="4970735"/>
            <a:ext cx="1753484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ปฏิรูปองค์กร   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สร้างธรรมาภิบาลทุกภาคส่วน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สี่เหลี่ยมผืนผ้า 35"/>
          <p:cNvSpPr/>
          <p:nvPr/>
        </p:nvSpPr>
        <p:spPr>
          <a:xfrm>
            <a:off x="3240043" y="4970735"/>
            <a:ext cx="16449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ขับเคลื่อนศูนย์สารสนเทศพลังงานแห่งชาติ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สี่เหลี่ยมผืนผ้า 36"/>
          <p:cNvSpPr/>
          <p:nvPr/>
        </p:nvSpPr>
        <p:spPr>
          <a:xfrm>
            <a:off x="5095162" y="4970734"/>
            <a:ext cx="421212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 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การพัฒนาปิโตรเคมีระยะที่ 4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EV/ESS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เน้นการรายงานผลจาก 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คก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ก.ระดับชาติ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สี่เหลี่ยมผืนผ้า 37"/>
          <p:cNvSpPr/>
          <p:nvPr/>
        </p:nvSpPr>
        <p:spPr>
          <a:xfrm>
            <a:off x="9533901" y="4986122"/>
            <a:ext cx="1914198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ไม้โตเร็วสำหรับโรงไฟฟ้า 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ส่งเสริมขยะเป็นเชื้อเพลิง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</a:t>
            </a:r>
            <a:r>
              <a:rPr kumimoji="0" lang="th-T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ลาร์รูฟ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เสรี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โครงสร้างพลังงานภาคขนส่ง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อนุรักษ์กลุ่มอุตสาหกรรม </a:t>
            </a: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 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810" marR="0" lvl="0" indent="-130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หน่วยงานภาครัฐ</a:t>
            </a:r>
          </a:p>
        </p:txBody>
      </p:sp>
      <p:sp>
        <p:nvSpPr>
          <p:cNvPr id="26" name="สี่เหลี่ยมผืนผ้า 38"/>
          <p:cNvSpPr/>
          <p:nvPr/>
        </p:nvSpPr>
        <p:spPr>
          <a:xfrm>
            <a:off x="1318303" y="2510488"/>
            <a:ext cx="1714879" cy="6463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คณะอนุกรรมการด้านการมีส่วนร่วมในการติดตามตรวจสอบฯ</a:t>
            </a:r>
          </a:p>
        </p:txBody>
      </p:sp>
      <p:sp>
        <p:nvSpPr>
          <p:cNvPr id="27" name="สี่เหลี่ยมผืนผ้า 40"/>
          <p:cNvSpPr/>
          <p:nvPr/>
        </p:nvSpPr>
        <p:spPr>
          <a:xfrm>
            <a:off x="9140121" y="2292487"/>
            <a:ext cx="2699425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kumimoji="0" lang="th-T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ป.ย.ป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Connector 11"/>
          <p:cNvCxnSpPr>
            <a:endCxn id="26" idx="2"/>
          </p:cNvCxnSpPr>
          <p:nvPr/>
        </p:nvCxnSpPr>
        <p:spPr>
          <a:xfrm flipH="1" flipV="1">
            <a:off x="2175743" y="3156819"/>
            <a:ext cx="0" cy="182880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9"/>
          <p:cNvCxnSpPr/>
          <p:nvPr/>
        </p:nvCxnSpPr>
        <p:spPr>
          <a:xfrm flipV="1">
            <a:off x="2150703" y="2216063"/>
            <a:ext cx="0" cy="274320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6"/>
          <p:cNvCxnSpPr/>
          <p:nvPr/>
        </p:nvCxnSpPr>
        <p:spPr>
          <a:xfrm>
            <a:off x="2175743" y="2216063"/>
            <a:ext cx="1463040" cy="0"/>
          </a:xfrm>
          <a:prstGeom prst="straightConnector1">
            <a:avLst/>
          </a:prstGeom>
          <a:ln w="317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/>
          <p:cNvCxnSpPr/>
          <p:nvPr/>
        </p:nvCxnSpPr>
        <p:spPr>
          <a:xfrm>
            <a:off x="2150703" y="3367812"/>
            <a:ext cx="1463040" cy="0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8"/>
          <p:cNvCxnSpPr/>
          <p:nvPr/>
        </p:nvCxnSpPr>
        <p:spPr>
          <a:xfrm>
            <a:off x="8456479" y="3367812"/>
            <a:ext cx="683642" cy="0"/>
          </a:xfrm>
          <a:prstGeom prst="straightConnector1">
            <a:avLst/>
          </a:prstGeom>
          <a:ln w="317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47"/>
          <p:cNvSpPr txBox="1"/>
          <p:nvPr/>
        </p:nvSpPr>
        <p:spPr>
          <a:xfrm>
            <a:off x="1276381" y="6245675"/>
            <a:ext cx="10171718" cy="30777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การดำเนินการขับเคลื่อนโดยกลุ่ม ป.ย.ป. กระทรวงพลังงาน และผู้รับผิดชอบโครงการ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ตัวเชื่อมต่อตรง 48"/>
          <p:cNvCxnSpPr/>
          <p:nvPr/>
        </p:nvCxnSpPr>
        <p:spPr>
          <a:xfrm flipV="1">
            <a:off x="10603098" y="2622036"/>
            <a:ext cx="0" cy="457200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49"/>
          <p:cNvCxnSpPr/>
          <p:nvPr/>
        </p:nvCxnSpPr>
        <p:spPr>
          <a:xfrm flipH="1" flipV="1">
            <a:off x="10603098" y="1597986"/>
            <a:ext cx="1" cy="640080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50"/>
          <p:cNvCxnSpPr/>
          <p:nvPr/>
        </p:nvCxnSpPr>
        <p:spPr>
          <a:xfrm flipH="1">
            <a:off x="8480998" y="1591646"/>
            <a:ext cx="2105805" cy="0"/>
          </a:xfrm>
          <a:prstGeom prst="straightConnector1">
            <a:avLst/>
          </a:prstGeom>
          <a:ln w="317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106"/>
          <p:cNvSpPr/>
          <p:nvPr/>
        </p:nvSpPr>
        <p:spPr>
          <a:xfrm>
            <a:off x="3240043" y="4115740"/>
            <a:ext cx="164494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ศูนย์สารสนเทศพลังงานแห่งชาติ 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ผอ.สนพ.ประธาน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ปยป. สนพ.เลขา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สี่เหลี่ยมผืนผ้า 106"/>
          <p:cNvSpPr/>
          <p:nvPr/>
        </p:nvSpPr>
        <p:spPr>
          <a:xfrm>
            <a:off x="5095164" y="4110049"/>
            <a:ext cx="422289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ไฟฟ้า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ปิโตรเลียม/ปิโตรเคมี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/EV/ESS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ผอ.สนพ.  ประธาน</a:t>
            </a: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ปย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 สนพ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เลขาฯ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6040" marR="0" lvl="0" indent="-66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34739" y="2005943"/>
            <a:ext cx="4793629" cy="3721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คกก.ปฏิรูปประเทศด้านพลังงาน/กรรมาธิการ สส./วุฒิสภา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33509" y="2550226"/>
            <a:ext cx="4793629" cy="3721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รัฐมนตรีว่าการกระทรวงพลังงาน</a:t>
            </a:r>
          </a:p>
        </p:txBody>
      </p:sp>
      <p:sp>
        <p:nvSpPr>
          <p:cNvPr id="41" name="Up Arrow 40"/>
          <p:cNvSpPr/>
          <p:nvPr/>
        </p:nvSpPr>
        <p:spPr>
          <a:xfrm>
            <a:off x="5754222" y="1812512"/>
            <a:ext cx="494179" cy="15134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5754223" y="2378069"/>
            <a:ext cx="494179" cy="15134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5754222" y="2932996"/>
            <a:ext cx="494179" cy="15134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63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5702D-3F74-3B7C-B981-B1AEF569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110528"/>
            <a:ext cx="9903040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949450" lvl="0" indent="-19494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สรุปผลการขับเคลื่อนการดำเนินงานตามแผนปฏิรูปประเทศด้านพลังงาน</a:t>
            </a: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0247" y="968955"/>
            <a:ext cx="3391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 6 ด้าน 17 ประเด็น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2961" y="1215176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10" y="1700183"/>
            <a:ext cx="2267007" cy="306400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104" y="1800490"/>
            <a:ext cx="2124372" cy="300463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920" y="1800489"/>
            <a:ext cx="2124372" cy="30046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57D918-883E-2529-91C3-465129D62265}"/>
              </a:ext>
            </a:extLst>
          </p:cNvPr>
          <p:cNvSpPr txBox="1"/>
          <p:nvPr/>
        </p:nvSpPr>
        <p:spPr>
          <a:xfrm>
            <a:off x="9040880" y="1215176"/>
            <a:ext cx="2980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การปรับปรุงกฎหมาย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395390-F8AE-6042-BBA0-A8D79EE97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3062" y="1800489"/>
            <a:ext cx="2727156" cy="30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F172B91-4BA3-8ECD-0A2A-3670F185EB9E}"/>
              </a:ext>
            </a:extLst>
          </p:cNvPr>
          <p:cNvGrpSpPr/>
          <p:nvPr/>
        </p:nvGrpSpPr>
        <p:grpSpPr>
          <a:xfrm>
            <a:off x="5299183" y="1461698"/>
            <a:ext cx="2429310" cy="2438659"/>
            <a:chOff x="-739909" y="345644"/>
            <a:chExt cx="3878686" cy="34604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6252DA-8146-5172-E7FB-D0D3D006F098}"/>
                </a:ext>
              </a:extLst>
            </p:cNvPr>
            <p:cNvSpPr/>
            <p:nvPr/>
          </p:nvSpPr>
          <p:spPr>
            <a:xfrm>
              <a:off x="-739909" y="345644"/>
              <a:ext cx="3878686" cy="742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th-TH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ประเด็นปฏิรูปประเทศด้านพลังงาน 6 ด้าน 17 ประเด็น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9678BC-8397-07DE-9ECA-DC6CD504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034" y="1307121"/>
              <a:ext cx="1848960" cy="2498985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484D4-87F3-501B-6F3E-DD8DAAEC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6" y="86986"/>
            <a:ext cx="4258333" cy="6771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2DA58F-E2C6-9DC8-16ED-FD08E039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82" y="2111629"/>
            <a:ext cx="1324365" cy="187313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F584C5-DBAA-3445-9C41-B4131D0D3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171" y="2111629"/>
            <a:ext cx="1324366" cy="18731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7EE8B6-9C62-BE9D-8C6D-4560236D9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09" y="4206100"/>
            <a:ext cx="7621935" cy="243865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820FD2-1F6F-A1F3-85DB-56592E749C96}"/>
              </a:ext>
            </a:extLst>
          </p:cNvPr>
          <p:cNvCxnSpPr/>
          <p:nvPr/>
        </p:nvCxnSpPr>
        <p:spPr bwMode="auto">
          <a:xfrm>
            <a:off x="4572000" y="6175717"/>
            <a:ext cx="73855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533C50-9E3C-338A-7621-5254CA2CB1C2}"/>
              </a:ext>
            </a:extLst>
          </p:cNvPr>
          <p:cNvCxnSpPr>
            <a:cxnSpLocks/>
          </p:cNvCxnSpPr>
          <p:nvPr/>
        </p:nvCxnSpPr>
        <p:spPr bwMode="auto">
          <a:xfrm>
            <a:off x="4572000" y="6496929"/>
            <a:ext cx="52255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4B009C-BE3C-9126-34B4-D22CF44AE457}"/>
              </a:ext>
            </a:extLst>
          </p:cNvPr>
          <p:cNvSpPr txBox="1"/>
          <p:nvPr/>
        </p:nvSpPr>
        <p:spPr>
          <a:xfrm>
            <a:off x="4431319" y="309490"/>
            <a:ext cx="783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ธันวาคม 2563 ครม. เห็นชอบแนวทางการขับเคลื่อนแผนการปฏิรูปประเทศ (ฉบับปรับปรุง) และให้คณะกรรมการปฏิรูปประเทศ หน่วยงานผู้รับผิดชอบหลัก หน่วยงานที่เกี่ยวข้อง และ สศช. ร่วมกันขับเคลื่อนแผนให้บรรลุตามเป้าประสงค์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40A548-3E4D-589B-6269-718535981CFC}"/>
              </a:ext>
            </a:extLst>
          </p:cNvPr>
          <p:cNvSpPr txBox="1"/>
          <p:nvPr/>
        </p:nvSpPr>
        <p:spPr>
          <a:xfrm>
            <a:off x="8001486" y="1444648"/>
            <a:ext cx="4083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แผนการปฏิรูปประเทศ (ฉบับปรับปรุง)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C32F1-3EA5-F819-2D25-EEF77FF1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15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3430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3C1AA-F47F-60B0-1E55-95A3EAE22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b="18924"/>
          <a:stretch/>
        </p:blipFill>
        <p:spPr>
          <a:xfrm>
            <a:off x="0" y="0"/>
            <a:ext cx="5618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F68E8-7B03-B90A-3F56-34FF198DD4ED}"/>
              </a:ext>
            </a:extLst>
          </p:cNvPr>
          <p:cNvSpPr txBox="1"/>
          <p:nvPr/>
        </p:nvSpPr>
        <p:spPr>
          <a:xfrm>
            <a:off x="5618500" y="593558"/>
            <a:ext cx="670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กันยายน 256ถ ครม. รับทราบมติคณะกรรมการยุทธศาสตร์ชาติ ครั้งที่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2/2564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เมื่อวันที่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ส.ค.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2E546-2B31-51DB-4AC6-9E286F6FD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7"/>
          <a:stretch/>
        </p:blipFill>
        <p:spPr>
          <a:xfrm>
            <a:off x="5618500" y="1251331"/>
            <a:ext cx="6284808" cy="2662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E3974-5C4F-6C5E-5428-E7BDE829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7"/>
          <a:stretch/>
        </p:blipFill>
        <p:spPr>
          <a:xfrm>
            <a:off x="5572988" y="3987272"/>
            <a:ext cx="6375899" cy="16018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B6DB59-8C42-E2C2-A596-8893B0E895A9}"/>
              </a:ext>
            </a:extLst>
          </p:cNvPr>
          <p:cNvCxnSpPr>
            <a:cxnSpLocks/>
          </p:cNvCxnSpPr>
          <p:nvPr/>
        </p:nvCxnSpPr>
        <p:spPr bwMode="auto">
          <a:xfrm>
            <a:off x="5618500" y="2694580"/>
            <a:ext cx="61724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BD90DD-DCA6-D121-B54A-42CA4935CCE0}"/>
              </a:ext>
            </a:extLst>
          </p:cNvPr>
          <p:cNvCxnSpPr>
            <a:cxnSpLocks/>
          </p:cNvCxnSpPr>
          <p:nvPr/>
        </p:nvCxnSpPr>
        <p:spPr bwMode="auto">
          <a:xfrm>
            <a:off x="8021053" y="2478012"/>
            <a:ext cx="388225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DAE067-E279-811F-6C93-A01A20D0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16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58979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4A516B56-791F-A372-9A21-BC2363AA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00467"/>
              </p:ext>
            </p:extLst>
          </p:nvPr>
        </p:nvGraphicFramePr>
        <p:xfrm>
          <a:off x="4685" y="443242"/>
          <a:ext cx="8273041" cy="6380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63">
                  <a:extLst>
                    <a:ext uri="{9D8B030D-6E8A-4147-A177-3AD203B41FA5}">
                      <a16:colId xmlns:a16="http://schemas.microsoft.com/office/drawing/2014/main" val="1280359962"/>
                    </a:ext>
                  </a:extLst>
                </a:gridCol>
                <a:gridCol w="5846378">
                  <a:extLst>
                    <a:ext uri="{9D8B030D-6E8A-4147-A177-3AD203B41FA5}">
                      <a16:colId xmlns:a16="http://schemas.microsoft.com/office/drawing/2014/main" val="2169347970"/>
                    </a:ext>
                  </a:extLst>
                </a:gridCol>
              </a:tblGrid>
              <a:tr h="356276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การปฏิรูปด้าน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ประเด็นการปฏิรูป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58321"/>
                  </a:ext>
                </a:extLst>
              </a:tr>
              <a:tr h="356276">
                <a:tc rowSpan="3">
                  <a:txBody>
                    <a:bodyPr/>
                    <a:lstStyle/>
                    <a:p>
                      <a:pPr marL="625475" indent="-625475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1 ด้านการบริหารจัดการพลังงาน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การปฏิรูปองค์กรด้านพลังงาน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33406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การพัฒนาศูนย์สารสนเทศด้านพลังงานแห่งชาติ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71922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ปฏิรูปการสร้างธรรมาภิบาลในทุกภาคส่วน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42519"/>
                  </a:ext>
                </a:extLst>
              </a:tr>
              <a:tr h="356276">
                <a:tc rowSpan="3">
                  <a:txBody>
                    <a:bodyPr/>
                    <a:lstStyle/>
                    <a:p>
                      <a:pPr marL="625475" indent="-625475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2 โครงสร้างแผนพัฒนากำลังผลิตไฟฟ้า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โครงสร้างแผนพัฒนากำลังการผลิตไฟฟ้า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54316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ส่งเสริมกิจการไฟฟ้าเพื่อเพิ่มการแข่งขัน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74810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ปฏิรูปโครงสร้างการบริหารกิจการไฟฟ้า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32170"/>
                  </a:ext>
                </a:extLst>
              </a:tr>
              <a:tr h="35627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3 ปิโตรเลียมและปิโตรเคมี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ด้านการพัฒนาอุตสาหกรรมก๊าซธรรมชาติ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0191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การพัฒนาปิโตร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ระยะที่ 4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24688"/>
                  </a:ext>
                </a:extLst>
              </a:tr>
              <a:tr h="318215">
                <a:tc rowSpan="4">
                  <a:txBody>
                    <a:bodyPr/>
                    <a:lstStyle/>
                    <a:p>
                      <a:pPr marL="633413" indent="-633413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4 การสนับสนุนพลังงานทดแทนเพื่อการส่งเสริมการแข่งขันและสร้างมูลค่าเพิ่มทางเศรษฐกิจ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ปฏิรูประบบบริหารจัดการเชื้อเพลิงชีวมวลไม้โตเร็ว สำหรับโรงไฟฟ้าชีวมวล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26486"/>
                  </a:ext>
                </a:extLst>
              </a:tr>
              <a:tr h="498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แนวทางส่งเสริมแลขจัดอุปสรรคในการนำขยะมูลฝอยไปเป็นเชื้อเพลิงเพื่อผลิตไฟฟ้า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44630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การส่งเสริมการติดตั้งโซลาร์รูฟอย่างเสรี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49050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ปฏิรูปโครงสร้างการใช้พลังงานภาคขนส่ง ระยะ 20 ปี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44487"/>
                  </a:ext>
                </a:extLst>
              </a:tr>
              <a:tr h="315383">
                <a:tc rowSpan="3">
                  <a:txBody>
                    <a:bodyPr/>
                    <a:lstStyle/>
                    <a:p>
                      <a:pPr marL="633413" indent="-633413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5 การอนุรักษ์พลังงานและการใช้พลังงานอย่างมีประสิทธิภาพ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การส่งเสริมการอนุรักษ์พลังงานและการใช้พลังงานอย่างคุ้มค่าในกลุ่มอุตสาหกรรม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64021"/>
                  </a:ext>
                </a:extLst>
              </a:tr>
              <a:tr h="35388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การใช้ข้อบัญญัติเกณฑ์มาตรฐานอาคารด้านพลังงาน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63450"/>
                  </a:ext>
                </a:extLst>
              </a:tr>
              <a:tr h="28780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การใช้มาตรการบริษัทจัด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การพลังงาน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(ESCO)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สำหรับหน่วยงานภาครัฐ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5894"/>
                  </a:ext>
                </a:extLst>
              </a:tr>
              <a:tr h="329481">
                <a:tc rowSpan="2">
                  <a:txBody>
                    <a:bodyPr/>
                    <a:lstStyle/>
                    <a:p>
                      <a:pPr marL="633413" indent="-633413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6 เทคโนโลยี นวัติกรรม และโครงสร้างพื้นฐาน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การส่งเสริมยานยนต์ไฟฟ้าในประเทศไทย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95558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 การส่งเสริมเทคโนโลยีระบบการกักเก็บพลังงาน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489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887F28-89E7-4B1C-BAC6-1CA2B7D36D19}"/>
              </a:ext>
            </a:extLst>
          </p:cNvPr>
          <p:cNvSpPr/>
          <p:nvPr/>
        </p:nvSpPr>
        <p:spPr>
          <a:xfrm>
            <a:off x="1487491" y="56272"/>
            <a:ext cx="55710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 6 ด้าน 17 ประเด็น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C5410-655C-46B2-7C7A-4A54F2BD488B}"/>
              </a:ext>
            </a:extLst>
          </p:cNvPr>
          <p:cNvSpPr/>
          <p:nvPr/>
        </p:nvSpPr>
        <p:spPr>
          <a:xfrm>
            <a:off x="8990570" y="240938"/>
            <a:ext cx="248292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6AD5A2-A926-3280-0B91-0D4AB952CCFE}"/>
              </a:ext>
            </a:extLst>
          </p:cNvPr>
          <p:cNvSpPr/>
          <p:nvPr/>
        </p:nvSpPr>
        <p:spPr bwMode="auto">
          <a:xfrm>
            <a:off x="0" y="1839167"/>
            <a:ext cx="8277726" cy="179029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8E70F0FB-99B9-E1F6-C19E-4E323585E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35091"/>
              </p:ext>
            </p:extLst>
          </p:nvPr>
        </p:nvGraphicFramePr>
        <p:xfrm>
          <a:off x="8745683" y="780870"/>
          <a:ext cx="3338464" cy="586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464">
                  <a:extLst>
                    <a:ext uri="{9D8B030D-6E8A-4147-A177-3AD203B41FA5}">
                      <a16:colId xmlns:a16="http://schemas.microsoft.com/office/drawing/2014/main" val="2169347970"/>
                    </a:ext>
                  </a:extLst>
                </a:gridCol>
              </a:tblGrid>
              <a:tr h="1083480">
                <a:tc>
                  <a:txBody>
                    <a:bodyPr/>
                    <a:lstStyle/>
                    <a:p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ศูนย์อนุมัติอนุญาตเบ็ดเสร็จ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stop service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ด้านกิจการไฟฟ้าที่แท้จริง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033406"/>
                  </a:ext>
                </a:extLst>
              </a:tr>
              <a:tr h="1083480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การพัฒนาศูนย์สารสนเทศด้านพลังงานแห่งชาติ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771922"/>
                  </a:ext>
                </a:extLst>
              </a:tr>
              <a:tr h="1083480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การใช้มาตรการบริษัทจัดการพลังงาน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(ESCO)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สำหรับหน่วยงานภาครัฐ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954316"/>
                  </a:ext>
                </a:extLst>
              </a:tr>
              <a:tr h="1529619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การพัฒนาปิโตร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ระยะที่ 4 เพื่อการเปลี่ยนผ่านสู่ระบบเศรษฐกิจหมุนเวียนและสร้างฐานทางเศรษฐกิจใหม่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(New S-Curve)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474810"/>
                  </a:ext>
                </a:extLst>
              </a:tr>
              <a:tr h="10834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ปรับโครงสร้างกิจการไฟฟ้าและธุรกิจก๊าซธรรมชาติเพื่อเพิ่มการแข่งขัน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332170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3EFA24AD-3894-7043-2BCF-4FCACED1EE67}"/>
              </a:ext>
            </a:extLst>
          </p:cNvPr>
          <p:cNvSpPr/>
          <p:nvPr/>
        </p:nvSpPr>
        <p:spPr bwMode="auto">
          <a:xfrm>
            <a:off x="8347817" y="2630905"/>
            <a:ext cx="327775" cy="625642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F2BB2-CD15-7DC5-E429-A22807DDABD0}"/>
              </a:ext>
            </a:extLst>
          </p:cNvPr>
          <p:cNvSpPr/>
          <p:nvPr/>
        </p:nvSpPr>
        <p:spPr bwMode="auto">
          <a:xfrm>
            <a:off x="2459501" y="5838092"/>
            <a:ext cx="5818225" cy="31173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39C59-4241-E44D-B425-4C86D2E844AB}"/>
              </a:ext>
            </a:extLst>
          </p:cNvPr>
          <p:cNvSpPr/>
          <p:nvPr/>
        </p:nvSpPr>
        <p:spPr bwMode="auto">
          <a:xfrm>
            <a:off x="2459501" y="789177"/>
            <a:ext cx="5818225" cy="75247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90C7DC7-E52E-BF9C-106E-64D7AD25CAEC}"/>
              </a:ext>
            </a:extLst>
          </p:cNvPr>
          <p:cNvSpPr/>
          <p:nvPr/>
        </p:nvSpPr>
        <p:spPr bwMode="auto">
          <a:xfrm>
            <a:off x="8347817" y="813140"/>
            <a:ext cx="327775" cy="625642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9BAB6-644C-D50A-5F33-9041E8FB67E8}"/>
              </a:ext>
            </a:extLst>
          </p:cNvPr>
          <p:cNvSpPr/>
          <p:nvPr/>
        </p:nvSpPr>
        <p:spPr bwMode="auto">
          <a:xfrm>
            <a:off x="8347817" y="5681139"/>
            <a:ext cx="327775" cy="625642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2BCC75-37E5-BD54-D70A-EE48AF30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17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4636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4A516B56-791F-A372-9A21-BC2363AA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97646"/>
              </p:ext>
            </p:extLst>
          </p:nvPr>
        </p:nvGraphicFramePr>
        <p:xfrm>
          <a:off x="100151" y="425604"/>
          <a:ext cx="11991697" cy="632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130">
                  <a:extLst>
                    <a:ext uri="{9D8B030D-6E8A-4147-A177-3AD203B41FA5}">
                      <a16:colId xmlns:a16="http://schemas.microsoft.com/office/drawing/2014/main" val="1280359962"/>
                    </a:ext>
                  </a:extLst>
                </a:gridCol>
                <a:gridCol w="5254319">
                  <a:extLst>
                    <a:ext uri="{9D8B030D-6E8A-4147-A177-3AD203B41FA5}">
                      <a16:colId xmlns:a16="http://schemas.microsoft.com/office/drawing/2014/main" val="2169347970"/>
                    </a:ext>
                  </a:extLst>
                </a:gridCol>
                <a:gridCol w="3671248">
                  <a:extLst>
                    <a:ext uri="{9D8B030D-6E8A-4147-A177-3AD203B41FA5}">
                      <a16:colId xmlns:a16="http://schemas.microsoft.com/office/drawing/2014/main" val="243315171"/>
                    </a:ext>
                  </a:extLst>
                </a:gridCol>
              </a:tblGrid>
              <a:tr h="356276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การปฏิรูปด้าน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ประเด็นการปฏิรูป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58321"/>
                  </a:ext>
                </a:extLst>
              </a:tr>
              <a:tr h="224101">
                <a:tc rowSpan="3">
                  <a:txBody>
                    <a:bodyPr/>
                    <a:lstStyle/>
                    <a:p>
                      <a:pPr marL="625475" indent="-625475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1 ด้านการบริหารจัดการพลังงาน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การปฏิรูปองค์กรด้านพลังงาน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33406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การพัฒนาศูนย์สารสนเทศด้านพลังงานแห่งชาติ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71922"/>
                  </a:ext>
                </a:extLst>
              </a:tr>
              <a:tr h="2680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ปฏิรูปการสร้างธรรมาภิบาลในทุกภาคส่วน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42519"/>
                  </a:ext>
                </a:extLst>
              </a:tr>
              <a:tr h="356276">
                <a:tc rowSpan="3">
                  <a:txBody>
                    <a:bodyPr/>
                    <a:lstStyle/>
                    <a:p>
                      <a:pPr marL="625475" indent="-625475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2 โครงสร้างแผนพัฒนากำลังผลิตไฟฟ้า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โครงสร้างแผนพัฒนากำลังการผลิตไฟฟ้า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54316"/>
                  </a:ext>
                </a:extLst>
              </a:tr>
              <a:tr h="247882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ส่งเสริมกิจการไฟฟ้าเพื่อเพิ่มการแข่งขัน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74810"/>
                  </a:ext>
                </a:extLst>
              </a:tr>
              <a:tr h="29520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ปฏิรูปโครงสร้างการบริหารกิจการไฟฟ้า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32170"/>
                  </a:ext>
                </a:extLst>
              </a:tr>
              <a:tr h="35627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3 ปิโตรเลียมและปิโตรเคมี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ด้านการพัฒนาอุตสาหกรรมก๊าซธรรมชาติ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0191"/>
                  </a:ext>
                </a:extLst>
              </a:tr>
              <a:tr h="25332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การพัฒนาปิโตร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ระยะที่ 4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24688"/>
                  </a:ext>
                </a:extLst>
              </a:tr>
              <a:tr h="318215">
                <a:tc rowSpan="4">
                  <a:txBody>
                    <a:bodyPr/>
                    <a:lstStyle/>
                    <a:p>
                      <a:pPr marL="633413" indent="-633413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4 การสนับสนุนพลังงานทดแทนเพื่อการส่งเสริมการแข่งขันและสร้างมูลค่าเพิ่มทางเศรษฐกิจ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ปฏิรูประบบบริหารจัดการเชื้อเพลิงชีวมวลไม้โตเร็ว สำหรับโรงไฟฟ้าชีวมวล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26486"/>
                  </a:ext>
                </a:extLst>
              </a:tr>
              <a:tr h="498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แนวทางส่งเสริมแลขจัดอุปสรรคในการนำขยะมูลฝอยไปเป็นเชื้อเพลิงเพื่อผลิตไฟฟ้า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44630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การส่งเสริมการติดตั้งโซลาร์รูฟอย่างเสรี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49050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ปฏิรูปโครงสร้างการใช้พลังงานภาคขนส่ง ระยะ 20 ปี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44487"/>
                  </a:ext>
                </a:extLst>
              </a:tr>
              <a:tr h="315383">
                <a:tc rowSpan="3">
                  <a:txBody>
                    <a:bodyPr/>
                    <a:lstStyle/>
                    <a:p>
                      <a:pPr marL="633413" indent="-633413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5 การอนุรักษ์พลังงานและการใช้พลังงานอย่างมีประสิทธิภาพ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การส่งเสริมการอนุรักษ์พลังงานและการใช้พลังงานอย่างคุ้มค่าในกลุ่มอุตสาหกรรม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0988" indent="-280988"/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64021"/>
                  </a:ext>
                </a:extLst>
              </a:tr>
              <a:tr h="35388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การใช้ข้อบัญญัติเกณฑ์มาตรฐานอาคารด้านพลังงาน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63450"/>
                  </a:ext>
                </a:extLst>
              </a:tr>
              <a:tr h="28780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การใช้มาตรการบริษัทจัด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การพลังงาน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(ESCO)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สำหรับหน่วยงานภาครัฐ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5894"/>
                  </a:ext>
                </a:extLst>
              </a:tr>
              <a:tr h="329481">
                <a:tc rowSpan="2">
                  <a:txBody>
                    <a:bodyPr/>
                    <a:lstStyle/>
                    <a:p>
                      <a:pPr marL="633413" indent="-633413"/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 6 เทคโนโลยี นวัติกรรม และโครงสร้างพื้นฐาน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การส่งเสริมยานยนต์ไฟฟ้าในประเทศไทย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95558"/>
                  </a:ext>
                </a:extLst>
              </a:tr>
              <a:tr h="356276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 การส่งเสริมเทคโนโลยีระบบการกักเก็บพลังงาน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ดำเนินการแล้วเสร็จบางกิจกรรม</a:t>
                      </a:r>
                      <a:endParaRPr lang="en-US"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489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887F28-89E7-4B1C-BAC6-1CA2B7D36D19}"/>
              </a:ext>
            </a:extLst>
          </p:cNvPr>
          <p:cNvSpPr/>
          <p:nvPr/>
        </p:nvSpPr>
        <p:spPr>
          <a:xfrm>
            <a:off x="3452769" y="42624"/>
            <a:ext cx="55710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 6 ด้าน 17 ประเด็น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88DEAA-51B2-164B-73ED-FF9BAC18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18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9308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96858"/>
              </p:ext>
            </p:extLst>
          </p:nvPr>
        </p:nvGraphicFramePr>
        <p:xfrm>
          <a:off x="184922" y="670334"/>
          <a:ext cx="11822156" cy="559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80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433710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4471536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794730">
                  <a:extLst>
                    <a:ext uri="{9D8B030D-6E8A-4147-A177-3AD203B41FA5}">
                      <a16:colId xmlns:a16="http://schemas.microsoft.com/office/drawing/2014/main" val="2118501424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316962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การปฏิรูปองค์กร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42318"/>
                  </a:ext>
                </a:extLst>
              </a:tr>
              <a:tr h="316962">
                <a:tc>
                  <a:txBody>
                    <a:bodyPr/>
                    <a:lstStyle/>
                    <a:p>
                      <a:pPr marL="56991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 </a:t>
                      </a:r>
                      <a:r>
                        <a:rPr lang="th-TH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ปรับบทบาทและโครงสร้างองค์กรด้านพลังงานเพื่อรองรับการปฏิรูป </a:t>
                      </a:r>
                      <a:r>
                        <a:rPr lang="en-US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(PSC)</a:t>
                      </a:r>
                      <a:r>
                        <a:rPr lang="th-TH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มีการศึกษาโครงสร้างองค์กรใหม่ ทดลองดำเนินงาน และสรุปผลความเหมาะสมในการจัดตั้งองค์กรใหม่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มีการจัดตั้งกองสัญญาแบ่งปันผลผลิตเป็นการภายใน (กองเงา) เพื่อแยกงานด้าน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Operation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ออกจาก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Regulation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อย่างชัดเจนแล้ว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และอยู่ระหว่างการขอจัดตั้งหน่วยงานระดับต่ำกว่ากรมอย่างเป็นทางการ </a:t>
                      </a:r>
                    </a:p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 จ้างที่ปรึกษาศึกษารูปแบบหน่วยงานที่เหมาะสมในการบริหารสัญญาแบ่งปันผลผลิต พบว่า หากมีปริมาณงานมากขึ้นและส่งผลต่อการบริหารจัดการภายในองค์กร ควรมีการศึกษาการจัดตั้ง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SDU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หรือองค์กรในรูปแบบใดอีกครั้ง 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จะมีการประเมินผลการดำเนินงาน รายได้ ความคุ้มค่า ความพร้อมของบุคลากร เพื่อพิจารณาคัดเลือกรูปแบบที่เหมาะสมในการตั้งหน่วยงาน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ยังไม่ปรากฎในแผนปฏิบัติราชการหน่วยงาน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34138"/>
                  </a:ext>
                </a:extLst>
              </a:tr>
              <a:tr h="547481">
                <a:tc>
                  <a:txBody>
                    <a:bodyPr/>
                    <a:lstStyle/>
                    <a:p>
                      <a:pPr marL="569913" marR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r>
                        <a:rPr lang="th-TH" alt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สร้างกติกา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of conduct</a:t>
                      </a:r>
                      <a:r>
                        <a:rPr lang="th-TH" alt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เพื่อกำหนดขอบเขตการ</a:t>
                      </a:r>
                      <a:r>
                        <a:rPr lang="th-TH" alt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ปฏิบัติระหว่างหน่วยนโยบาย กำกับ และปฏิบัติ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8425" marR="0" indent="-98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alt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มีกติกา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ระหว่างหน่วยนโยบาย กำกับ และปฏิบัติ</a:t>
                      </a:r>
                    </a:p>
                    <a:p>
                      <a:pPr marL="98425" marR="0" indent="-98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สำหรับการติดตามประเมินผล กกพ. เพื่อเพิ่มประสิทธิภาพการดำเนินงาน</a:t>
                      </a:r>
                      <a:endParaRPr lang="th-TH" altLang="th-TH" sz="14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alt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มีการกำหนดกติกา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ระหว่างหน่วยนโยบาย กำกับ และปฏิบัติแล้ว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ของปี 2564 และ สป.พน. ได้ติดตามผล และมีการรายงานในที่ประชุมผู้บริหารระดับสูง พน. แล้ว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นำเสนอผลต่อ คกก. ปฏิรูป และมีมติรับทราบเมื่อ …. 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ติดตามการดำเนินงาน และกำหนดกติกา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หากพบว่ามีประเด็นที่ต้องการสร้างความชัดเจน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20861"/>
                  </a:ext>
                </a:extLst>
              </a:tr>
              <a:tr h="316962">
                <a:tc>
                  <a:txBody>
                    <a:bodyPr/>
                    <a:lstStyle/>
                    <a:p>
                      <a:pPr marL="576263" marR="0" indent="-350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 </a:t>
                      </a:r>
                      <a:r>
                        <a:rPr lang="th-TH" sz="1400" b="0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การปรับกระบวนการจัดทำและอนุมัติ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ปรับกระบวนการจัดทำและอนุมัติ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SEA/EIA/EHIA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พ.ร.บ. ส่งเสริมและรักษาคุณภาพสิ่งแวดล้อมแห่งชาติ (ฉบับที่ 2) พ.ศ. 2561 ที่กำหนดขั้นตอน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EIA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EHIA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ในการพิจารณาพื้นที่โรงไฟฟ้าโดยประชาชนแล้ว</a:t>
                      </a:r>
                    </a:p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การจัดทำ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ให้เจ้าภาพนโยบาย/หน่วยงานดำเนินโครงการเป็นผู้จัดทำ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นำเสนอผลการศึกษาต่อ คกก. ปฏิรูป เมื่อ 13 ก.ย. 64 แล้ว มีมติรับทราบและ พน. แจ้งผลสำเร็จไปยัง สศช. 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มีกฎหมายที่กำหนดขั้นตอนแล้ว และหน่วยเจ้าภาพจะเป็นจัดทำ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2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3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30BDF-2C6A-DC55-16A5-E1BC97FD3CC6}"/>
              </a:ext>
            </a:extLst>
          </p:cNvPr>
          <p:cNvSpPr txBox="1"/>
          <p:nvPr/>
        </p:nvSpPr>
        <p:spPr>
          <a:xfrm>
            <a:off x="1050878" y="2354980"/>
            <a:ext cx="10345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สรุปผลความก้าวหน้าตัวชี้วัดและค่าเป้าหมายด้านพลังงานของแผนแม่บทภายใต้ยุทธศาสตร์ชาติ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2561-2565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7CA89-BBA8-0BC8-CA27-A000C864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2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8391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05961"/>
              </p:ext>
            </p:extLst>
          </p:nvPr>
        </p:nvGraphicFramePr>
        <p:xfrm>
          <a:off x="184922" y="445300"/>
          <a:ext cx="11822156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84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708092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794730">
                  <a:extLst>
                    <a:ext uri="{9D8B030D-6E8A-4147-A177-3AD203B41FA5}">
                      <a16:colId xmlns:a16="http://schemas.microsoft.com/office/drawing/2014/main" val="2118501424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201133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การสร้างธรรมาภิบาลในทุกภาคส่วน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78669"/>
                  </a:ext>
                </a:extLst>
              </a:tr>
              <a:tr h="377037">
                <a:tc>
                  <a:txBody>
                    <a:bodyPr/>
                    <a:lstStyle/>
                    <a:p>
                      <a:pPr marL="633413" marR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 ให้ภาคประชาชนมีส่วนร่วมในการให้ข้อเสนอแนะต่อรัฐอย่างเป็นทางการในรูปคณะที่ปรึกษาหรือแต่งตั้งคณะกรรมการของภาคประชาสังค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ตั้งคณะกรรมการภาคประชาสังคม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มีคำสั่งแต่งตั้งคณะกรรมการสรรหาฯ ที่ลงนามโดย รมว.พน. แล้ว 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เปิดรับสมัครกรรมการภาคประชาสังคม (ขยาย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3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รอบ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11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ก.ค. 65)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อยู่ระหว่างการเสนอ รมว.พน. พิจารณาลงนามคำสั่งแต่งตั้งคณะกรรมการภาคประชาสังคม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ติดตามคำสั่ง และกำหนดการประชุมคณะกรรมการฯ เพื่อกำหนดแนวทางการดำเนินงานต่อไป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29641"/>
                  </a:ext>
                </a:extLst>
              </a:tr>
              <a:tr h="395199">
                <a:tc>
                  <a:txBody>
                    <a:bodyPr/>
                    <a:lstStyle/>
                    <a:p>
                      <a:pPr marL="633413" marR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  ให้ประชาชนมีส่วนร่วมในการพัฒนาโครงการโดยกำหนดกลไกการจัดตั้งโรงไฟฟ้าที่ประชาชนมีส่วนร่วม และภาครัฐทุกส่วนดำเนินการร่วมกัน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ตั้งคณะกรรมการกำหนดแนวทาง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มีผลศึกษาการนำ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รฟฟ. ถ่านหินภาคใต้มาใช้ดำเนินการแล้ว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spc="-3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นำเสนอต่อ คกก. ปฏิรูปเมื่อ 13 ก.ย. 64 มีมติรับทราบ และ พน. แจ้งผลสำเร็จต่อ ศสช. แล้ว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นำเสนอต่อ รมว. พน. และผู้บริหารระดับสูง พน. เมื่อวันที่ 9 พ.ค.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นำผลศึกษา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รฟฟ. ถ่านหินภาคใต้มาใช้ดำเนินการ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95557"/>
                  </a:ext>
                </a:extLst>
              </a:tr>
              <a:tr h="395199">
                <a:tc>
                  <a:txBody>
                    <a:bodyPr/>
                    <a:lstStyle/>
                    <a:p>
                      <a:pPr marL="633413" marR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 จัดสรรค่าภาคหลวงสู่ชุมชน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แก้ไข พ.ร.บ. กระจายหน้าที่และอำนาจให้แก่องค์กรปกครองส่วนท้องถิ่น โดยเสนอจัดสรรค่าภาคหลวงเป็น 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ก.ค. 65 สำนักนายกรัฐมนตรี จัดให้มีการประชุมเพื่อพิจารณาทบทวนร่างพระราชบัญญัติรายได้องค์กรปกครองส่วนท้องถิ่น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สปน. จะมีการจัดประชุมเพื่อพิจารณาร่างพระราชบัญญัติรายได้องค์กรปกครองส่วนท้องถิ่นในรายละเอียดอื่น ๆ  ร่วมกับหน่วยงานที่เกี่ยวข้อง กระทรวงพลังงาน โดย ชธ. จะติดตามผลต่อไป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61534"/>
                  </a:ext>
                </a:extLst>
              </a:tr>
            </a:tbl>
          </a:graphicData>
        </a:graphic>
      </p:graphicFrame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1F8A4E8-2FEA-78ED-7DAC-5CB7E721F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14" y="5108866"/>
            <a:ext cx="4697579" cy="17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33764"/>
            <a:ext cx="637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346"/>
              </p:ext>
            </p:extLst>
          </p:nvPr>
        </p:nvGraphicFramePr>
        <p:xfrm>
          <a:off x="184921" y="389028"/>
          <a:ext cx="11822157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565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4101938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475011">
                  <a:extLst>
                    <a:ext uri="{9D8B030D-6E8A-4147-A177-3AD203B41FA5}">
                      <a16:colId xmlns:a16="http://schemas.microsoft.com/office/drawing/2014/main" val="1142276762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277818">
                <a:tc gridSpan="4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38138" algn="l"/>
                        </a:tabLst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 ส่งเสริมระบบธรรมาภิบาลในการบริหารจัดการทุกองค์กร ภาครัฐ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ผู้ประกอบการ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17016"/>
                  </a:ext>
                </a:extLst>
              </a:tr>
              <a:tr h="265120">
                <a:tc>
                  <a:txBody>
                    <a:bodyPr/>
                    <a:lstStyle/>
                    <a:p>
                      <a:pPr marL="576263" marR="0" indent="-295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</a:t>
                      </a:r>
                      <a:endParaRPr lang="en-US" sz="1400" b="0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05855"/>
                  </a:ext>
                </a:extLst>
              </a:tr>
              <a:tr h="588079">
                <a:tc>
                  <a:txBody>
                    <a:bodyPr/>
                    <a:lstStyle/>
                    <a:p>
                      <a:pPr marL="91440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2.4.1 กำหนดนโยบายลดความทับซ้อนในการดำรงตำแหน่งข้าราชการกับรัฐวิสาหกิจ/จำกัดผลประโยชน์กรรมการ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มีการกำหนดนโยบายลดความทับซ้อนในการดำรงตำแหน่งข้าราชการกับรัฐวิสาหกิจจำกัดผลประโยชน์กรรมการ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มีกฎหมายการขัดกันระหว่างประโยชน์ส่วนบุคคลกับประโยชน์ส่วนรวม แห่ง พ.ร.บ. ประกอบรัฐธรรมนูญว่าด้วยการป้องกันและปราบปรามการทุจริต พ.ศ. 2561 แล้ว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มีมติกำหนดแนวทางการแต่งตั้ง คกก. รัฐวิสาหกิจ ตาม พ.ร.บ การพัฒนาการกำกับดูแลและบริหารรัฐวิสาหกิจ พ.ศ. 2562 แล้ว (มติ ครม 6 ส.ค. 62)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มีการกำหนดอัตราและหลักเกณฑ์การจ่ายค่าตอบแทนคณะกรรมการรัฐวิสาหกิจเรียบร้อยแล้ว (มติ ครม. 24 เม.ย. 62) </a:t>
                      </a:r>
                    </a:p>
                    <a:p>
                      <a:pPr marL="171450" marR="0" lvl="0" indent="-171450" algn="l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คกก. ปฏิรูป มีมติรับทราบเมื่อ 13 ก.ย. 64 แล้ว และพน. แจ้ง ศสช. 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28712"/>
                  </a:ext>
                </a:extLst>
              </a:tr>
              <a:tr h="133821">
                <a:tc>
                  <a:txBody>
                    <a:bodyPr/>
                    <a:lstStyle/>
                    <a:p>
                      <a:pPr marL="91440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2.4.2 การจัดตั้ง/เข้าร่วม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การเข้าร่วม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EITI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มีผลศึกษา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EITI 2016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จัดทำโดย ชธ. แล้วเสร็จ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พบว่า การเข้าร่วมต้องเข้าในฐานะประเทศ ซึ่งมีทั้งอุตสาหกรรมสำรวจและผลิตปิโตรเลียมและอุตสาหกรรมเหมืองแร่ จึงต้องดำเนินการร่วมกันของหลายส่วนราชการ เกินอำนาจหน้าที่ พน. ดังนั้น หน่วยงานกลาง เช่น สำนักนายกรัฐมนตรี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คกก. ปฏิรูป รับทราบเมื่อ 30 พ.ย. 63 และ 13 ก.ย. 64 แล้ว และ พน. แจ้ง ศสช. 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0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1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33764"/>
            <a:ext cx="637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52318"/>
              </p:ext>
            </p:extLst>
          </p:nvPr>
        </p:nvGraphicFramePr>
        <p:xfrm>
          <a:off x="184921" y="389028"/>
          <a:ext cx="11822157" cy="541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565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4101938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475011">
                  <a:extLst>
                    <a:ext uri="{9D8B030D-6E8A-4147-A177-3AD203B41FA5}">
                      <a16:colId xmlns:a16="http://schemas.microsoft.com/office/drawing/2014/main" val="1142276762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321334">
                <a:tc>
                  <a:txBody>
                    <a:bodyPr/>
                    <a:lstStyle/>
                    <a:p>
                      <a:pPr marL="463550" indent="-182563"/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ภาคองค์กรพัฒนาเอกชน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98370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 marL="914400" indent="-450850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2.4.3 กำหนดนโยบายให้ขึ้นทะเบียน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/กำหนดบทบาท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ในการรับฟังความเห็นเน้นคนพื้นที่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มีการกำหนดบทบาท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กระบวนการรับฟังความเห็นเน้นคนพื้นที่ </a:t>
                      </a: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การมีส่วนร่วมของประชาชนในการกำหนดนโยบายสาธารณะ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lvl="0" indent="-168275">
                        <a:buFont typeface="Arial" panose="020B0604020202020204" pitchFamily="34" charset="0"/>
                        <a:buChar char="•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ธ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 พน. มีหนังสือสอบถามความก้าวหน้า พม. </a:t>
                      </a:r>
                    </a:p>
                    <a:p>
                      <a:pPr marL="168275" lvl="0" indent="-168275">
                        <a:buFont typeface="Arial" panose="020B0604020202020204" pitchFamily="34" charset="0"/>
                        <a:buChar char="•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พม. อยู่ระหว่างการดำเนินการ โดย สนง.คณะกรรมการกฤษฎีกาเห็นว่าควรยกจากร่าง พ.ร.บ.ส่งเสริมและพัฒนาองค์กรภาคประชาสังคม พ.ศ. .... เป็น ร่าง พ.ร.บ.การดำเนินกิจกรรมขององค์กรไม่แสวงหากำไร พ.ศ. .... ซึ่งมีสาระสำคัญเป็นการกำหนดกลไกในการส่งเสริมและพัฒนาองค์กรไม่แสวงหากำไร เพื่อให้เกิดความร่วมมือระหว่างภาครัฐกับภาคเอกชน รวมทั้งกำหนดกลไกในการกำกับดูแลการดำเนินงานขององค์กรไม่แสวงหากำไรให้เป็นไรอย่างเปิดเผย โปร่งใส และเป็นไปเพื่อประโยชน์สาธารณะอย่างแท้จริง </a:t>
                      </a:r>
                    </a:p>
                    <a:p>
                      <a:pPr marL="168275" lvl="0" indent="-168275">
                        <a:buFont typeface="Arial" panose="020B0604020202020204" pitchFamily="34" charset="0"/>
                        <a:buChar char="•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ครม. มีมติ 4 ม.ค. 65 เห็นชอบการยกร่าง พ.ร.บ. การดำเนินกิจกรรมขององค์กรไม่แสวงหากำไร ตามที่ สนง. คณะกรรมการกฤษฎีกาเสนอ โดยมอบหมายให้ พม. ดำเนินการเปิดรับความคิดเห็นต่อร่าง พ.ร.บ. ดังกล่าว </a:t>
                      </a:r>
                    </a:p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ธ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 พน. มีหนังสือสอบถามความก้าวหน้า สปน.</a:t>
                      </a:r>
                    </a:p>
                    <a:p>
                      <a:pPr marL="168275" lvl="0" indent="-168275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 จะติดตามผลร่วมกับ พม. 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2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89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33764"/>
            <a:ext cx="637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5151"/>
              </p:ext>
            </p:extLst>
          </p:nvPr>
        </p:nvGraphicFramePr>
        <p:xfrm>
          <a:off x="184921" y="389028"/>
          <a:ext cx="11822157" cy="583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565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4101938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475011">
                  <a:extLst>
                    <a:ext uri="{9D8B030D-6E8A-4147-A177-3AD203B41FA5}">
                      <a16:colId xmlns:a16="http://schemas.microsoft.com/office/drawing/2014/main" val="1142276762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321334">
                <a:tc>
                  <a:txBody>
                    <a:bodyPr/>
                    <a:lstStyle/>
                    <a:p>
                      <a:pPr marL="463550" indent="-182563"/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ภาคองค์กรพัฒนาเอกชน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98370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 marL="914400" indent="-450850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2.4.3 กำหนดนโยบายให้ขึ้นทะเบียน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/กำหนดบทบาท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ในการรับฟังความเห็นเน้นคนพื้นที่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มีการกำหนดบทบาท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กระบวนการรับฟังความเห็นเน้นคนพื้นที่ </a:t>
                      </a: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การมีส่วนร่วมของประชาชนในการกำหนดนโยบายสาธารณะ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ธ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 พน. มีหนังสือสอบถามความก้าวหน้า สปน.</a:t>
                      </a:r>
                    </a:p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สปน. มีหนังสือที่ นร 0111/2617 ลงวันที่ 1 เม.ย. 65 รายงานความก้าวหน้าประเด็นความคืบหน้าของการเสนอร่าง พ.ร.บ. การมีส่วนร่วมของประชาชนในกระบวนการนโยบายสาธารณะ พ.ศ. .... โดย สปน. อยู่ระหว่างกระบวนการรับฟังความคิดเห็นจากผู้เกี่ยวข้องตามบทบัญญัติมาตรา 77 ของรัฐธรรมนูญแห่งราชอาณาจักรไทย พ.ศ.2560 โดยมีการรับฟังความคิดเห็นจากผู้ที่เกี่ยวข้อง ตั้งแต่วันที่ 14 กุมภาพันธ์ ถึงวันที่ 22 มีนาคม 2565 ผ่าน 2 ช่องทาง ดังนี้ 1) การรับฟังความคิดเห็นผ่านระบบเทคโนโลยีสารสนเทศทางเว็บไซต์ระบบกลางทางกฎหมาย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www.law.go.th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และเว็บไซต์สำนักงานปลัดสำนักนายกรัฐมนตรี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www.opm.go.th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2) การรับฟังความคิดเห็นโดยทำเป็นหนังสือสำรวจความคิดเห็นและข้อเสนอแนะต่อร่างพระราชบัญญัติฯ จากผู้เกี่ยวข้อง และจะได้สรุปผลการรับฟังความคิดเห็นพร้อมรายงานการวิเคราะห์ผลกระทบที่อาจเกิดขึ้นจากกฎหมายเพื่อประกอบการเสนอร่างพระราชบัญญัติดังกล่าวให้คณะรัฐมนตรีพิจารณาต่อไป</a:t>
                      </a:r>
                    </a:p>
                    <a:p>
                      <a:pPr marL="168275" lvl="0" indent="-168275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 จะติดตามผลร่วมกับ สปน. 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2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10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33764"/>
            <a:ext cx="637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84491"/>
              </p:ext>
            </p:extLst>
          </p:nvPr>
        </p:nvGraphicFramePr>
        <p:xfrm>
          <a:off x="184921" y="361732"/>
          <a:ext cx="11822157" cy="646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565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4101938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475011">
                  <a:extLst>
                    <a:ext uri="{9D8B030D-6E8A-4147-A177-3AD203B41FA5}">
                      <a16:colId xmlns:a16="http://schemas.microsoft.com/office/drawing/2014/main" val="1142276762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321334">
                <a:tc>
                  <a:txBody>
                    <a:bodyPr/>
                    <a:lstStyle/>
                    <a:p>
                      <a:pPr marL="463550" indent="-182563"/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ภาคองค์กรพัฒนาเอกชน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98370"/>
                  </a:ext>
                </a:extLst>
              </a:tr>
              <a:tr h="417610">
                <a:tc>
                  <a:txBody>
                    <a:bodyPr/>
                    <a:lstStyle/>
                    <a:p>
                      <a:pPr marL="1139825" marR="0" indent="-858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ภาคผู้ประกอบการ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44061"/>
                  </a:ext>
                </a:extLst>
              </a:tr>
              <a:tr h="417610">
                <a:tc>
                  <a:txBody>
                    <a:bodyPr/>
                    <a:lstStyle/>
                    <a:p>
                      <a:pPr marL="91440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2.4.4 ส่งเสริมวิสาหกิจเพื่อสังคม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นำร่องวิสาหกิจเพื่อสังคมในพื้นที่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หรือกลุ่มอุตสาหกรรมอื่น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ได้ศึกษาการบริหารจัดการและพัฒนาอุตสาหกรรมปิโตรเลียมนำร่างในพื้นที่มาบตาพุด (ความเป็นไปได้ในการจัดตั้งบริษัทส่งเสริมวิสาหกิจเพื่อสังคม (มาบตาพุด) แล้วเสร็จ และได้มีการนำเสนอต่อ คกก. ปฏิรูปประเทศด้านพลังงานรับทราบแล้ว 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มีหนังสือแจ้งผลการศึกษาไปยังการนิคมอุตสาหกรรมแห่งประเทศไทย (กนอ.) เพื่อพิจารณาต่อไป เมื่อ 19 ม.ค. 65 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กนอ. ได้มีหนังสือด่วนที่สุดที่ อก 5102.2.1/989 ลงวันที่ 5 เม.ย. 65 รายงานความก้าวหน้าการพิจารณาผลการศึกษาการบริหารจัดการและพัฒนาอุตสาหกรรมปิโตรเลียมนำร่องในพื้นที่มาบตาพุดว่า ปัจจุบันมีเอกชนให้บริการแพลตฟอร์มในลักษณะดังกล่าวเป็นจำนวนมาก และมีระบบที่ได้รับการยอมรับในตลาดผู้บริโภคอย่างกว้างขวาง ดังนั้น กนอ. จึงมุ่งเน้นให้วิสาหกิจชุมชนมีการพัฒนาด้านคุณภาพผลิตภัณฑ์ ด้านการบริหารจัดการ และมาตรฐานอื่น ๆ เพื่อให้สินค้าของวิสาหกิจชุมชนมีความสามารถในการแข่งขันบนแฟลตฟอร์มเอกชนต่าง ๆ ได้อย่างต่อเนื่อง โดยไม่ต้องจัดตั้งบริษัทส่งเสริมวิสาหกิจเพื่อสังคม (มาบตาพุด) แต่อย่างไรก็ตาม กนอ. จะนำผลการศึกษาดังกล่าวไปประชาสัมพันธ์ให้ผู้ประกอบการในนิคมอุตสาหกรรมทราบต่อไป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92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33764"/>
            <a:ext cx="637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22193"/>
              </p:ext>
            </p:extLst>
          </p:nvPr>
        </p:nvGraphicFramePr>
        <p:xfrm>
          <a:off x="184921" y="361732"/>
          <a:ext cx="11822157" cy="51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565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4101938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475011">
                  <a:extLst>
                    <a:ext uri="{9D8B030D-6E8A-4147-A177-3AD203B41FA5}">
                      <a16:colId xmlns:a16="http://schemas.microsoft.com/office/drawing/2014/main" val="1142276762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1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321334">
                <a:tc>
                  <a:txBody>
                    <a:bodyPr/>
                    <a:lstStyle/>
                    <a:p>
                      <a:pPr marL="463550" indent="-182563"/>
                      <a:r>
                        <a:rPr lang="th-TH" sz="140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ภาคองค์กรพัฒนาเอกชน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98370"/>
                  </a:ext>
                </a:extLst>
              </a:tr>
              <a:tr h="417610">
                <a:tc>
                  <a:txBody>
                    <a:bodyPr/>
                    <a:lstStyle/>
                    <a:p>
                      <a:pPr marL="1139825" marR="0" indent="-858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ภาคผู้ประกอบการ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44061"/>
                  </a:ext>
                </a:extLst>
              </a:tr>
              <a:tr h="510711">
                <a:tc>
                  <a:txBody>
                    <a:bodyPr/>
                    <a:lstStyle/>
                    <a:p>
                      <a:pPr marL="91440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2.4.5 มีนโยบายให้เ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ปิดเผยข้อมูลที่ไม่ใช่ความลับธุรกิจแก่รัฐ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มีนโยบายให้เ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ปิดเผยข้อมูลที่ไม่ใช่ความลับธุรกิจแก่รัฐ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 ได้ประสานหน่วยงานที่เกี่ยวข้อง พบว่า ปัจจุบันหน่วยงานรัฐวิสาหกิจได้มีการเผยแพร่ข้อมูลข่าวสารตาม พ.ร.บ.ข้อมูลข่าวสาร และกฎหมาย ระเบียบที่เกี่ยวข้องผ่านเว็บไซต์ของหน่วยงานรวมถึงมีการเผยแพร่ข้อมูลแก่ผู้ลงทุน ประชาชนทั่วไปให้รับทราบตามช่องทางและหลักเกณฑ์ของคณะกรรมการตลาดหลักทรัพย์แห่งประเทศไทย (ก.ล.ต.) กำหนดไว้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รัฐวิสาหกิจได้มีคณะกรรมการที่เกี่ยวข้องกับธรรมาภิบาลที่จะเป็นผู้ตรวจสอบและกำกับอีกทางหนึ่ง ดังนั้น ช่องทางการเปิดเผยข้อมูลที่ไม่ใช่ความลับทางธุรกิจแก่ภาครัฐ จึงควรดำเนินการในลักษณะการเป็น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Volunteer basis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ต่อไป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ได้นำเสนอต่อที่ คกก. ปฏิรูปประเทศด้านพลังงาน ครั้งที่ 10 เมื่อ 13 ก.ย. 64 เพื่อรับทราบผลสำเร็จ และมีหนังสือแจ้งผลการดำเนินงานไปยัง สศช. แล้ว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9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3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4937"/>
              </p:ext>
            </p:extLst>
          </p:nvPr>
        </p:nvGraphicFramePr>
        <p:xfrm>
          <a:off x="184921" y="351924"/>
          <a:ext cx="11822157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79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6229350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2062978">
                  <a:extLst>
                    <a:ext uri="{9D8B030D-6E8A-4147-A177-3AD203B41FA5}">
                      <a16:colId xmlns:a16="http://schemas.microsoft.com/office/drawing/2014/main" val="1679130284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4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การสนับสนุนพลังงานทดแทนเพื่อการส่งเสริมการแข่งขันและสร้างมูลค่าเพิ่มทางเศรษฐกิจ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ปฏิรูประบบการบริหารจัดการเชื้อเพลิงชีวมวลไม้โตเร็ว  สำหรับโรงไฟฟ้าชีวมวล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สนับสนุนกล้าไม้ตั้งวิสาหกิจชุมชน  จัดทำมาตรฐาน/ราคากลาง มาตรการ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Non-Firm 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Firm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มีคู่มือบริหาร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ได้ดำเนินการรายงาน สรุปผล และส่งข้อมูลการรับซื้อชีวมวลประเภทต่างๆ ของกลุ่มโรงไฟฟ้าที่ใช้เชื้อเพลิงชีวมวลจากฐานข้อมูล กกพ. ให้หน่วยงานต่างๆ เช่น อุตสาหกรรมป่าไม้ กรมป่าไม้ และหน่วยงานภายในเพื่อบูรณาการข้อมูลและประชาสัมพันธ์ต่อไปการบูรณาการข้อมูลที่เกี่ยวข้องกับการปลูกไม้โตเร็วร่วมกับหน่วยงานที่เกี่ยวข้อง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โครงการโรงไฟฟ้าชุมชนเพื่อเศรษฐกิจฐานราก (โครงการนำร่อง) ได้ประกาศรายชื่อผู้ผ่านการแข่งขัน และอยู่ระหว่างการลงนามสัญญากับ กฟน. และ กฟภ.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การเผยแพร่คู่มือการปลูกไม้โตเร็ว กรมป่าไม้ได้จัดทำหนังสือสำคัญสำหรับเกษตรกร โครงการส่งเสริมการปลูกไม้เศรษฐกิจในพื้นที่ลุ่มน้ำชั้น 3 4 และ 5 ก่อนมติ ครม. เมื่อ 30  มิ.ย. 41 เสร็จเรียบร้อยแล้ว และคู่มือดังกล่าวถูกจัดส่งไปตามสำนักจัดการทรัพยากรป่าไม้เพื่อแจกจ่ายให้กับเกษตรกรที่เข้าร่วมโครงการกับกรมป่าไม้	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มีวิสาหกิจชุมชนผลิตเชื้อเพลิงชีวมวล 2 แห่ง (วิสาหกิจชุมชนชุมชนพลังงานชีวมวลตำบลตาเนาะแมเราะ จ.ยะลา และ วิสาหกิจชุมชนชุมชนชุมชนพลังงานสะอาดเบตง จ.ยะลา) ดำเนินการติดตั้งเครื่องจักรและทดสอบแล้วเสร็จ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กรมป่าไม้อยู่ระหว่างจัดทำรูปเล่มสรุปรวมทุกสำนักจัดการทรัพยากรป่าไม้ท้องที่ และงบประมาณปี 2566 กรมป่าไม้ได้เสนอแผนปลูกไม้โตเร็วเพื่อพลังงานทดแทน จำนวน 2,126 ไร่	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ครม. เห็นชอบในร่างมาตรฐานเชื้อเพลิงชีวมวลไม้สับเรียบร้อยแล้ว และ สมอ. ได้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ยกเรื่องเพื่อไปประกาศในราชกิจจานุเบกษาแล้วในช่วงต้นเดือนพฤศจิกายน 65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ประชุมคณะกรรมการร่วมการสร้างความมั่นคงอย่างยั่งยืนให้แก่เกษตรกร ด้วยการผลิตไฟฟ้าและพลังงานความร้อนจากพืชพลังงาน เพื่อชุมชนและเศรษฐกิจฐานราก ครั้งที่ 5/65 เมื่อวันที่ 20 ธ.ค.2565 เพื่อหารือรูปแบบการดำเนินโครงการ กรอบแนวทางการรับซื้อไฟฟ้า พื้นที่เป้าหมาย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S3, N)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และแนวทางการส่งเสริมเกษตรกรปลูกไม้โตเร็วร่วมกับประกอบอาชีพอื่น ๆ ต่อไป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จะติดตามความก้าวหน้าร่วมกับหน่วยงานที่เกี่ยวข้องต่อไป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ถูกบรรจุอยู่ในแผนปฏิบัติการ.....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1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294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16915"/>
              </p:ext>
            </p:extLst>
          </p:nvPr>
        </p:nvGraphicFramePr>
        <p:xfrm>
          <a:off x="184921" y="561474"/>
          <a:ext cx="11822157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500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851484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3308684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3019489">
                  <a:extLst>
                    <a:ext uri="{9D8B030D-6E8A-4147-A177-3AD203B41FA5}">
                      <a16:colId xmlns:a16="http://schemas.microsoft.com/office/drawing/2014/main" val="1679130284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4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การสนับสนุนพลังงานทดแทนเพื่อการส่งเสริมการแข่งขันและสร้างมูลค่าเพิ่มทางเศรษฐกิจ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316496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แนวทางส่งเสริมและขจัดอุปสรรคในการนำขยะมูลฝอยไปเป็นเชื้อเพลิงเพื่อผลิตไฟฟ้า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การมีประกาศรับซื้อไฟฟ้าจากขยะชุมชนในรูปแบบ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สำหรับโครงการผู้ผลิตไฟฟ้าแบบ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SPP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VSPP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จัดลำดับพื้นที่เร่งด่วน และอปท. มี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โดยดึงภาคเอกชนเข้ามามีส่วนร่วมกับ อปท.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ออกประกาศรับซื้อไฟฟ้าจากขยะชุมชนในรูปแบบ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สำหรับโครงการผู้ผลิตไฟฟ้าแบบ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SPP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VSPP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เมื่อวันที่ 30 มิ.ย. 65 โดยปัจจุบัน กฟผ. กฟภ. และ กฟน. ได้เปิดรับยื่นคำเสนอขายไฟฟ้าจากโครงการกำจัดขยะเพื่อผลิตไฟฟ้าของ อปท. ตามรายชื่อที่ มท. เสนอ กำหนด และกพช. เห็นชอบเป็นจำนวน 34 โครงการ ปริมาณรับซื้อรวมไม่เกิน 282.98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โดยเป็นสัญญา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Non-Firm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และมีอัตราการรับซื้อไฟฟ้าดังตารางต่อไปนี้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จะติดตามความก้าวหน้ากับหน่วยงานที่เกี่ยวข้องต่อไป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มีการบรรจุอยู่ในแผนปฏิบัติการ.... แล้ว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การจ่ายไฟฟ้าเข้าระบบเชิงพาณิชย์ (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SCOD)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ตามมติ กพช.ในการประชุมครั้งที่ 3/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(ครั้งที่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158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โดยโรงไฟฟ้าทั้ง 34 โรงสามารถเริ่มผลิตไฟฟ้าเข้าสู่ระบบสายส่งไฟฟ้าของการไฟฟ้าภายในกำหนดปี 2569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058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D25E9E-B83D-CD31-F3D6-9CEF93057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" t="9116" r="5398" b="17474"/>
          <a:stretch/>
        </p:blipFill>
        <p:spPr>
          <a:xfrm>
            <a:off x="286602" y="3057099"/>
            <a:ext cx="5368566" cy="11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2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75032"/>
              </p:ext>
            </p:extLst>
          </p:nvPr>
        </p:nvGraphicFramePr>
        <p:xfrm>
          <a:off x="184921" y="561474"/>
          <a:ext cx="11822157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500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851484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3308684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3019489">
                  <a:extLst>
                    <a:ext uri="{9D8B030D-6E8A-4147-A177-3AD203B41FA5}">
                      <a16:colId xmlns:a16="http://schemas.microsoft.com/office/drawing/2014/main" val="1679130284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4 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การสนับสนุนพลังงานทดแทนเพื่อการส่งเสริมการแข่งขันและสร้างมูลค่าเพิ่มทางเศรษฐกิจ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588079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11.ติดตั้งโซลาร์รูฟได้อย่างแพร่หลาย มีกฎหมายระเบียบ ประกาศรองรับ มี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OSS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ติดตั้งโซลาร์รูฟ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มีการติดตั้งโซลาร์รูฟได้อย่างแพร่หลายและเสรี ทั้งบนหลังคาบ้านที่อยู่อาศัยและอาคารพาณิชย์ทั่วไป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มีกฎหมาย ระเบียบ ประกาศต่าง ๆ เพื่อรองรับ อานวยความสะดวกในการติดตั้งโซลาร์รูฟอย่างเสรีที่ลดขั้นตอน ลดเวลา ลดค่าใช้จ่ายได้มากกว่าปัจจุบัน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มีหน่วยงานราชการที่ให้บริการแบบ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Stop Service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ในการขออนุญาตติดตั้งโซลาร์รูฟ และลดขั้นตอนความซ้ำซ้อนต่างๆลง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อยู่ระหว่างดำเนินการขั้นตอนจัดหาที่ปรึกษาเพื่อดำเนินงาน “โครงการสร้างความรู้ เสริมทักษะโซลาร์รูฟ”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ออกประกาศขั้นตอนการอนุญาตผลิตพลังงานควบคุม ซึ่งมีผลใช้ตั้งแต่ 1 ก.ย. 65 และมีการออกประกาศขึ้นทะเบียนผู้ตรวจสอบระบบผลิตพลังงานควบคุม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ได้เสนอแนวทาง พค. 2 ต่อผู้บริหารเพื่อพิจารณาต่อไป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จะติดตามความก้าวหน้ากับหน่วยงานที่เกี่ยวข้องต่อไป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มีการบรรจุอยู่ในแผนปฏิบัติการ.... แล้ว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28712"/>
                  </a:ext>
                </a:extLst>
              </a:tr>
              <a:tr h="382541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12.ปฏิรูปโครงสร้างการใช้พลังงานภาคขนส่ง ระยะ 20 ปี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กำหนดโครงสร้างพลังงานภาคขนส่ง และปรับปรุง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AEDP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Oil Plan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กำหนดการส่งเสริมเชื้อเพลิงชีวภาพไว้ในแผนพลังงานชาติ ภายหลังสิ้นสุดระยะเวลาในการชดเชยราคาตามที่กำหนดไว้ใน พ.ร.บ. กองทุนน้ำมันเชื้อเพลิง พ.ศ. 2562 มาตรา 55 แล้ว และอยู่ระหว่างการปรับปรุง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AEDP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Oil plan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ได้มีการศึกษาแนวทางในการปรับตัวและการสนับสนุนจากภาครัฐที่เหมาะสมสำหรับผู้มีส่วนเกี่ยวข้องในอุตสาหกรรมเชื้อเพลิงชีวภาพ 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จะติดตามความก้าวหน้ากับหน่วยงานที่เกี่ยวข้องต่อไป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มีการบรรจุอยู่ในแผนปฏิบัติการ.... แล้ว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0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29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88078"/>
              </p:ext>
            </p:extLst>
          </p:nvPr>
        </p:nvGraphicFramePr>
        <p:xfrm>
          <a:off x="184921" y="838200"/>
          <a:ext cx="11822157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94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3480179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3136033">
                  <a:extLst>
                    <a:ext uri="{9D8B030D-6E8A-4147-A177-3AD203B41FA5}">
                      <a16:colId xmlns:a16="http://schemas.microsoft.com/office/drawing/2014/main" val="4034296707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5 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การอนุรักษ์พลังงานและการใช้พลังงานอย่างมีประสิทธิภาพ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marL="287338" marR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การส่งเสริมการอนุรักษ์พลังงานและการใช้พลังงานอย่างคุ้มค่าใมนอุตสากรรม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สามารถประหยัดพลังงานได้ไม่น้อยกว่า 260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Ktoe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ลดค่าใช้จ่ายด้านพลังงานได้ไม่น้อยกว่า 2,600 ล้านบาท โดย พพ. ดำเนินโครงการร่วมกับ กรอ.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อยู่ระหว่างการดำเนินทั้งสิ้น 9 โครงการ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โดยมีผลประหยัดที่คาดว่าจะได้รับ 43.26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ktoe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คิดเป็นเงิน 235 ล้านบาท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จะติดตามความก้าวหน้ากับหน่วยงานที่เกี่ยวข้องต่อไป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มีการบรรจุอยู่ในแผนปฏิบัติการ.... แล้ว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17016"/>
                  </a:ext>
                </a:extLst>
              </a:tr>
              <a:tr h="316496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การใช้ข้อบัญญัติเกณฑ์มาตรฐานอาคารด้านพลังงาน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BEC)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กฎกระทรวงกำหนดประเภทหรือขนาดของอาคาร และมาตรฐาน หลักเกณฑ์ และวิธิการในการออกแบบอาคารเพื่อการอนุรักษ์พลังงาน พ.ศ. ... ประกาศในราชกิจจาฯ ภายในปี 2561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บังคับใช้กฎกระทรวงฯ </a:t>
                      </a:r>
                    </a:p>
                    <a:p>
                      <a:pPr marL="287338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2562 ขนาด 10,000 ตร.ม. ขึ้นไป</a:t>
                      </a:r>
                    </a:p>
                    <a:p>
                      <a:pPr marL="287338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2563 ขนาด 5,000 ตร.ม. ขึ้นไป</a:t>
                      </a:r>
                    </a:p>
                    <a:p>
                      <a:pPr marL="287338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2564 ขนาด 2,000 ตร.ม. ขึ้นไป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คกก.ควบคุมอาคารมีมติเห็นชอบการบังคับใช้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และพิจารณาร่างประกาศบังคับใช้ เมื่อ 6 ต.ค.65 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ม.ค.66 ประกาศบังคับใช้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ลงในราชกิจจาฯ (มีผลใช้บังคับ 25 ม.ค.66 กับอาคารตั้งแต่ 5,000 ตร.ม.ขึ้นไปก่อน)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</a:t>
                      </a:r>
                      <a:r>
                        <a:rPr lang="th-TH" sz="1400" b="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บรรจุอยู่ในแผนปฏิบัติการ.... แล้ว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จะมีการแจ้งให้ผู้เกี่ยวข้องทราบประกาศบังคับใช้และให้นำไปปฏิบัติ อบรม ให้ความรู้ ผู้เกี่ยวข้อง พัฒนาวิธีตรวจประเมิน 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 </a:t>
                      </a:r>
                      <a:r>
                        <a:rPr lang="th-TH" sz="1400" b="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ผ่านระบบออนไลน์ และรับฟังความเห็นผู้เกี่ยวข้อง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0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0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5702D-3F74-3B7C-B981-B1AEF569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-37415"/>
            <a:ext cx="9903040" cy="64633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2561-2580</a:t>
            </a: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35233"/>
              </p:ext>
            </p:extLst>
          </p:nvPr>
        </p:nvGraphicFramePr>
        <p:xfrm>
          <a:off x="159204" y="1332734"/>
          <a:ext cx="11887200" cy="442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815">
                  <a:extLst>
                    <a:ext uri="{9D8B030D-6E8A-4147-A177-3AD203B41FA5}">
                      <a16:colId xmlns:a16="http://schemas.microsoft.com/office/drawing/2014/main" val="3164932296"/>
                    </a:ext>
                  </a:extLst>
                </a:gridCol>
                <a:gridCol w="2998368">
                  <a:extLst>
                    <a:ext uri="{9D8B030D-6E8A-4147-A177-3AD203B41FA5}">
                      <a16:colId xmlns:a16="http://schemas.microsoft.com/office/drawing/2014/main" val="1147715052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1444485234"/>
                    </a:ext>
                  </a:extLst>
                </a:gridCol>
                <a:gridCol w="1665027">
                  <a:extLst>
                    <a:ext uri="{9D8B030D-6E8A-4147-A177-3AD203B41FA5}">
                      <a16:colId xmlns:a16="http://schemas.microsoft.com/office/drawing/2014/main" val="158798900"/>
                    </a:ext>
                  </a:extLst>
                </a:gridCol>
                <a:gridCol w="1619516">
                  <a:extLst>
                    <a:ext uri="{9D8B030D-6E8A-4147-A177-3AD203B41FA5}">
                      <a16:colId xmlns:a16="http://schemas.microsoft.com/office/drawing/2014/main" val="345160042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959418645"/>
                    </a:ext>
                  </a:extLst>
                </a:gridCol>
              </a:tblGrid>
              <a:tr h="300485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10264"/>
                  </a:ext>
                </a:extLst>
              </a:tr>
              <a:tr h="30048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2561-2565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2566-2570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2571-2575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2576-2580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7669"/>
                  </a:ext>
                </a:extLst>
              </a:tr>
              <a:tr h="51082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การใช้ก๊าซธรรมชาติในการผลิตไฟฟ้าลดลง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สัดส่วนของการใช้ก๊าซธรรมชาติในการผลิตไฟฟ้า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063715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การใช้พลังงานทดแทนที่ผลิตภายในประเทศเพิ่มมากขึ้น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สัดส่วนของการใช้พลังงานทดแทนที่ผลิตได้ภายในประเทศในการผลิตไฟฟ้า ความร้อน และเชื้อเพลิงชีวภาพ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(เฉลี่ยร้อยละของพลังงานขั้นสุดท้าย)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15-18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19-22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23-25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26-30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99652"/>
                  </a:ext>
                </a:extLst>
              </a:tr>
              <a:tr h="72116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ประสิทธิภาพการใช้พลังงานของประเทศเพิ่มขึ้น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ค่าความเข้มข้นการใช้พลังงาน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(พันตันเทียบเท่าน้ำมันดิบ/พันล้านบาท)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7.40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6.93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6.45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5.98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79849"/>
                  </a:ext>
                </a:extLst>
              </a:tr>
              <a:tr h="1624658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การปรับปรุงและพัฒนาระบบไฟฟ้าของประเทศให้มีประสิทธิภาพด้วยเทคโนโลยีระบบโครงข่ายสมาร์ทกริด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จำนวนแผนงาน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/หรือโครงการที่กำลังพัฒนา/โครงการนำร่อง/โครงการที่มีการใช้งานที่เกี่ยวข้องกับการเพิ่มประสิทธิภาพระบบไฟฟ้าในแต่ละระยะ (แผนงาน/โครงการ)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พัฒนาและสาธิตนำร่องการใช้งานระบบสมาร์ทกริดอย่างน้อย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 แผนงาน/โครงการ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พัฒนาและสาธิตนำร่องการใช้งานระบบสมาร์ทกริดอย่างน้อย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แผนงาน/โครงการ (รวมเป็น 11 แผนงาน/โครงการ)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พัฒนาและสาธิตนำร่องการใช้งานระบบสมาร์ทกริดอย่างน้อย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แผนงาน/โครงการ (รวมเป็น 14 แผนงาน/โครงการ)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พัฒนาและสาธิตนำร่องการใช้งานระบบสมาร์ทกริดอย่างน้อย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แผนงาน/โครงการ (รวมเป็น 18 แผนงาน/โครงการ)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574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852" y="663198"/>
            <a:ext cx="1187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มี.ค. 62 ครม. เห็นชอบในหลักการ (ร่าง) แผนแม่บทภายใต้ยุทธศาสตร์ชาติ</a:t>
            </a:r>
          </a:p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เม.ย. 62 ราชกิจจานุเบกษา เผยแพร่ประกาศสำนักนายกรัฐมนตรี เรื่อง การประกาศแผนแม่บทภายใต้ยุทธศาสตร์ชาติ (พ.ศ. 2561-2580)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159" y="75968"/>
            <a:ext cx="637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ประเด็นปฏิรูปประเทศด้านพลังงาน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2583"/>
              </p:ext>
            </p:extLst>
          </p:nvPr>
        </p:nvGraphicFramePr>
        <p:xfrm>
          <a:off x="184921" y="838200"/>
          <a:ext cx="1182215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380">
                  <a:extLst>
                    <a:ext uri="{9D8B030D-6E8A-4147-A177-3AD203B41FA5}">
                      <a16:colId xmlns:a16="http://schemas.microsoft.com/office/drawing/2014/main" val="922814805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val="4083973726"/>
                    </a:ext>
                  </a:extLst>
                </a:gridCol>
                <a:gridCol w="3753135">
                  <a:extLst>
                    <a:ext uri="{9D8B030D-6E8A-4147-A177-3AD203B41FA5}">
                      <a16:colId xmlns:a16="http://schemas.microsoft.com/office/drawing/2014/main" val="4287009354"/>
                    </a:ext>
                  </a:extLst>
                </a:gridCol>
                <a:gridCol w="3463580">
                  <a:extLst>
                    <a:ext uri="{9D8B030D-6E8A-4147-A177-3AD203B41FA5}">
                      <a16:colId xmlns:a16="http://schemas.microsoft.com/office/drawing/2014/main" val="798756407"/>
                    </a:ext>
                  </a:extLst>
                </a:gridCol>
              </a:tblGrid>
              <a:tr h="3037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ประเด็นปฏิรูปด้านที่ 6 เทคโนโลยี นวัติกรรม และโครงสร้างพื้นฐาน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ผลสำเร็จ/ผลการดำเนินการ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28 ก.พ. 2566)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7657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marL="287338" marR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 การส่งเสริมยานยนต์ไฟฟ้าในประเทศไทย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รัฐบาลมีเป้าหมาย และจัดทำแผนปฏิบัติการ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นำเสนอแผนปฏิบัติการต่อคณะกรรมการนโยบายยานยนต์ไฟฟ้าแห่งชาติแล้ว ในการประชุมครั้งที่ 2/2565 เมื่อวันที่ 7 เมษายน 2565 แล้ว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 นำไปบรรจุอยู่ในแผนปฏิบัติราชการ.... แล้ว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17016"/>
                  </a:ext>
                </a:extLst>
              </a:tr>
              <a:tr h="316496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การส่งเสริมเทคโนโลยีระบบการกักเก็บพลังงาน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ศึกษาโอกาสการส่งเสริมการลงทุน และจัดทำแผนปฏิบัติการ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ปรับปรุงแผนด้านพลังงานให้มีการนำ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ESS </a:t>
                      </a:r>
                      <a:r>
                        <a:rPr lang="th-TH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มาใช้ในโครงข่ายไฟฟ้า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 ว่าจ้างที่ปรึกษาดำเนินโครงการศึกษาเพื่อจัดทำแผนปฏิบัติการส่งเสริมอุตสาหกรรมการผลิตระบบกักเก็บพลังงานประเภทแบตเตอรี่ (โครงการฯ) แล้วเสร็จ และมีการนำเสนอแผนปฏิบัติการ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ESS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 กบง./กพช. เมื่อ ....แล้ว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 นำไปบรรจุอยู่ในแผนปฏิบัติราชการ.... แล้ว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0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1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B9F9-F8E5-69C0-A516-746B0736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62814"/>
            <a:ext cx="10972800" cy="1143000"/>
          </a:xfrm>
        </p:spPr>
        <p:txBody>
          <a:bodyPr/>
          <a:lstStyle/>
          <a:p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สรุปผลความก้าวหน้าประเด็น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6BEAA-9FB0-1879-A04D-2962729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31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25980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E6F9BF-0863-095F-6805-1BFAB3C57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65995"/>
              </p:ext>
            </p:extLst>
          </p:nvPr>
        </p:nvGraphicFramePr>
        <p:xfrm>
          <a:off x="117230" y="514532"/>
          <a:ext cx="11957539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28">
                  <a:extLst>
                    <a:ext uri="{9D8B030D-6E8A-4147-A177-3AD203B41FA5}">
                      <a16:colId xmlns:a16="http://schemas.microsoft.com/office/drawing/2014/main" val="734972357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2523581269"/>
                    </a:ext>
                  </a:extLst>
                </a:gridCol>
                <a:gridCol w="3304674">
                  <a:extLst>
                    <a:ext uri="{9D8B030D-6E8A-4147-A177-3AD203B41FA5}">
                      <a16:colId xmlns:a16="http://schemas.microsoft.com/office/drawing/2014/main" val="2573615491"/>
                    </a:ext>
                  </a:extLst>
                </a:gridCol>
                <a:gridCol w="2711115">
                  <a:extLst>
                    <a:ext uri="{9D8B030D-6E8A-4147-A177-3AD203B41FA5}">
                      <a16:colId xmlns:a16="http://schemas.microsoft.com/office/drawing/2014/main" val="3607625929"/>
                    </a:ext>
                  </a:extLst>
                </a:gridCol>
                <a:gridCol w="2706180">
                  <a:extLst>
                    <a:ext uri="{9D8B030D-6E8A-4147-A177-3AD203B41FA5}">
                      <a16:colId xmlns:a16="http://schemas.microsoft.com/office/drawing/2014/main" val="4060501980"/>
                    </a:ext>
                  </a:extLst>
                </a:gridCol>
              </a:tblGrid>
              <a:tr h="1770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เป้าหมาย*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ตัวชี้วัด*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ผลการดำเนินงาน ณ ก.พ.  66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ศูนย์อนุมัติอนุญาตเบ็ดเสร็จ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One-Stop-Service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ด้านกิจการไฟฟ้าที่แท้จริง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(สนง. กกพ.)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ปรับกระบวนการอนุมัติ อนุญาตให้ลดระยะเวลาและขั้นตอนที่ไม่จำเป็น และปรับกระบวนการอนุมัติโครงการภาครัฐและเอกชนให้รวดเร็ว มีประสิทธิภาพ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กระบวนการอนุมัติ อนุญาต ลดระยะเวลาได้จริงภายในปี พ.ศ. 2564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สนง. กกพ. กำหนดมาตรฐาน แนวทางปฏิบัติงาน และ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ติดตามประเมินผลโรงไฟฟ้าก่อนและหลัง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กฟน. กฟภ. ร่วมกับ สนง. กกพ. กำหนดมาตรฐานแนวทางปฏิบัติงาน และ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 เพื่ออำนวยความสะดวกแก่ผู้รับบริการที่ได้รับการอนุมัติอนุญาตจาก สนง. กกพ. ให้เชื่อมต่อโครงข่ายไฟฟ้าหรือจ่ายไฟฟ้าเข้าระบบไฟฟ้าเชิงพาณิชย์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เทคโนโลยีดิจิทัล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สนง. กกพ. ปรับปรุง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Licensing Scheme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กระบวนการอนุญาตประกอบกิจการพลังงาน ให้สอดคล้องกับสภาพปัจจุบัน และปรับลดระยะเวลา ขั้นตอน และเอกสารการขอรับใบอนุญาตแล้ว 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มีมาตรฐาน แนวทางปฏิบัติงาน และระบบ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ติดตามประเมินผลการตรวจประเมิน รฟฟ.ก่อนและหลัง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มีมาตรฐานแนวทางปฏิบัติงาน และระบบ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 กฟน. กฟภ. ในการอำนวยความสะดวกในการเชื่อมต่อโครงข่ายไฟฟ้าหรือจ่ายไฟฟ้าเข้าระบบเชิงพาณิชย์ของผู้รับบริการที่ได้รับการอนุญาตจากสำนักงาน กกพ. แล้ว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มีระบบการติดตามประเมินผล กกพ. แล้ว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นำไปบรรจุอยู่ในแผนปฏิบัติการกำกับกิจการพลังงาน ระยะ 5 ปี (พ.ศ. 2566-2570) และแผนการดำเนินงาน งบประมาณรายจ่าย และประมาณการรายได้ประจำปีงบประมาณ พ.ศ. 2566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อยู่ระหว่างการปรับปรุง พ.ร.บ. การประกอบกิจการพลังงาน พ.ศ. 2550 คาดว่าจะแล้วเสร็จในปี 2566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กระทรวงอุตสาหกรรมมีหนังสือแจ้งถึงสำนักงานคณะกรรมการกำกับกิจการพลังงาน เมื่อ 9 ส.ค. 64 ว่าเห็นสมควรรอให้กฎกระทรวงยกเลิกประเภทหรือชนิดของโรงงานลำดับที่ 88 มีผลบังคับใช้ หรืออย่างน้อยควรให้คณะรัฐมนตรีพิจารณาให้ความเห็นชอบหลักการของร่างกฎกระทรวงก่อน จึงดำเนินการจัดทำความร่วมมือ (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MoU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ได้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1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การพัฒนาศูนย์สารสนเทศพลังงานแห่งชาติ (สนพ.)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AutoNum type="arabicPeriod"/>
                      </a:pP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เกิดการพัฒนาระบบข้อมูลพลังงานให้มีความสมบูรณ์ บูรณาการเชื่อมโยงข้อมูลจากทุกหน่วยงานที่มีการจัดเก็บข้อมูลที่เกี่ยวข้องกับด้านพลังงานทั้งจากภาครัฐและเอกชน </a:t>
                      </a:r>
                    </a:p>
                    <a:p>
                      <a:pPr marL="112713" indent="-112713">
                        <a:buAutoNum type="arabicPeriod"/>
                      </a:pP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เกิดการพัฒนาศูนย์สารสนเทศพลังงานแห่งชาติ</a:t>
                      </a:r>
                      <a:endParaRPr lang="en-US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มีการจัดตั้งศูนย์สารสนเทศพลังงานแห่งชาติภายใน พน.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จัดตั้ง กลไก/ระบบกลั่นกรองข้อมูลข่าวสาร และเครือข่าย ประชาชนสามารถเข้าถึง และเข้าใจได้โดยง่าย ภายใต้สัญลักษณ์ “ศูนย์สารสนเทศพลังงานแห่งชาติ”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National Energy Information Center: NEIC)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 ปี พ.ศ. 2564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เกิดการเชื่อมโยงข้อมูลจากหน่วยงานภายนอกผ่านฐานข้อมูลกลางของภาครัฐ หรือเชื่อมโยงข้อมูลกับหน่วยงานภายนอก ภายใน ปี พ.ศ. 2564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เกิดแนวทางการพัฒนาศูนย์สารสนเทศพลังงานแห่งชาติเป็นหน่วยงานอิสระ ภายใน ปี 2565 (*กรณีที่มีการประเมินผลการดำเนินงานแล้วเห็นสมควรแยกเป็นหน่วยงานอิสระ)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มีศูนย์สารสนเทศพลังงานแห่งชาติภายใต้ พน. แล้ว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มีข้อมูลและสารสนเทศด้านพลังงานที่มีมาตรฐาน	และเป็นปัจจุบันแล้ว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มีการเชื่อมโยงระบบสารสนเทศด้านพลังงานแล้ว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มีผลการศึกษารูปแบบองค์กรและประเมินผลการดำเนินงานของศูนย์ฯ ที่อยู่ภายใต้กระทรวงพลังงานแล้ว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นำไปบรรจุอยู่ในแผนปฏิบัติราชการรายปี พ.ศ. 2566 ของ สนพ. (ยุทธศาสตร์ที่ 3 มุ่งสู่องค์กรสมรรถนะสูง)</a:t>
                      </a:r>
                    </a:p>
                    <a:p>
                      <a:pPr marL="109538" indent="-109538">
                        <a:buFontTx/>
                        <a:buChar char="-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มีแผนการขับเคลื่อนระยะยาวของศูนย์ฯ ระหว่างปี 2566-2570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111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E497BE0-6ADC-A76D-5384-23DC8725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7" y="0"/>
            <a:ext cx="10972800" cy="498490"/>
          </a:xfrm>
        </p:spPr>
        <p:txBody>
          <a:bodyPr/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สรุปผลการดำเนินงาน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1B018-66A4-ECE5-8B43-7B849CF2882D}"/>
              </a:ext>
            </a:extLst>
          </p:cNvPr>
          <p:cNvSpPr txBox="1"/>
          <p:nvPr/>
        </p:nvSpPr>
        <p:spPr>
          <a:xfrm>
            <a:off x="117230" y="6858000"/>
            <a:ext cx="11597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อ้างอิงจาก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http://nscr.nesdc.go.th/nesdc_uat/wp-content/uploads/2021/07/%E0%B9%81%E0%B8%A2%E0%B8%81%E0%B8%94%E0%B9%89%E0%B8%B2%E0%B8%99-10-%E0%B8%9E%E0%B8%A5%E0%B8%B1%E0%B8%87%E0%B8%87%E0%B8%B2%E0%B8%99.pdf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34C6B-3674-984C-5E3A-88EE3C23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32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10178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E6F9BF-0863-095F-6805-1BFAB3C57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8335"/>
              </p:ext>
            </p:extLst>
          </p:nvPr>
        </p:nvGraphicFramePr>
        <p:xfrm>
          <a:off x="138925" y="656691"/>
          <a:ext cx="1195753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885">
                  <a:extLst>
                    <a:ext uri="{9D8B030D-6E8A-4147-A177-3AD203B41FA5}">
                      <a16:colId xmlns:a16="http://schemas.microsoft.com/office/drawing/2014/main" val="734972357"/>
                    </a:ext>
                  </a:extLst>
                </a:gridCol>
                <a:gridCol w="2522868">
                  <a:extLst>
                    <a:ext uri="{9D8B030D-6E8A-4147-A177-3AD203B41FA5}">
                      <a16:colId xmlns:a16="http://schemas.microsoft.com/office/drawing/2014/main" val="2523581269"/>
                    </a:ext>
                  </a:extLst>
                </a:gridCol>
                <a:gridCol w="2673500">
                  <a:extLst>
                    <a:ext uri="{9D8B030D-6E8A-4147-A177-3AD203B41FA5}">
                      <a16:colId xmlns:a16="http://schemas.microsoft.com/office/drawing/2014/main" val="2573615491"/>
                    </a:ext>
                  </a:extLst>
                </a:gridCol>
                <a:gridCol w="2355128">
                  <a:extLst>
                    <a:ext uri="{9D8B030D-6E8A-4147-A177-3AD203B41FA5}">
                      <a16:colId xmlns:a16="http://schemas.microsoft.com/office/drawing/2014/main" val="3607625929"/>
                    </a:ext>
                  </a:extLst>
                </a:gridCol>
                <a:gridCol w="2484158">
                  <a:extLst>
                    <a:ext uri="{9D8B030D-6E8A-4147-A177-3AD203B41FA5}">
                      <a16:colId xmlns:a16="http://schemas.microsoft.com/office/drawing/2014/main" val="4060501980"/>
                    </a:ext>
                  </a:extLst>
                </a:gridCol>
              </a:tblGrid>
              <a:tr h="2259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เป้าหมาย*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ตัวชี้วัด*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ผลการดำเนินงาน ณ ก.พ. 66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การใช้มาตรการบริษัทจัดการพลังงาน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สำหรับหน่วยงานภาครัฐ (พพ.)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อาคารควบคุมภาครัฐตามที่กำหนดในพระราชกฤษฎีกากำหนดอาคารควบคุม พ.ศ. 2538 สามารถลดการใช้พลังงานลงได้ตามข้อสั่งการคณะรัฐมนตรีเมื่อวันที่ 19 กุมภาพันธ์ 2556 โดยนำกลไกบริษัทจัดการพลังงาน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 Service Company: ESCO)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มาพัฒนาใช้ในการลงทุนเพื่อปรับปรุงประสิทธิภาพการใช้พลังงานภายในปีงบประมาณ พ.ศ. 2565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มีแนวทาง หลักเกณฑ์ เงื่อนไขในการดำเนินการใช้กลไกบริษัทจัดการพลังงาน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ในหน่วยงานภาครัฐเสนอคณะรัฐมนตรีให้ความเห็นชอบหลักการ ภายในปีงบประมาณ พ.ศ. 2564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มีระเบียบวิธีปฏิบัติกลางเพื่อขับเคลื่อนกลไกบริษัทจัดการพลังงานในหน่วยงาน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 เสนอ ครม. ให้ความเห็นชอบ ภายในปีงบประมาณ พ.ศ. 2565 และเริ่มนำไปปฏิบัติจริงภายในปีงบประมาณ พ.ศ. 2566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นำไปบรรจุอยู่ในแผนปฏิบัติราชการราย 5 ปี (พ.ศ. 2566-2570) ของ พพ. (แผนปฏิบัติการเรื่องที่ 2 เพิ่มประสิทธิภาพการใช้พลังงาน)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6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การพัฒนาปิโตรเคมี ระยะที่ 4 เพื่อการเปลี่ยนผ่านสู่ระบบเศรษฐกิจหมุนเวียนและสร้างฐานทางเศรษฐกิจใหม่ (สนพ./สป.พน.)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เพื่อสร้างมูลค่าเพิ่มจากทรัพยากรปิโตรเลียมในการพัฒนาเศรษฐกิจ ยกระดับขีดความสามารถการแข่งขันของอุตสาหกรรมของไทย และสร้างรายได้ให้กับประชาชน พร้อมกับรองรับการเปลี่ยนผ่านสู่ระบบเศรษฐกิจหมุนเวียน และสร้างอุตสาหกรรมเป้าหมายแห่งอนาคต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S-curve)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ซึ่งเป็นกลไกในการขับเคลื่อนประเทศเข้าสู่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Thailand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จัดทำแผนการพัฒนาอุตสาหกรรมแปรรูปพลาสติกและเคมีภัณฑ์ภายในปี 2564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จัดทำแผนการพัฒนาอุตสาหกรรมปิโตรเคมีระยะที่ 4 ที่สามารถดำเนินการได้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ทันทีในพื้นที่ชายฝั่งทะเลภาคตะวันออก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จัดทำการศึกษาเพื่อกำหนดกรอบแผนการพัฒนาอุตสาหกรรมปิโตรเคมีระยะที่ 4ในระยะยาวในพื้นที่ที่มีศักยภาพ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มอบหมายหน่วยงานที่เกี่ยวข้องรับผิดชอบดำเนินการตามกรอบแผนการพัฒนาอุตสาหกรรมปิโตรเคมีระยะที่ 4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สนพ. มีผลการศึกษาแผนการพัฒนาอุตสาหกรรมปิโตรเคมีระยะที่ 4 ในพื้นที่ชายฝั่งทะเลภาคตะวันออกแล้ว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สป.พน. จัดทำร่างแผนการพัฒนาอุตสาหกรรมปิโตรเคมีระยะที่ 4 แล้ว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นำไปบรรจุอยู่ในแผนปฏิบัติราชการราย 5 ปี (พ.ศ. 2566-2570) ของกระทรวงพลังงาน (แผนปฏิบัติราชการเรื่องที่ 1 การสร้างความมั่นคงด้านพลังงาน)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สป.พน. แจ้งร่างคำสั่ง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คณะอนุกรรมการขับเคลื่อนการพัฒนาการลงทุนอุตสาหกรรมปิโตรเคมีระยะที่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ในเขตพัฒนาพิเศษภาคตะวันออก ไปยัง</a:t>
                      </a:r>
                      <a:r>
                        <a:rPr lang="th-TH" sz="1200" b="0" i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สำนักงานคณะกรรมการนโยบายเขตพัฒนาพิเศษภาคตะวันออก (สก</a:t>
                      </a:r>
                      <a:r>
                        <a:rPr lang="th-TH" sz="1200" b="1" i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พอ</a:t>
                      </a:r>
                      <a:r>
                        <a:rPr lang="th-TH" sz="1200" b="0" i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 แล้ว ขณะนี้อยู่ระหว่างการพิจารณา หากแต่งตั้งแล้วจะได้มีการจัดทำแผนการลงทุนร่วมกันต่อไป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6955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E497BE0-6ADC-A76D-5384-23DC8725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7" y="0"/>
            <a:ext cx="10972800" cy="498490"/>
          </a:xfrm>
        </p:spPr>
        <p:txBody>
          <a:bodyPr/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สรุปผลการดำเนินงาน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1B018-66A4-ECE5-8B43-7B849CF2882D}"/>
              </a:ext>
            </a:extLst>
          </p:cNvPr>
          <p:cNvSpPr txBox="1"/>
          <p:nvPr/>
        </p:nvSpPr>
        <p:spPr>
          <a:xfrm>
            <a:off x="379828" y="6356121"/>
            <a:ext cx="11597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อ้างอิงจาก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http://nscr.nesdc.go.th/nesdc_uat/wp-content/uploads/2021/07/%E0%B9%81%E0%B8%A2%E0%B8%81%E0%B8%94%E0%B9%89%E0%B8%B2%E0%B8%99-10-%E0%B8%9E%E0%B8%A5%E0%B8%B1%E0%B8%87%E0%B8%87%E0%B8%B2%E0%B8%99.pdf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F3E74-B399-499A-E804-B6DBE2DB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33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39555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E6F9BF-0863-095F-6805-1BFAB3C57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00226"/>
              </p:ext>
            </p:extLst>
          </p:nvPr>
        </p:nvGraphicFramePr>
        <p:xfrm>
          <a:off x="138925" y="656691"/>
          <a:ext cx="119575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885">
                  <a:extLst>
                    <a:ext uri="{9D8B030D-6E8A-4147-A177-3AD203B41FA5}">
                      <a16:colId xmlns:a16="http://schemas.microsoft.com/office/drawing/2014/main" val="734972357"/>
                    </a:ext>
                  </a:extLst>
                </a:gridCol>
                <a:gridCol w="2522868">
                  <a:extLst>
                    <a:ext uri="{9D8B030D-6E8A-4147-A177-3AD203B41FA5}">
                      <a16:colId xmlns:a16="http://schemas.microsoft.com/office/drawing/2014/main" val="2523581269"/>
                    </a:ext>
                  </a:extLst>
                </a:gridCol>
                <a:gridCol w="2673500">
                  <a:extLst>
                    <a:ext uri="{9D8B030D-6E8A-4147-A177-3AD203B41FA5}">
                      <a16:colId xmlns:a16="http://schemas.microsoft.com/office/drawing/2014/main" val="2573615491"/>
                    </a:ext>
                  </a:extLst>
                </a:gridCol>
                <a:gridCol w="2355128">
                  <a:extLst>
                    <a:ext uri="{9D8B030D-6E8A-4147-A177-3AD203B41FA5}">
                      <a16:colId xmlns:a16="http://schemas.microsoft.com/office/drawing/2014/main" val="3607625929"/>
                    </a:ext>
                  </a:extLst>
                </a:gridCol>
                <a:gridCol w="2484158">
                  <a:extLst>
                    <a:ext uri="{9D8B030D-6E8A-4147-A177-3AD203B41FA5}">
                      <a16:colId xmlns:a16="http://schemas.microsoft.com/office/drawing/2014/main" val="4060501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เป้าหมาย*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ตัวชี้วัด*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ผลการดำเนินงาน ณ ก.พ. 66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แนวทางการดำเนินงานต่อไป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การปรับโครงสร้างกิจการไฟฟ้าและธุรกิจก๊าซธรรมชาติเพื่อเพิ่มการแข่งขัน (สนพ.)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ได้กระบวนการและขั้นตอนการจัดทำผนพัฒนากำลังผลิตไฟฟ้ำของประเทศไทยที่คำนึงถึงการกระจายสัดส่วนและแหล่งเชื้อเพลิงที่สมดุลเพื่อลดควำมเสี่ยงของกำรจัดหำเชื้อเพลิง มีความสมดุลระหว่ำงโรงไฟฟ้าฐาน โรงไฟฟ้าที่มีการตอบสนองรวดเร็ว โรงไฟฟ้ำพลังงานทดแทน และกำรผลิตไฟฟ้ำใช้เองของ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Prosumer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คำนึงถึงกำรบริหารแหล่งเชื้อเพลิง ระบบส่งไฟฟ้า และเงื่อนไขรายภูมิภาค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ผลการศึกษาสัดส่วนโรงไฟฟ้าฐานและโรงไฟฟ้าประเภทอื่นๆ ที่เหมาะสม เพื่อรองรับแนวโน้มการเปลี่ยนแปลงของลักษณะความต้องการใช้ไฟฟ้าของประเทศ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จัดทำแผนพัฒนากำลังผลิตไฟฟ้าของประเทศไทย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Thailand Power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Plan: PDP 2022) 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ศึกษาการปรับปรุงระบบส่งและระบบจำหน่ายให้มีความทันสมัยรองรับเทคโนโลยีระบบไฟฟ้าในอนาคต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Grid Modernization of Transmission and Distribution) 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หน่วยงานที่เกี่ยวข้องนำแผนพัฒนากำลังผลิตไฟฟ้าของประเทศไทย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PDP)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ไปดำนินการ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นำไปบรรจุอยู่ในแผนปฏิบัติราชการรายปี พ.ศ. 2566 ของ สนพ. (ยุทธศาสตร์ที่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นำไปบรรจุอยู่ในแผนพลังงานชาติ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นำไปบรรจุอยู่ในแผนแม่บทการพัฒนาระบบโครงข่ายสมาร์กริดของประเทศไทย พ.ศ. 2558-2579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2875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E497BE0-6ADC-A76D-5384-23DC8725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7" y="0"/>
            <a:ext cx="10972800" cy="498490"/>
          </a:xfrm>
        </p:spPr>
        <p:txBody>
          <a:bodyPr/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สรุปผลการดำเนินงาน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1B018-66A4-ECE5-8B43-7B849CF2882D}"/>
              </a:ext>
            </a:extLst>
          </p:cNvPr>
          <p:cNvSpPr txBox="1"/>
          <p:nvPr/>
        </p:nvSpPr>
        <p:spPr>
          <a:xfrm>
            <a:off x="379828" y="6356121"/>
            <a:ext cx="11597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อ้างอิงจาก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http://nscr.nesdc.go.th/nesdc_uat/wp-content/uploads/2021/07/%E0%B9%81%E0%B8%A2%E0%B8%81%E0%B8%94%E0%B9%89%E0%B8%B2%E0%B8%99-10-%E0%B8%9E%E0%B8%A5%E0%B8%B1%E0%B8%87%E0%B8%87%E0%B8%B2%E0%B8%99.pdf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0A889-E652-CFAA-144D-AF334B6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34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27636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9"/>
          <p:cNvSpPr txBox="1">
            <a:spLocks noChangeArrowheads="1"/>
          </p:cNvSpPr>
          <p:nvPr/>
        </p:nvSpPr>
        <p:spPr bwMode="auto">
          <a:xfrm>
            <a:off x="0" y="14288"/>
            <a:ext cx="121920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124" name="Table 5123"/>
          <p:cNvGraphicFramePr/>
          <p:nvPr>
            <p:extLst>
              <p:ext uri="{D42A27DB-BD31-4B8C-83A1-F6EECF244321}">
                <p14:modId xmlns:p14="http://schemas.microsoft.com/office/powerpoint/2010/main" val="3283633647"/>
              </p:ext>
            </p:extLst>
          </p:nvPr>
        </p:nvGraphicFramePr>
        <p:xfrm>
          <a:off x="117475" y="1291541"/>
          <a:ext cx="11957050" cy="2529781"/>
        </p:xfrm>
        <a:graphic>
          <a:graphicData uri="http://schemas.openxmlformats.org/drawingml/2006/table">
            <a:tbl>
              <a:tblPr/>
              <a:tblGrid>
                <a:gridCol w="2152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58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</a:t>
                      </a:r>
                      <a:r>
                        <a:rPr lang="en-US" altLang="x-none" sz="13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(Milestone : MS)</a:t>
                      </a:r>
                      <a:endParaRPr lang="en-US" altLang="x-none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(ประเมินตนเอง)</a:t>
                      </a:r>
                      <a:endParaRPr lang="en-US" altLang="x-none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จัดตั้งเป็น </a:t>
                      </a:r>
                      <a:r>
                        <a:rPr lang="en-US" altLang="x-none"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Stop Service </a:t>
                      </a:r>
                      <a:r>
                        <a:rPr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อย่างแท้จริง</a:t>
                      </a:r>
                      <a:endParaRPr lang="en-US" altLang="x-none"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</a:t>
                      </a:r>
                      <a:r>
                        <a:rPr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64 - 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</a:t>
                      </a:r>
                      <a:r>
                        <a:rPr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300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altLang="x-none"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1.1 (MS1.1)</a:t>
                      </a: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ลดขั้นตอนและระยะเวลาในกระบวนการอนุมัติ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อนุญาตการประกอบกิจการไฟฟ้า</a:t>
                      </a:r>
                      <a:endParaRPr lang="en-US" altLang="x-none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en-US" altLang="x-none" sz="1300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3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3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1.2 (MS1.2)</a:t>
                      </a: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มีมาตรฐาน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แนวทางปฏิบัติงาน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และระบบ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ติดตามประเมินผลการตรวจประเมิน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รฟฟ.ก่อนและหลัง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(COD) </a:t>
                      </a: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300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3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3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1.3 (MS1.3)</a:t>
                      </a: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มีมาตรฐานแนวทางปฏิบัติงาน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และระบบ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</a:t>
                      </a:r>
                      <a:r>
                        <a:rPr lang="en-US" altLang="x-none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กฟน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กฟภ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ในการอำนวยความสะดวกในการเชื่อมต่อโครงข่ายไฟฟ้าหรือจ่ายไฟฟ้าเข้าระบบเชิงพาณิชย์ของผู้รับบริการที่ได้รับการอนุญาตจากสำนักงาน </a:t>
                      </a:r>
                      <a:r>
                        <a:rPr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</a:t>
                      </a:r>
                      <a:r>
                        <a:rPr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altLang="x-none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300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3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3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ปรับปรุงแก้ไข พ.ร.บ.การประกอบกิจการพลังงาน พ.ศ. </a:t>
                      </a:r>
                      <a:r>
                        <a:rPr lang="en-US" altLang="x-none"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 </a:t>
                      </a:r>
                      <a:r>
                        <a:rPr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และ/หรือกฎหมายอื่นที่เกี่ยวข้อง</a:t>
                      </a:r>
                      <a:r>
                        <a:rPr lang="en-US" altLang="x-none"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</a:t>
                      </a:r>
                      <a:r>
                        <a:rPr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64 - 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</a:t>
                      </a:r>
                      <a:r>
                        <a:rPr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300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3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en-US" altLang="x-none" sz="1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3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(MS3)</a:t>
                      </a:r>
                      <a:endParaRPr lang="en-US" altLang="x-none"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3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มีระบบ</a:t>
                      </a:r>
                      <a:r>
                        <a:rPr lang="en-US" altLang="x-none" sz="13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KPI </a:t>
                      </a:r>
                      <a:r>
                        <a:rPr sz="13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สำหรับการติดตามประเมินผลคณะกรรมการกำกับกิจการพลังงาน</a:t>
                      </a:r>
                      <a:r>
                        <a:rPr lang="en-US" altLang="x-none" sz="13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</a:t>
                      </a:r>
                      <a:r>
                        <a:rPr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63 - 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lang="en-US" altLang="x-none"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sz="1300" spc="-100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</a:t>
                      </a:r>
                      <a:r>
                        <a:rPr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300" spc="-1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en-US" altLang="x-none" sz="1300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3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3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142" name="Group 5"/>
          <p:cNvGrpSpPr/>
          <p:nvPr/>
        </p:nvGrpSpPr>
        <p:grpSpPr bwMode="auto">
          <a:xfrm>
            <a:off x="249238" y="457196"/>
            <a:ext cx="11942762" cy="867002"/>
            <a:chOff x="0" y="0"/>
            <a:chExt cx="13661272" cy="2738203"/>
          </a:xfrm>
        </p:grpSpPr>
        <p:pic>
          <p:nvPicPr>
            <p:cNvPr id="4205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54035" cy="252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4657871" y="1636928"/>
              <a:ext cx="0" cy="546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493627" y="1629436"/>
              <a:ext cx="5447" cy="55063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"/>
            <p:cNvSpPr txBox="1"/>
            <p:nvPr/>
          </p:nvSpPr>
          <p:spPr>
            <a:xfrm>
              <a:off x="12709723" y="48695"/>
              <a:ext cx="951549" cy="8016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 1</a:t>
              </a:r>
              <a:endPara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1.2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1.3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225022" y="1663150"/>
              <a:ext cx="0" cy="546892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1"/>
            <p:cNvSpPr txBox="1"/>
            <p:nvPr/>
          </p:nvSpPr>
          <p:spPr>
            <a:xfrm>
              <a:off x="6308555" y="1749303"/>
              <a:ext cx="951549" cy="9889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</a:t>
              </a:r>
              <a:r>
                <a: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1.</a:t>
              </a: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1</a:t>
              </a:r>
              <a:endPara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endParaRPr>
            </a:p>
          </p:txBody>
        </p:sp>
      </p:grpSp>
      <p:sp>
        <p:nvSpPr>
          <p:cNvPr id="17" name="TextBox 149"/>
          <p:cNvSpPr txBox="1"/>
          <p:nvPr/>
        </p:nvSpPr>
        <p:spPr>
          <a:xfrm>
            <a:off x="4297363" y="1002389"/>
            <a:ext cx="736600" cy="2936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MS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 3 </a:t>
            </a:r>
          </a:p>
        </p:txBody>
      </p:sp>
      <p:sp>
        <p:nvSpPr>
          <p:cNvPr id="4144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D90B0-D2B3-4433-B4A1-B88B23634A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TH Sarabun PSK" panose="020B0500040200020003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TH Sarabun PSK" panose="020B0500040200020003"/>
            </a:endParaRPr>
          </a:p>
        </p:txBody>
      </p:sp>
      <p:graphicFrame>
        <p:nvGraphicFramePr>
          <p:cNvPr id="14" name="Table 5157"/>
          <p:cNvGraphicFramePr/>
          <p:nvPr/>
        </p:nvGraphicFramePr>
        <p:xfrm>
          <a:off x="116794" y="3958189"/>
          <a:ext cx="11957731" cy="2821142"/>
        </p:xfrm>
        <a:graphic>
          <a:graphicData uri="http://schemas.openxmlformats.org/drawingml/2006/table">
            <a:tbl>
              <a:tblPr/>
              <a:tblGrid>
                <a:gridCol w="113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sz="12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b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</a:t>
                      </a: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sz="12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  </a:t>
                      </a:r>
                      <a:r>
                        <a:rPr sz="120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ปรับปรุงอนุญาต</a:t>
                      </a: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OSS </a:t>
                      </a: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โดยปรับปรุง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Licensing Scheme </a:t>
                      </a:r>
                      <a:r>
                        <a:rPr sz="120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และปรับปรุงรายการเอกสารการขออนุญาต</a:t>
                      </a:r>
                      <a:endParaRPr lang="en-US" altLang="x-none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204" marR="68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9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 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มีมาตรฐานแนวทางปฏิบัติงาน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และระบบ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กฟน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กฟภ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ในการอำนวยความสะดวกในการเชื่อมต่อโครงข่ายไฟฟ้าหรือจ่ายไฟฟ้าเข้าระบบเชิงพาณิชย์ของผู้รับบริการที่ได้รับอนุญาตจาก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2.1 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 กกพ. มีการกำหนดมาตรฐาน แนวทางปฏิบัติงานและระบบ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ติดตามประเมินผลเพื่อตรวจประเมิน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โรงไฟฟ้าทั้งก่อนและหลัง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</a:t>
                      </a:r>
                      <a:endParaRPr lang="th-TH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  ระบบ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ติดตามประเมินผลเพื่อตรวจประเมินโรงไฟฟ้าทั้งก่อนและหลัง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-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ม.ค.-ก.ย. 64</a:t>
                      </a:r>
                    </a:p>
                    <a:p>
                      <a:pPr lvl="0" algn="ct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64-ก.ย. 65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288925" lvl="0" indent="-288925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 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 กำหนดแนวปฏิบัติและระบบ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ติดตามประเมินผลการตรวจประเมิน รฟฟ. ก่อนและหลัง (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altLang="x-none" sz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204" marR="68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0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4"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การปรับแก้ไข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พ.ร.บ.ประกอบกิจการพลังงาน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2550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-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20,000,000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ได้รับแล้ว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endParaRPr lang="en-US" altLang="x-none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5"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ปรับปรุงแก้ไขร่างพระราชกฤษฎีกากำหนดพลังงานควบคุม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…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6"/>
                      </a:pP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มีระบบ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สำหรับการติดตามประเมินผลคณะกรรมการกำกับกิจการพลังงาน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</a:t>
                      </a: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04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20,000,000 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753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359900" y="6553200"/>
            <a:ext cx="1417638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45BDB-9D12-4287-B27A-E37DC354FF71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สี่เหลี่ยมผืนผ้า 25"/>
          <p:cNvSpPr/>
          <p:nvPr/>
        </p:nvSpPr>
        <p:spPr bwMode="auto">
          <a:xfrm>
            <a:off x="79375" y="1041400"/>
            <a:ext cx="1666875" cy="2122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จัดตั้งเป็น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Stop Service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อย่างแท้จริง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ปรับปรุงแก้ไข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พ.ร.บ.การประกอบกิจการพลังงาน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หรือกฎหมายอื่นที่เกี่ยวข้อง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มีระบบ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สำหรับการติดตามประเมินผลคณะกรรมการกำกับกิจการพลังงาน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788794" y="755721"/>
            <a:ext cx="8128290" cy="6009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1.1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ลดขั้นตอนและระยะเวลาในกระบวนการอนุมัติ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อนุญาตการประกอบกิจการไฟฟ้า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1.1 การปรับปรุง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Licensing Scheme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กระบวนการอนุญาตประกอบกิจการพลังงาน เพื่อปรับปรุงประเภทใบอนุญาตให้สอดคล้องกับสภาพปัจจุบัน และปรับลดระยะเวลา ขั้นตอน และเอกสารการขอรับใบอนุญาต 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    1.1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.1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ทบทวน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Licensing Scheme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และกระบวนการอนุญาต สำหรับการประกอบกิจการพลังงาน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30 มีนาคม 2565 และ 5 เมษายน 2565กกพ. เห็นชอบในหลักการร่างกฎหมายลำดับรองว่าด้วยการกำหนดประเภทการอนุญาต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Licensing Scheme)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 ประกอบด้วย 1) ประกาศ กกพ. เรื่องการกำหนดประเภทและอายุใบอนุญาตการประกอบกิจการไฟฟ้า 2) ระเบียบ กกพ. ว่าด้วยการขอรับใบอนุญาต การอนุญาต และการต่ออายุใบอนุญาตการประกอบกิจการไฟฟ้า และ 3) ระเบียบ กกพ. ว่าด้วยขั้นตอนการขอรับใบอนุญาตและการอนุญาตการประกอบกิจการไฟฟ้า และสำนักงาน กกพ. ได้จัดประชุมรับฟังความคิดเห็นระเบียบและประกาศเมื่อวันที่ 11 สิงหาคม 2565 และเมื่อวันที่ 4 ตุลาคม 2565 กกพ. ได้เห็นชอบกฎหมายลำดับรองแล้ว</a:t>
            </a:r>
          </a:p>
          <a:p>
            <a:pPr marL="228600" marR="0" lvl="1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2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การออกกฎหมายลำดับรองเพื่อการอนุญาตแบบ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OSS 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ระเบียบว่าด้วยการจัดทำรายงานสิ่งแวดล้อมสำหรับการประกอบกิจการผลิตไฟฟ้าที่ได้รับยกเว้นหรือไม่เข้าข่ายต้องจัดทำรายงานการประเมินผลกระทบสิ่งแวดล้อม หรือได้รับยกเว้นหรือไม่เข้าข่ายต้องปฏิบัติตามประมวลหลักการปฏิบัติ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Code of Practice)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มีผลบังคับใช้ตั้งแต่วันที่ 4 ก.พ. 2564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ระเบียบว่าด้วยมาตรฐานทางด้านความปลอดภัย มาตรฐานทางด้านสิ่งแวดล้อม และการจัดการสิ่งปฏิกูลหรือวัสดุที่ไม่ใช้แล้วสำหรับโรงไฟฟ้า มีผลบังคับใช้ตั้งแต่วันที่ 14 ม.ค. 65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ระเบียบว่าด้วยหลักเกณฑ์ วิธีการ และเงื่อนไขในการพิจารณาสถานที่ตั้งและสถาพแวดล้อมของโรงไฟฟ้า สำหรับการออกใบอนุญาตผลิตไฟฟ้า มีผลบังคับใช้ตั้งแต่วันที่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19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ก.พ. 65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228600" marR="0" lvl="1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3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การลงนาม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จำนวน 2 ฉบับ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685800" marR="0" lvl="1" indent="-22860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จัดทำ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เรื่อง แนวทางและขั้นตอนการอนุญาตปลูกสร้างอาคารและการอื่นเพื่อประกอบกิจการพลังงานระหว่าง กกพ. และ มท. แล้วเสร็จ</a:t>
            </a:r>
          </a:p>
          <a:p>
            <a:pPr marL="685800" marR="0" lvl="2" indent="-22860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68605" algn="l"/>
              </a:tabLst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จัดทำ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เรื่อง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การกำกับดูแลสิ่งแวดล้อม ความปลอดภัย และการจัดการสิ่งปฏิกูลหรือวัสดุที่ไม่ใช้แล้วของโรงไฟฟ้า ระหว่าง กกพ. อก. และ ทส. ไม่เป็นไปตามแผนงานที่กำหนด เนื่องจากปัจจัยภายนอก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857250" marR="0" lvl="3" indent="-17145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ทส. ตอบยืนยันร่าง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แล้ว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914400" marR="0" lvl="3" indent="-22860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8605" algn="l"/>
              </a:tabLst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	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อก. มีหนังสือแจ้งสำนักงาน กกพ. เมื่อวันที่ 9 ส.ค. 64  ว่า เห็นสมควรรอให้กฎกระทรวงยกเลิกประเภทหรือชนิดของโรงงานลำดับที่ 88 มีผลบังคับใช้ หรืออย่างน้อยควรให้ ครม. พิจารณาให้ความเห็นชอบหลักการของร่างกฎกระทรวงก่อน จึงดำเนินการจัดทำ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914400" marR="0" lvl="3" indent="-22860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8605" algn="l"/>
              </a:tabLst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กรอ. ได้มีหนังสือถึงสำนักงาน กกพ. ลงวันที่ 1 เม.ย. 65 เรื่องประเด็นข้อห่วงกังวลกรณีการยกเลิกประเภทหรือชนิดของโรงงานลำดับที่ 88 เพื่อให้ กกพ. ให้ความเห็น โดยสำนักงาน กกพ. มีหนังสือถึง กรอ. ลงวันที่ 9 พ.ค. 65 แจ้งความพร้อมและการดำเนินการต่างๆ ของสำนักงาน กกพ. เพื่อรองรับกรณียกเลิกโรงงาน ลำดับที่ 88 ออกจากความเป็นโรงงาน รวมถึงสำนักงาน กกพ. ได้มีหนังสือ ลงวันที่ 9 มิ.ย. 65 ถึงประธานคณะกรรมการปฏิรูปประเทศด้านพลังงาน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เพื่อรับทราบความคืบหน้าการดำเนินงานและพิจารณาสนับสนุนการขับเคลื่อนดำเนินงานดังกล่าว</a:t>
            </a:r>
            <a:endParaRPr kumimoji="0" lang="th-TH" sz="11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512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16684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788" y="3197860"/>
            <a:ext cx="1668462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สำนักงาน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กกพ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พน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กพร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/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กรอ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มท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สี่เหลี่ยมผืนผ้า 7"/>
          <p:cNvSpPr/>
          <p:nvPr/>
        </p:nvSpPr>
        <p:spPr>
          <a:xfrm>
            <a:off x="79375" y="649288"/>
            <a:ext cx="1666875" cy="338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2349500" y="-22225"/>
            <a:ext cx="9818688" cy="401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1.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9957955" y="458678"/>
            <a:ext cx="2185987" cy="43021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2" name="สี่เหลี่ยมผืนผ้า 8"/>
          <p:cNvSpPr/>
          <p:nvPr/>
        </p:nvSpPr>
        <p:spPr>
          <a:xfrm>
            <a:off x="1788795" y="456586"/>
            <a:ext cx="81282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กุมภาพันธ์ 2566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333" y="3765232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1B9C3-3B39-FCE1-CCEC-D56DD3E88AFF}"/>
              </a:ext>
            </a:extLst>
          </p:cNvPr>
          <p:cNvSpPr txBox="1"/>
          <p:nvPr/>
        </p:nvSpPr>
        <p:spPr>
          <a:xfrm>
            <a:off x="9957955" y="926140"/>
            <a:ext cx="21546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ปัญหาอุปสรรค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r>
              <a:rPr kumimoji="0" lang="th-TH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การลงนาม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MoU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ระหว่าง กกพ. อก. และ ทส. ไม่เป็นไปตามแผนงานที่กำหนด เนื่องจาก อก. เห็นควรรอให้กฎกระทรวงยกเลิกประเภทหรือชนิดของโรงงานลำดับที่ 88 มีผลใช้บังคับก่อนหรือให้ ครม. เห็นชอบหลักการของร่างกฎกระทรวงก่อน</a:t>
            </a:r>
            <a:endParaRPr kumimoji="0" lang="en-US" sz="1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แนวทางแก้ไข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endParaRPr kumimoji="0" lang="th-TH" sz="1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ภาคนโยบายสนับสนุนการขับเคลื่อน</a:t>
            </a:r>
            <a:r>
              <a:rPr kumimoji="0" 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ซึ่ง สนง. กกพ. ได้ดำเนินการแล้ว ดังนี้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 มีหนังสือถึงประธาน คกก. ปฏิรูปประเทศด้านพลังงานแจ้งความคืบหน้าศูนย์อนุมัติอนุญาตเบ็ดเสร็จ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OSS </a:t>
            </a:r>
            <a:r>
              <a:rPr kumimoji="0" 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และเพื่อพิจารณาสนับสนุนการขับเคลื่อนดำเนินงานดังกล่าวต่อไป 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มีหนังสือลงวันที่ </a:t>
            </a:r>
            <a:r>
              <a:rPr kumimoji="0" lang="en-US" alt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9 </a:t>
            </a:r>
            <a:r>
              <a:rPr kumimoji="0" lang="th-TH" altLang="th-T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พ.ค. 65 แจ้งความพร้อมและการดำเนินการรองรับข้อห่วงกังวลกรณียกเลิกประเภทหรือชนิดของโรงงาน ลำดับที่ 88 ของ กรอ. แล้ว</a:t>
            </a:r>
          </a:p>
        </p:txBody>
      </p:sp>
    </p:spTree>
    <p:extLst>
      <p:ext uri="{BB962C8B-B14F-4D97-AF65-F5344CB8AC3E}">
        <p14:creationId xmlns:p14="http://schemas.microsoft.com/office/powerpoint/2010/main" val="1044241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359900" y="6553200"/>
            <a:ext cx="1417638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C007F-7734-43A0-920D-C378BDCD1B5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788795" y="803597"/>
            <a:ext cx="10273029" cy="576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1.2	การพัฒนาระบบการอนุญาต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Online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สำหรับกิจการผลิตไฟฟ้าทุกประเภทเชื้อเพลิง/ระบบจำหน่ายไฟฟ้า/จำหน่ายไฟฟ้า ซึ่งรวมถึงกิจการ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EV Charging Station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ด้วย :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โดยพัฒนาระบบใหม่ให้มีทั้งระบบบน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PC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และบน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Smart Phone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ผ่าน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Application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ที่รองรับระบบปฏิบัติการทั้ง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IOS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Android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และพัฒนาระบบให้ใช้งานได้ง่ายขึ้น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User-friendly)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เริ่มเปิดใช้งานตั้งแต่วันที่ 1 ต.ค. 64 เป็นต้นไป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1.2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มีมาตรฐาน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แนวทางปฏิบัติงาน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และระบบ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KPI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ติดตามประเมินผลการตรวจประเมิน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รฟฟ.ก่อนและหลัง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(COD)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1905" marR="0" lvl="0" indent="-17145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การปรับการพัฒนาระบบดิจิทัล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กกพ. ออกระเบียบว่าด้วยหลักเกณฑ์การจัดทำรายงานประมวลหลักการปฏิบัติ และรายงานผลการปฏิบัติตามประมวลหลักการปฏิบัติ สำหรับการประกอบกิจการไฟฟ้า พ.ศ. 2565 มีผลบังคับใช้ตั้งแต่วันที่ 7 กรกฎาคม 2565</a:t>
            </a:r>
          </a:p>
          <a:p>
            <a:pPr marL="1905" marR="0" lvl="0" indent="-17145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กำหนดแบบฟอร์มและวิธีการตรวจติดตามสถานประกอบกิจการผลิตไฟฟ้า โดยให้ผู้รับใบอนุญาตสามารถกรอกข้อมูลผ่านระบบรายงานตนเองของผู้รับใบอนุญาต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Self Declaration Report)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1.3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มีมาตรฐานแนวทางปฏิบัติงาน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และระบบ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KPI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ติดตามประเมินผล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กฟน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กฟภ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ในการอำนวยความสะดวกในการเชื่อมต่อโครงข่ายไฟฟ้าหรือจ่ายไฟฟ้าเข้าระบบเชิงพาณิชย์ของผู้รับบริการที่ได้รับการอนุญาตจากสำนักงาน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กกพ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</a:p>
          <a:p>
            <a:pPr lvl="0" defTabSz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วันที่ 20 ต.ค. 2565 และวันที่ 1 เม.ย. </a:t>
            </a:r>
            <a:r>
              <a:rPr lang="th-TH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2565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สำนักงาน กกพ. ประชุมหารือกับการไฟฟ้าฝ่ายจำหน่ายโดยเห็นชอบหลักการปรับปรุงแนวปฏิบัติเกี่ยวกับขั้นตอนการเชื่อมต่อระบบโครงข่ายไฟฟ้า </a:t>
            </a:r>
          </a:p>
          <a:p>
            <a:pPr lvl="0" defTabSz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วันที่ 26 </a:t>
            </a:r>
            <a:r>
              <a:rPr lang="th-TH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พ.ค. 2565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กกพ. มีมติเห็นชอบการปรับปรุงขั้นตอนการรับจดแจ้งสำหรับกิจการไฟฟ้าฯ</a:t>
            </a:r>
          </a:p>
          <a:p>
            <a:pPr lvl="0" defTabSz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วันที่ 25 ส.ค. </a:t>
            </a:r>
            <a:r>
              <a:rPr lang="th-TH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2565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สำนักงาน กกพ. ได้ประชุมหารือร่วมกับการไฟฟ้าฝ่ายจำหน่ายเรื่องการปรับปรุงขั้นตอนและลดระยะเวลาการตรวจสอบการเชื่อมต่อระบบไฟฟ้าที่ติดตั้ง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Solar Rooftop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โดยเห็นควรให้ปรับปรุงการดำเนินงานของการไฟฟ้าฝ่ายจำหน่ายให้อยู่ภายใต้กรอบระยะเวลา 30 วันทำการสำหรับผู้รับบริการทุกกลุ่ม</a:t>
            </a:r>
          </a:p>
          <a:p>
            <a:pPr lvl="0" defTabSz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วันที่ 28 ก.ย. </a:t>
            </a:r>
            <a:r>
              <a:rPr lang="th-TH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2565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สำนักงาน กกพ. ออกประกาศ เรื่อง ขั้นตอนการรับแจ้งการประกอบกิจการพลังงานที่ได้รับการยกเว้นไม่ต้องขอรับใบอนุญาตผลิตไฟฟ้า</a:t>
            </a:r>
          </a:p>
          <a:p>
            <a:pPr marR="0" lvl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สำนักงาน กกพ. พัฒนาระบบแจ้งยกเว้นฯ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Online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แล้วเสร็จ และได้จัดจ้างพัฒนาระบบการอนุญาต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Online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สำหรับ กฟภ. อยู่ระหว่างพัฒนาระบบ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Online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 กฟน. มีระบบ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Online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แล้วอยู่ระหว่างหารือกับสำนักงาน ในการเชื่อมโยงข้อมูลร่วมกัน 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alt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MS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2 ปรับปรุง พรบ. การประกอบกิจการพลังงาน พ.ศ. 2550</a:t>
            </a:r>
            <a:endParaRPr kumimoji="0" lang="th-TH" sz="1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20955" lvl="0" indent="-190500" defTabSz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68605" algn="l"/>
              </a:tabLst>
              <a:defRPr/>
            </a:pPr>
            <a:r>
              <a:rPr lang="th-TH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สำนักงาน กกพ. อยู่ระหว่างประเมินผลสัมฤทธิ์ของพระราชบัญญัติการประกอบกิจการพลังงาน พ.ศ. 2550 (พระราชบัญญัติฯ) ซึ่งรวมถึงการประเมินผลสัมฤทธิ์มาตรา 48 ที่บัญญัติเรื่องการอนุญาตตามกฎหมายโรงงาน กฎหมายว่าด้วยการควบคุมอาคาร กฎหมายว่าด้วยการผังเมือง และกฎหมายว่าด้วยการพัฒนาและส่งเสริมพลังงาน โดยได้จัดเวทีรับฟังความคิดเห็นเพื่อประกอบการประเมินผลสัมฤทธิ์พระราชบัญญัติฯ จำนวน 5 ครั้ง (จังหวัดนครราชสีมา และจังหวัดระยอง จังหวัดเชียงใหม่ จังหวัดสงขลา และกรุงเทพฯ) ปัจจุบันได้สรุปผลจากการรับฟังความคิดเห็นและจัดทำรายงานประเมินผลสัมฤทธิ์พระราชบัญญัติฯ ตามรูปแบบของกฎหมายว่าด้วยการจัดทำร่างกฎหมายการรับฟังความคิดเห็นและการประเมินผลสัมฤทธิ์ของกฎหมายเรียบร้อยแล้ว โดยอยู่ระหว่างจัดทำร่างพระราชบัญญัติการประกอบกิจการพลังงาน พ.ศ. 2550 (ฉบับแก้ไข..) พ.ศ. .... เพื่อเสนอ กกพ. เห็นชอบก่อนนำไปรับฟังความคิดเห็นตามขั้นตอนของกฎหมาย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alt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MS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3  มีระบบการติดตามประเมินผล กกพ.</a:t>
            </a:r>
            <a:endParaRPr kumimoji="0" lang="th-TH" sz="1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228600" marR="0" lvl="0" indent="-228600" algn="l" defTabSz="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ได้จัดให้มีการติดตามประเมินผลการปฏิบัติงาน กกพ. </a:t>
            </a:r>
          </a:p>
        </p:txBody>
      </p:sp>
      <p:pic>
        <p:nvPicPr>
          <p:cNvPr id="717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16684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สี่เหลี่ยมผืนผ้า 8"/>
          <p:cNvSpPr/>
          <p:nvPr/>
        </p:nvSpPr>
        <p:spPr>
          <a:xfrm>
            <a:off x="1800225" y="508794"/>
            <a:ext cx="10207625" cy="261937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lvl="0" algn="ctr"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กุมภาพันธ์ 2566</a:t>
            </a:r>
          </a:p>
        </p:txBody>
      </p: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2349500" y="-22225"/>
            <a:ext cx="9818688" cy="401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1.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</a:p>
        </p:txBody>
      </p:sp>
      <p:sp>
        <p:nvSpPr>
          <p:cNvPr id="3" name="สี่เหลี่ยมผืนผ้า 25"/>
          <p:cNvSpPr/>
          <p:nvPr/>
        </p:nvSpPr>
        <p:spPr bwMode="auto">
          <a:xfrm>
            <a:off x="79375" y="1041400"/>
            <a:ext cx="1666875" cy="2122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จัดตั้งเป็น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Stop Service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อย่างแท้จริง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ปรับปรุงแก้ไข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พ.ร.บ.การประกอบกิจการพลังงาน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2550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หรือกฎหมายอื่นที่เกี่ยวข้อง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มีระบบ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KPI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สำหรับการติดตามประเมินผลคณะกรรมการกำกับกิจการพลังงาน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88" y="3197860"/>
            <a:ext cx="1668462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สำนักงาน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กกพ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พน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กพร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/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กรอ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มท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79375" y="649288"/>
            <a:ext cx="1666875" cy="338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33" y="3765232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1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359900" y="6553200"/>
            <a:ext cx="1417638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C007F-7734-43A0-920D-C378BDCD1B5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16684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2349500" y="-22225"/>
            <a:ext cx="9818688" cy="401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1.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</a:p>
        </p:txBody>
      </p:sp>
      <p:sp>
        <p:nvSpPr>
          <p:cNvPr id="12" name="สี่เหลี่ยมผืนผ้า 8"/>
          <p:cNvSpPr/>
          <p:nvPr/>
        </p:nvSpPr>
        <p:spPr>
          <a:xfrm>
            <a:off x="1843880" y="3613862"/>
            <a:ext cx="10207625" cy="2527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7180" name="TextBox 2"/>
          <p:cNvSpPr txBox="1">
            <a:spLocks noChangeArrowheads="1"/>
          </p:cNvSpPr>
          <p:nvPr/>
        </p:nvSpPr>
        <p:spPr bwMode="auto">
          <a:xfrm>
            <a:off x="1843880" y="3922126"/>
            <a:ext cx="9993312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53975" indent="-53975"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/>
                <a:cs typeface="TH Sarabun PSK" panose="020B0500040200020003"/>
              </a:defRPr>
            </a:lvl9pPr>
          </a:lstStyle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ออกกฎหมายลำดับรองเกี่ยวกับการออกใบอนุญาตประกอบกิจการพลังงาน ตาม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Licensing Scheme </a:t>
            </a: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ใหม่ 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ติดตามการจัดทำ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MoU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ระหว่าง กกพ. อก. และ ทส. 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พัฒนาระบบการอนุญาตการประกอบกิจการผลิตไฟฟ้าแบบ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OSS </a:t>
            </a: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เพื่อให้บริการระบบ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บน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website </a:t>
            </a:r>
            <a:endParaRPr kumimoji="0" lang="th-TH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กำหนดแนวปฏิบัติเกี่ยวกับขั้นตอนการอนุญาตและการเชื่อมต่อระบบโครงข่ายไฟฟ้า/จ่ายไฟฟ้าเชิงพาณิชย์ของการไฟฟ้าผ่านเทคโนโลยีดิจิทัล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พัฒนาระบบการตรวจติดตามการประกอบกิจการไฟฟ้าด้วยระบบดิจิทัล </a:t>
            </a:r>
          </a:p>
          <a:p>
            <a:pPr marL="53975" marR="0" lvl="0" indent="-53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ประเมินผลสัมฤทธิ์ พ.ร.บ. และสรุปหลักการการแก้ไข พ.ร.บ. การประกอบกิจการพลังงาน พ.ศ. 2550</a:t>
            </a:r>
          </a:p>
        </p:txBody>
      </p:sp>
      <p:sp>
        <p:nvSpPr>
          <p:cNvPr id="3" name="สี่เหลี่ยมผืนผ้า 25"/>
          <p:cNvSpPr/>
          <p:nvPr/>
        </p:nvSpPr>
        <p:spPr bwMode="auto">
          <a:xfrm>
            <a:off x="79375" y="1041400"/>
            <a:ext cx="1666875" cy="2122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จัดตั้งเป็น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Stop Service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อย่างแท้จริง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ปรับปรุงแก้ไข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พ.ร.บ.การประกอบกิจการพลังงาน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2550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หรือกฎหมายอื่นที่เกี่ยวข้อง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มีระบบ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KPI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สำหรับการติดตามประเมินผลคณะกรรมการกำกับกิจการพลังงาน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88" y="3197860"/>
            <a:ext cx="1668462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สำนักงาน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กกพ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พน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กพร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/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กรอ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มท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/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79375" y="649288"/>
            <a:ext cx="1666875" cy="338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33" y="3765232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1843881" y="625902"/>
            <a:ext cx="10207625" cy="415498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การยกเลิก พค.2 (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Grid)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ของกรมพัฒนาพลังงานทดแทนฯ (พพ.)</a:t>
            </a:r>
          </a:p>
        </p:txBody>
      </p:sp>
      <p:sp>
        <p:nvSpPr>
          <p:cNvPr id="15" name="Rectangle 10"/>
          <p:cNvSpPr/>
          <p:nvPr/>
        </p:nvSpPr>
        <p:spPr>
          <a:xfrm>
            <a:off x="1843881" y="1078162"/>
            <a:ext cx="10207625" cy="2572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10820" marR="0" lvl="0" indent="-21082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210185" algn="l"/>
              </a:tabLst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สถานะล่าสุด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kumimoji="0" lang="th-TH" sz="1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630" marR="0" lvl="0" indent="-214630" algn="thaiDi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1018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22 เม.ย. 65 คณะกรรมการกลั่นกรองกฎหมาย พน. ได้มีพิจารณาการแก้ไขปรับบปรุงร่าง พรฎ.กำหนดพลังงานควบคุม พ.ศ. .... ร่วมกับ พพ. และ สำนักงาน กกพ. </a:t>
            </a:r>
          </a:p>
          <a:p>
            <a:pPr marL="214630" marR="0" lvl="0" indent="-214630" algn="thaiDist" defTabSz="6858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1018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ที่ประชุมมีมติเห็นชอบร่างพระราชกฤษฎีกากำหนดพลังงานควบคุม พ.ศ. .... ตามที่ </a:t>
            </a:r>
            <a:r>
              <a:rPr kumimoji="0" lang="th-TH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เสนอ โดยให้ปรับแก้เหตุผลประกอบร่างพระราชกฤษฎีกากำหนดพลังงานควบคุม พ.ศ. .... ตามความเห็นที่ประชุม</a:t>
            </a:r>
          </a:p>
          <a:p>
            <a:pPr marL="214630" marR="0" lvl="0" indent="-214630" algn="thaiDist" defTabSz="6858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10185" algn="l"/>
              </a:tabLst>
              <a:defRPr/>
            </a:pPr>
            <a:r>
              <a:rPr kumimoji="0" lang="th-TH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ได้ปรับแก้เหตุผลประกอบร่างพระราชกฤษฎีกากำหนดพลังงานควบคุม พ.ศ. .... ตามที่มติที่ประชุมคณะกรรมการพิจารณากลั่นกรองกฎหมายกระทรวงพลังงานเรียบร้อยแล้ว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630" marR="0" lvl="0" indent="-214630" algn="thaiDist" defTabSz="6858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1018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 พพ. ได้เสนอรัฐมนตรีว่าการกระทรวงพลังงานให้ความเห็นชอบและลงนามในหนังสือถึงเลขาธิการคณะรัฐมนตรีเพื่อนำเสนอคณะรัฐมนตรีพิจารณาเห็นชอบหลักการ</a:t>
            </a:r>
          </a:p>
          <a:p>
            <a:pPr marL="214630" marR="0" lvl="0" indent="-214630" algn="thaiDist" defTabSz="6858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10185" algn="l"/>
              </a:tabLst>
              <a:defRPr/>
            </a:pPr>
            <a:endParaRPr kumimoji="0" lang="th-TH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630" marR="0" lvl="0" indent="-214630" algn="thaiDist" defTabSz="6858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10185" algn="l"/>
              </a:tabLst>
              <a:defRPr/>
            </a:pPr>
            <a:endParaRPr kumimoji="0" lang="th-TH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55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107B9A-F7E9-333A-A977-72B96EDE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9" y="85496"/>
            <a:ext cx="12003758" cy="67725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E8F01-9B17-CCC3-EC4D-8FBC7007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39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3248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72822"/>
              </p:ext>
            </p:extLst>
          </p:nvPr>
        </p:nvGraphicFramePr>
        <p:xfrm>
          <a:off x="152400" y="1192357"/>
          <a:ext cx="11887200" cy="506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244">
                  <a:extLst>
                    <a:ext uri="{9D8B030D-6E8A-4147-A177-3AD203B41FA5}">
                      <a16:colId xmlns:a16="http://schemas.microsoft.com/office/drawing/2014/main" val="3164932296"/>
                    </a:ext>
                  </a:extLst>
                </a:gridCol>
                <a:gridCol w="2518611">
                  <a:extLst>
                    <a:ext uri="{9D8B030D-6E8A-4147-A177-3AD203B41FA5}">
                      <a16:colId xmlns:a16="http://schemas.microsoft.com/office/drawing/2014/main" val="1147715052"/>
                    </a:ext>
                  </a:extLst>
                </a:gridCol>
                <a:gridCol w="1554251">
                  <a:extLst>
                    <a:ext uri="{9D8B030D-6E8A-4147-A177-3AD203B41FA5}">
                      <a16:colId xmlns:a16="http://schemas.microsoft.com/office/drawing/2014/main" val="2037156804"/>
                    </a:ext>
                  </a:extLst>
                </a:gridCol>
                <a:gridCol w="1193868">
                  <a:extLst>
                    <a:ext uri="{9D8B030D-6E8A-4147-A177-3AD203B41FA5}">
                      <a16:colId xmlns:a16="http://schemas.microsoft.com/office/drawing/2014/main" val="1444485234"/>
                    </a:ext>
                  </a:extLst>
                </a:gridCol>
                <a:gridCol w="1184162">
                  <a:extLst>
                    <a:ext uri="{9D8B030D-6E8A-4147-A177-3AD203B41FA5}">
                      <a16:colId xmlns:a16="http://schemas.microsoft.com/office/drawing/2014/main" val="158798900"/>
                    </a:ext>
                  </a:extLst>
                </a:gridCol>
                <a:gridCol w="1151794">
                  <a:extLst>
                    <a:ext uri="{9D8B030D-6E8A-4147-A177-3AD203B41FA5}">
                      <a16:colId xmlns:a16="http://schemas.microsoft.com/office/drawing/2014/main" val="3451600421"/>
                    </a:ext>
                  </a:extLst>
                </a:gridCol>
                <a:gridCol w="1300635">
                  <a:extLst>
                    <a:ext uri="{9D8B030D-6E8A-4147-A177-3AD203B41FA5}">
                      <a16:colId xmlns:a16="http://schemas.microsoft.com/office/drawing/2014/main" val="2959418645"/>
                    </a:ext>
                  </a:extLst>
                </a:gridCol>
                <a:gridCol w="1300635">
                  <a:extLst>
                    <a:ext uri="{9D8B030D-6E8A-4147-A177-3AD203B41FA5}">
                      <a16:colId xmlns:a16="http://schemas.microsoft.com/office/drawing/2014/main" val="2198661464"/>
                    </a:ext>
                  </a:extLst>
                </a:gridCol>
              </a:tblGrid>
              <a:tr h="300485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2561-2565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10264"/>
                  </a:ext>
                </a:extLst>
              </a:tr>
              <a:tr h="30048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7669"/>
                  </a:ext>
                </a:extLst>
              </a:tr>
              <a:tr h="51082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การใช้ก๊าซธรรมชาติในการผลิตไฟฟ้าลดลง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สัดส่วนของการใช้ก๊าซธรรมชาติในการผลิตไฟฟ้า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56.87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57.46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55.26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53.94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53.10 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(ม.ค.-ก.ย.)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063715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การใช้พลังงานทดแทนที่ผลิตภายในประเทศเพิ่มมากขึ้น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สัดส่วนของการใช้พลังงานทดแทนที่ผลิตได้ภายในประเทศในการผลิตไฟฟ้า ความร้อน และเชื้อเพลิงชีวภาพ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(เฉลี่ยร้อยละของพลังงานขั้นสุดท้าย)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15-18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15.20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16.49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15.51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14.49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14.22 (ม.ค.-ส.ค.)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99652"/>
                  </a:ext>
                </a:extLst>
              </a:tr>
              <a:tr h="72116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ประสิทธิภาพการใช้พลังงานของประเทศเพิ่มขึ้น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ค่าความเข้มข้นการใช้พลังงาน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(พันตันเทียบเท่าน้ำมันดิบ/พันล้านบาท)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7.40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7.85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7.85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6.92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(ประมาณการ)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7.97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(ประมาณการ ม.ค.-ส.ค.)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79849"/>
                  </a:ext>
                </a:extLst>
              </a:tr>
              <a:tr h="1624658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การปรับปรุงและพัฒนาระบบไฟฟ้าของประเทศให้มีประสิทธิภาพด้วยเทคโนโลยีระบบโครงข่ายสมาร์ทกริด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จำนวนแผนงาน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/หรือโครงการที่กำลังพัฒนา/โครงการนำร่อง/โครงการที่มีการใช้งานที่เกี่ยวข้องกับการเพิ่มประสิทธิภาพระบบไฟฟ้าในแต่ละระยะ (แผนงาน/โครงการ)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พัฒนาและสาธิตนำร่องการใช้งานระบบสมาร์ทกริดอย่างน้อย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 แผนงาน/โครงการ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574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928664-0877-33C6-0361-3399A7FF121A}"/>
              </a:ext>
            </a:extLst>
          </p:cNvPr>
          <p:cNvSpPr txBox="1"/>
          <p:nvPr/>
        </p:nvSpPr>
        <p:spPr>
          <a:xfrm>
            <a:off x="4343887" y="715970"/>
            <a:ext cx="450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ผลการดำเนินงาน ณ กุมภาพันธ์ 2566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BB56D-7B20-94CE-BDBE-3A5CC23D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-37415"/>
            <a:ext cx="9903040" cy="64633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2561-2565</a:t>
            </a:r>
          </a:p>
        </p:txBody>
      </p:sp>
    </p:spTree>
    <p:extLst>
      <p:ext uri="{BB962C8B-B14F-4D97-AF65-F5344CB8AC3E}">
        <p14:creationId xmlns:p14="http://schemas.microsoft.com/office/powerpoint/2010/main" val="653381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พัฒนาศูนย์สารสนเทศพลังงานแห่งชาติ (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Energy Information Center : NEIC)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th-TH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196" name="Table 8195"/>
          <p:cNvGraphicFramePr/>
          <p:nvPr>
            <p:extLst>
              <p:ext uri="{D42A27DB-BD31-4B8C-83A1-F6EECF244321}">
                <p14:modId xmlns:p14="http://schemas.microsoft.com/office/powerpoint/2010/main" val="3805294609"/>
              </p:ext>
            </p:extLst>
          </p:nvPr>
        </p:nvGraphicFramePr>
        <p:xfrm>
          <a:off x="297788" y="1587109"/>
          <a:ext cx="11616704" cy="1706880"/>
        </p:xfrm>
        <a:graphic>
          <a:graphicData uri="http://schemas.openxmlformats.org/drawingml/2006/table">
            <a:tbl>
              <a:tblPr/>
              <a:tblGrid>
                <a:gridCol w="226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853">
                  <a:extLst>
                    <a:ext uri="{9D8B030D-6E8A-4147-A177-3AD203B41FA5}">
                      <a16:colId xmlns:a16="http://schemas.microsoft.com/office/drawing/2014/main" val="1642428169"/>
                    </a:ext>
                  </a:extLst>
                </a:gridCol>
              </a:tblGrid>
              <a:tr h="2707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(ประเมินตนเอง)</a:t>
                      </a:r>
                      <a:endParaRPr lang="en-US" altLang="x-none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มีศูนย์สารสนเทศพลังงานแห่งชาติภายใต้กระทรวงพลังงาน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4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มีข้อมูลและสารสนเทศด้านพลังงานที่มีมาตรฐานและเป็นปัจจุบัน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(MS3)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มีการเชื่อมโยงระบบสารสนเทศด้านพลังงาน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3.1 (MS3.1)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มีผลการศึกษาแก้ไขกฎหมายที่ทำให้เข้าถึงและเชื่อมโยงข้อมูล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4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9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3.2 (MS3.2)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มีข้อตกลงความร่วมมือการแลกเปลี่ยนข้อมูล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Big Data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ด้านพลังงาน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49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(MS4)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มีผลการศึกษารูปแบบองค์กรและประเมินผลการดำเนินงานของศูนย์ฯ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ที่อยู่ภายใต้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229" name="Group 7"/>
          <p:cNvGrpSpPr/>
          <p:nvPr/>
        </p:nvGrpSpPr>
        <p:grpSpPr>
          <a:xfrm>
            <a:off x="387800" y="513390"/>
            <a:ext cx="11784013" cy="1027112"/>
            <a:chOff x="0" y="0"/>
            <a:chExt cx="13098929" cy="1378253"/>
          </a:xfrm>
        </p:grpSpPr>
        <p:pic>
          <p:nvPicPr>
            <p:cNvPr id="828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592051" cy="132407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450535" y="890433"/>
              <a:ext cx="5294" cy="36426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2119553" y="884041"/>
              <a:ext cx="0" cy="36639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"/>
            <p:cNvSpPr txBox="1"/>
            <p:nvPr/>
          </p:nvSpPr>
          <p:spPr>
            <a:xfrm>
              <a:off x="652917" y="879781"/>
              <a:ext cx="691739" cy="3387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MS 1</a:t>
              </a: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2299546" y="232194"/>
              <a:ext cx="799383" cy="10182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MS 2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MS 3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MS 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542185" y="926646"/>
              <a:ext cx="1765" cy="36639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/>
            <p:nvPr/>
          </p:nvSpPr>
          <p:spPr>
            <a:xfrm>
              <a:off x="3854984" y="879781"/>
              <a:ext cx="799383" cy="4984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MS 3.1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9200182" y="1174779"/>
            <a:ext cx="719787" cy="3381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 3.2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9911783" y="1161957"/>
            <a:ext cx="1024" cy="24832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78033"/>
              </p:ext>
            </p:extLst>
          </p:nvPr>
        </p:nvGraphicFramePr>
        <p:xfrm>
          <a:off x="297787" y="3437792"/>
          <a:ext cx="11616703" cy="3201271"/>
        </p:xfrm>
        <a:graphic>
          <a:graphicData uri="http://schemas.openxmlformats.org/drawingml/2006/table">
            <a:tbl>
              <a:tblPr firstRow="1" firstCol="1" bandRow="1"/>
              <a:tblGrid>
                <a:gridCol w="86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แหล่งงบประมาณ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(บาท)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ตั้งศูนย์สารสนเทศพลังงานแห่งชาติ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63 - มี.ค. 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73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ไม่ใช้งบ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โครงการพัฒนาโครงสร้างพื้นฐานเชื่อมโยงข้อมูลพลังงานของประเทศ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กองทุนพัฒนาไฟฟ้า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52,000,000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โครงการพัฒนาระบบบริหารจัดการข้อมูลขนาดใหญ่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Data)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และระบบการวิเคราะห์ข้อมูล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Analytics)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สำหรับศูนย์สารสนเทศพลังงานแห่งชาติ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64 - ธ.ค. 65</a:t>
                      </a:r>
                    </a:p>
                    <a:p>
                      <a:pPr algn="ctr" fontAlgn="t"/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กองทุนพัฒนาไฟฟ้า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39,000,000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โครงการระบบบริหารจัดการข้อมูลเพื่อช่วยวิเคราะห์และแสดงผลในลักษณะ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Visualization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เพื่อรองรับการเป็นศูนย์สารสนเทศพลังงานแห่งชาติ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งบแผ่นดิน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4,484,600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การประเมินผลการดำเนินงานของศูนย์สารสนเทศพลังงานแห่งชาติภายใต้กระทรวงพลังงาน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ไม่ใช้งบ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การประชาสัมพันธ์ สร้างความรู้ความเข้าใจสำหรับการพัฒนาศูนย์สารสนเทศพลังงานแห่งชาติ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64 -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ไม่ใช้งบ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69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5AD59-7799-74BC-23FD-BE6AFB43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6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0"/>
            <a:ext cx="1228725" cy="67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799590" y="1003110"/>
            <a:ext cx="6904990" cy="58477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76073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มีศูนย์สารสนเทศพลังงานแห่งชาติภายใต้กระทรวงพลังงาน </a:t>
            </a:r>
            <a:endParaRPr kumimoji="0" lang="th-TH" altLang="x-none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76073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 </a:t>
            </a:r>
            <a:r>
              <a:rPr kumimoji="0" lang="en-US" altLang="x-none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kumimoji="0" lang="en-US" altLang="x-none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plan </a:t>
            </a:r>
            <a:r>
              <a:rPr kumimoji="0" lang="th-TH" altLang="x-none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ศูนย์ฯ แล้วเสร็จ</a:t>
            </a:r>
          </a:p>
          <a:p>
            <a:pPr marL="228600" marR="0" lvl="0" indent="-228600" algn="l" defTabSz="76073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28 ธ.ค. 63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จัดตั้งศูนย์ฯ เป็นกองเงาภายใต้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 ส</a:t>
            </a:r>
            <a:r>
              <a:rPr kumimoji="0" lang="th-TH" alt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ค</a:t>
            </a:r>
            <a:r>
              <a:rPr kumimoji="0" lang="th-TH" alt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64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มีคำสั่งให้ข้าราชการไปปฏิบัติหน้าที่ที่ศูนย์ฯ</a:t>
            </a:r>
          </a:p>
          <a:p>
            <a:pPr marL="228600" marR="0" lvl="0" indent="-228600" algn="l" defTabSz="76073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ต.ค. 65 สำนักงาน ก.พ. ได้จัดสรรอัตรากำลังในตำแหน่งนักเทคโนโลยีสารสนเทศปฏิบัติการจำนวน 2 อัตรา ให้มาปฏิบัติราชการที่ สนพ. เป็นระยะเวลา 2 ปี</a:t>
            </a:r>
          </a:p>
          <a:p>
            <a:pPr marL="228600" marR="0" lvl="0" indent="-228600" algn="l" defTabSz="76073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พ.ย. 65 ได้รับการจัดสรรงบประมาณในการจัดจ้างลูกจ้างชั่วคราว ตำแหน่งผู้ช่วยนักวิเคราะห์นโยบายและแผน จำนวน 2 อัตรา เพื่อปฏิบัติงานใน ศพช. เป็นระยะเวลา 1 ปี </a:t>
            </a:r>
          </a:p>
          <a:p>
            <a:pPr marL="0" marR="0" lvl="0" indent="0" algn="l" defTabSz="76073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2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มีข้อมูลและสารสนเทศด้านพลังงานที่มีมาตรฐานและเป็นปัจจุบัน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จัดตั้งกลไก ระบบกลั่นกรองข้อมูลข่าวสาร “คณะทำงานการบูรณาการข้อมูลพลังงานสังกัดกระทรวงพลังงาน” มีประชุม 3 ครั้ง เพื่อพิจารณาประเด็นข้อมูลด้านพลังงานที่จะเผยแพร่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มีการเผยแพร่ข้อมูลสารสนเทศที่เป็นปัจจุบัน โดยรายงานสถานการณ์การใช้และผลิตไฟฟ้านอกระบบ 3 การไฟฟ้า และข้อมูลการปรับโครงสร้างราคาน้ำมัน/ อัตราค่าไฟฟ้า/ การรองรับ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EV/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ราคา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LPG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การพัฒนาระบบบริหารจัดการข้อมูลขนาดใหญ่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Big Data)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และระบบการวิเคราะห์ข้อมูล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Data Analytics)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สนพ. ได้รับงบประมาณจากกองทุนพัฒนาไฟฟ้า โดยการดำเนินโครงการฯ อยู่ระหว่างกระบวนการจัดซื้อจัดจ้างฯ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มีการเชื่อมโยงระบบสารสนเทศด้านพลังงาน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3.1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มีผลการศึกษาแก้ไขกฎหมายที่ทำให้เข้าถึงและเชื่อมโยงข้อมูล</a:t>
            </a:r>
            <a:endParaRPr kumimoji="0" lang="th-TH" altLang="x-none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มีผลการศึกษากฎหมายที่เกี่ยวข้องกับการเข้าถึงและเชื่อมโยงข้อมูล จากโครงการศึกษาการจัดทำแผนยุทธศาสตร์และออกแบบการพัฒนาศูนย์สารสนเทศพลังงานแห่งชาติ เพื่อรองรับการใช้ข้อมูลขนาดใหญ่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Big Data)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ในการขับเคลื่อนแผนพลังงานของประเทศไทย” (ปี 2562)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มีการทบทวน พ.ร.บ. ที่เกี่ยวข้องกับการถ่ายโอนและเชื่อมโยงข้อมูล จำนวน 6 ฉบับ เช่น พ.ร.บ. การบริหารงานและการให้บริการภาครัฐผ่านระบบดิจิทัล พ.ศ. 2562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มีข้อเสนอแนะ เพื่อเตรียมความพร้อมและรายละเอียดในการแก้ไขกฎระเบียบที่เอื้ออำนวยให้ ศพช. สามารถดำเนินงานในเรื่องการเข้าถึงเชื่อมโยงข้อมูลจากหน่วยงานที่เกี่ยวข้อง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3.2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มีข้อตกลงความร่วมมือการแลกเปลี่ยนข้อมูล</a:t>
            </a:r>
            <a:r>
              <a:rPr kumimoji="0" lang="th-TH" alt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alt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Big Data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ด้านพลังงาน</a:t>
            </a:r>
            <a:endParaRPr kumimoji="0" lang="th-TH" altLang="x-none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 </a:t>
            </a:r>
            <a:r>
              <a:rPr kumimoji="0" lang="en-US" altLang="x-none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altLang="x-none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ว่าด้วย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การเชื่อมโยงและแลกเปลี่ยนข้อมูลพลังงาน ระหว่าง 7 หน่วยงานภายใต้สังกัดกระทรวงพลังงาน</a:t>
            </a:r>
            <a:r>
              <a:rPr lang="th-TH" sz="1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ภายใต้โครงการศึกษาการจัดทำแผนยุทธศาสตร์และออกแบบการพัฒนาศูนย์สารสนเทศพลังงานแห่งชาติเพื่อรองรับการใช้ข้อมูลขนาดใหญ่ (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Big Data) </a:t>
            </a:r>
            <a:r>
              <a:rPr lang="th-TH" sz="1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ในการขับเคลื่อนแผนพลังงานของประเทศไทย (13 ธ.ค. 2562)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มีการเชื่อมโยงชุดข้อมูลสาธารณะ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Public Data)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กับ 3 การไฟฟ้า 12 ชุดข้อมูล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ชุดข้อมูล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Private Data 3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การไฟฟ้าจะจัดส่งให้ สนพ. ในอนาคตหากมีการจัดทำ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MOA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หรือ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NDA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ระหว่าง สนพ.  กับหน่วยงาน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4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มีผลการศึกษารูปแบบองค์กรและประเมินผลการดำเนินงานของศูนย์ฯ</a:t>
            </a:r>
            <a:r>
              <a:rPr kumimoji="0" lang="th-TH" alt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ที่อยู่ภายใต้กระทรวงพลังงาน</a:t>
            </a:r>
            <a:endParaRPr kumimoji="0" lang="th-TH" altLang="x-none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มีผลการศึกษาออกแบบโครงสร้างองค์กรที่แบ่งภารกิจงานออกเป็น 4 กลุ่มงาน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มีผลการประเมินผลการดำเนินงานของศูนย์ฯ ซึ่งยังไม่สามารถดำเนินการได้ เนื่องจากข้อจำกัดทรัพยากรบุคคลและงบประมาณ</a:t>
            </a: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1837690" y="751475"/>
            <a:ext cx="6904990" cy="27559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6150" name="TextBox 2"/>
          <p:cNvSpPr txBox="1"/>
          <p:nvPr/>
        </p:nvSpPr>
        <p:spPr>
          <a:xfrm>
            <a:off x="2373312" y="0"/>
            <a:ext cx="9818687" cy="70788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พัฒนาศูนย์สารสนเทศพลังงานแห่งชาติ </a:t>
            </a:r>
            <a:endParaRPr kumimoji="0" lang="en-US" altLang="th-TH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Energy Information Center : NEIC)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25"/>
          <p:cNvSpPr/>
          <p:nvPr/>
        </p:nvSpPr>
        <p:spPr>
          <a:xfrm>
            <a:off x="59690" y="1056275"/>
            <a:ext cx="1703705" cy="4170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มีศูนย์สารสนเทศพลังงานแห่งชาติภายใต้กระทรวงพลังงาน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มีข้อมูลและสารสนเทศด้านพลังงานที่มีมาตรฐานและเป็นปัจจุบัน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มีการเชื่อมโยงระบบสารสนเทศด้านพลังงาน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มีผลการศึกษาแก้ไขกฎหมายที่ทำให้เข้าถึงและเชื่อมโยงข้อมูล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มีข้อตกลงความร่วมมือการแลกเปลี่ยนข้อมูล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ด้านพลังงาน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มีผลการศึกษารูปแบบองค์กรและประเมินผลการดำเนินงานของศูนย์ฯ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ที่อยู่ภายใต้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59690" y="750205"/>
            <a:ext cx="1709420" cy="275590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Rectangle 18"/>
          <p:cNvSpPr/>
          <p:nvPr/>
        </p:nvSpPr>
        <p:spPr>
          <a:xfrm>
            <a:off x="59690" y="5275218"/>
            <a:ext cx="1703705" cy="274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9284970" y="63595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สี่เหลี่ยมผืนผ้า 8"/>
          <p:cNvSpPr/>
          <p:nvPr/>
        </p:nvSpPr>
        <p:spPr>
          <a:xfrm>
            <a:off x="8844280" y="752837"/>
            <a:ext cx="3272155" cy="4603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844280" y="1243692"/>
            <a:ext cx="3271520" cy="5124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ปัญหาอุปสรรค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: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endParaRPr kumimoji="0" lang="th-TH" sz="1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marR="0" lvl="0" indent="-180975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>
                <a:tab pos="268605" algn="l"/>
              </a:tabLst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อัตรากำลัง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เมื่อเปรียบเทียบกับภารกิจการขับเคลื่อนศูนย์ฯ ทักษะเชี่ยวชาญเฉพาะด้าน เช่น นักวิชาการเทคโนโลยีสารสนเทศ นักวิเคราะห์ข้อมูลเชิงลึก นักพัฒนาระบบ นักวิชาการคอมพิวเตอร์ และนักกฎหมาย 	</a:t>
            </a:r>
          </a:p>
          <a:p>
            <a:pPr marL="156210" marR="0" lvl="0" indent="20955" algn="l" defTabSz="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แนวทางแก้ไข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 สนพ. ขอรับจัดสรรอัตรากำลังของข้าราชการจากทุนนวัตกรรมดิจิทัลด้านวิทยาการข้อมูล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Science)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ของสำนักงาน ก.พ. จำนวน 2 อัตรา  มาปฏิบัติงานที่ สนพ. จำนวน 2 ปี 2) สนพ. ดำเนินโครงการพัฒนาระบบบริหารจัดการข้อมูลขนาดใหญ่ฯ โดยระบุให้มีการจัดหาบุคลากรเพื่อปฏิบัติงานที่ ศพช. อย่างน้อย 7 อัตรา</a:t>
            </a:r>
          </a:p>
          <a:p>
            <a:pPr marL="155575" marR="0" lvl="0" indent="-155575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92075" algn="l"/>
                <a:tab pos="182245" algn="l"/>
              </a:tabLst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งบประมาณ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ได้รับการจัดสรรงค่อนข้างล่าช้ากว่าแผนที่กำหนด และงบดำเนินงานที่ได้รับการจัดสรรเพื่อดำเนินภารกิจประจำของ ศพช. ไม่เพียงพอต่อการดำเนินการ</a:t>
            </a:r>
          </a:p>
          <a:p>
            <a:pPr marL="155575" marR="0" lvl="0" indent="-155575" algn="l" defTabSz="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92075" algn="l"/>
                <a:tab pos="182245" algn="l"/>
              </a:tabLst>
              <a:defRPr/>
            </a:pPr>
            <a:r>
              <a:rPr lang="th-TH" sz="1200" b="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</a:t>
            </a:r>
            <a:r>
              <a:rPr kumimoji="0" lang="th-TH" sz="12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แนวทางแก้ไข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 ในระยะสั้น สนพ. บริหารจัดการโครงสร้างพื้นฐานด้านเทคโนโลยีสารสนเทศที่มีอยู่ในปัจจุบัน รองรับการดำเนินงานของ ศพช. ไปพลางก่อน 2) ในระยะยาว สนพ. จะจัดทำคำของบประมาณทั้งงบรายจ่ายอื่นในส่วนของการพัฒนา โครงการใหม่ และงบดำเนินงานในส่วนของการดำเนินงานประจำของ ศพช. ต่อไป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462" y="5632723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0"/>
            <a:ext cx="1228725" cy="67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799590" y="1003110"/>
            <a:ext cx="6904990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4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มีผลการศึกษารูปแบบองค์กรและประเมินผลการดำเนินงานของศูนย์ฯ</a:t>
            </a:r>
            <a:r>
              <a:rPr kumimoji="0" lang="th-TH" alt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ที่อยู่ภายใต้กระทรวงพลังงาน</a:t>
            </a:r>
            <a:endParaRPr kumimoji="0" lang="th-TH" altLang="x-none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มีผลการศึกษาออกแบบโครงสร้างองค์กรที่แบ่งภารกิจงานออกเป็น 4 กลุ่มงาน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มีผลการประเมินผลการดำเนินงานของศูนย์ฯ ซึ่งยังไม่สามารถดำเนินการได้ เนื่องจากข้อจำกัดทรัพยากรบุคคลและงบประมาณ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ศพช. อยู่ระหว่างการจัดจ้างโครงการพัฒนาระบบบริหารจัดการข้อมูลขนาดใหญ่ (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Big Data) </a:t>
            </a: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และระบบการวิเคราะห์ข้อมูล (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Data Analytics) </a:t>
            </a: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สำหรับศูนย์สารสนเทศพลังงานแห่งชาติ คาดว่าจะสิ้นสุดโครงการฯ ในช่วงไตรมาส 3 ของปี 2567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จะจัดทำคำขอรับการจัดสรรงบประมาณรายจ่ายประจำปีงบประมาณ พ.ศ. 2569 เพื่อประเมินผลการดำเนินงานของ ศพช.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th-TH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1837690" y="751475"/>
            <a:ext cx="6904990" cy="27559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6150" name="TextBox 2"/>
          <p:cNvSpPr txBox="1"/>
          <p:nvPr/>
        </p:nvSpPr>
        <p:spPr>
          <a:xfrm>
            <a:off x="2373312" y="0"/>
            <a:ext cx="9818687" cy="70788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พัฒนาศูนย์สารสนเทศพลังงานแห่งชาติ </a:t>
            </a:r>
            <a:endParaRPr kumimoji="0" lang="en-US" altLang="th-TH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Energy Information Center : NEIC)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25"/>
          <p:cNvSpPr/>
          <p:nvPr/>
        </p:nvSpPr>
        <p:spPr>
          <a:xfrm>
            <a:off x="59690" y="1056275"/>
            <a:ext cx="1703705" cy="4170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มีศูนย์สารสนเทศพลังงานแห่งชาติภายใต้กระทรวงพลังงาน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มีข้อมูลและสารสนเทศด้านพลังงานที่มีมาตรฐานและเป็นปัจจุบัน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มีการเชื่อมโยงระบบสารสนเทศด้านพลังงาน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มีผลการศึกษาแก้ไขกฎหมายที่ทำให้เข้าถึงและเชื่อมโยงข้อมูล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มีข้อตกลงความร่วมมือการแลกเปลี่ยนข้อมูล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ด้านพลังงาน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มีผลการศึกษารูปแบบองค์กรและประเมินผลการดำเนินงานของศูนย์ฯ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ที่อยู่ภายใต้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59690" y="750205"/>
            <a:ext cx="1709420" cy="275590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Rectangle 18"/>
          <p:cNvSpPr/>
          <p:nvPr/>
        </p:nvSpPr>
        <p:spPr>
          <a:xfrm>
            <a:off x="59690" y="5275218"/>
            <a:ext cx="1703705" cy="274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9284970" y="635952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สี่เหลี่ยมผืนผ้า 8"/>
          <p:cNvSpPr/>
          <p:nvPr/>
        </p:nvSpPr>
        <p:spPr>
          <a:xfrm>
            <a:off x="8844280" y="752837"/>
            <a:ext cx="3272155" cy="4603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844280" y="1243692"/>
            <a:ext cx="3271520" cy="31239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ปัญหาอุปสรรค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: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endParaRPr kumimoji="0" lang="th-TH" sz="1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5575" marR="0" lvl="0" indent="-155575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92075" algn="l"/>
                <a:tab pos="182245" algn="l"/>
              </a:tabLst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ข้อจำกัดทางกฎหมาย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ข้อจำกัดด้านอำนาจหน้าที่ของ ศพช. ในการเรียกรับข้อมูลโดยตรงจากหน่วยงานเจ้าของข้อมูล และข้อจำกัดทางด้านกฎหมายและกฎระเบียบต่างๆ ที่เป็น</a:t>
            </a:r>
            <a:b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อุปสรรคต่อการเชื่อมโยงและแลกเปลี่ยนข้อมูลด้านพลังงาน</a:t>
            </a:r>
          </a:p>
          <a:p>
            <a:pPr marL="187325" marR="0" lvl="0" indent="0" algn="l" defTabSz="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th-TH" sz="12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แนวทางแก้ไข</a:t>
            </a:r>
            <a:r>
              <a:rPr kumimoji="0" lang="th-TH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 ลงนามบันทึกความร่วมมือ (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MOU) </a:t>
            </a:r>
            <a:r>
              <a:rPr kumimoji="0" lang="th-TH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ว่าด้วยการเชื่อมโยงและแลกเปลี่ยนข้อมูลพลังงานระหว่าง ศพช. กับหน่วยงานเจ้าของข้อมูลแต่ละแห่งเพิ่มเติม 2) จัดทำบันทึกข้อตกลง (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MOA) </a:t>
            </a:r>
            <a:r>
              <a:rPr kumimoji="0" lang="th-TH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ที่มีสภาพบังคับและได้รับการคุ้มครองในทางกฎหมาย 3) จัดทำสัญญาการรักษาข้อมูลที่เป็นความลับ (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NDA) </a:t>
            </a:r>
            <a:r>
              <a:rPr kumimoji="0" lang="th-TH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สำหรับชุดข้อมูลพลังงานที่มีความ  เฉพาะเจาะจง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462" y="5632723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49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49">
            <a:extLst>
              <a:ext uri="{FF2B5EF4-FFF2-40B4-BE49-F238E27FC236}">
                <a16:creationId xmlns:a16="http://schemas.microsoft.com/office/drawing/2014/main" id="{D0BAC1F0-97EC-4568-B97E-8C8806A9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79" y="0"/>
            <a:ext cx="2623429" cy="544222"/>
          </a:xfrm>
          <a:prstGeom prst="rect">
            <a:avLst/>
          </a:prstGeom>
        </p:spPr>
      </p:pic>
      <p:sp>
        <p:nvSpPr>
          <p:cNvPr id="6" name="สี่เหลี่ยมผืนผ้า 8">
            <a:extLst>
              <a:ext uri="{FF2B5EF4-FFF2-40B4-BE49-F238E27FC236}">
                <a16:creationId xmlns:a16="http://schemas.microsoft.com/office/drawing/2014/main" id="{2C552423-D6E2-43C6-816B-9DEFACBED043}"/>
              </a:ext>
            </a:extLst>
          </p:cNvPr>
          <p:cNvSpPr/>
          <p:nvPr/>
        </p:nvSpPr>
        <p:spPr>
          <a:xfrm>
            <a:off x="2151445" y="649804"/>
            <a:ext cx="6164489" cy="461665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แผนการขับเคลื่อนระยะยาว</a:t>
            </a:r>
          </a:p>
        </p:txBody>
      </p:sp>
      <p:sp>
        <p:nvSpPr>
          <p:cNvPr id="2" name="Rectangle 1"/>
          <p:cNvSpPr/>
          <p:nvPr/>
        </p:nvSpPr>
        <p:spPr>
          <a:xfrm>
            <a:off x="751090" y="1214993"/>
            <a:ext cx="559449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3657" y="1222866"/>
            <a:ext cx="559449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</a:t>
            </a:r>
            <a:r>
              <a:rPr kumimoji="0" lang="th-TH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endParaRPr kumimoji="0" lang="en-US" sz="2400" b="1" i="0" u="sng" strike="noStrike" kern="1200" cap="none" spc="-80" normalizeH="0" baseline="0" noProof="0" dirty="0">
              <a:ln>
                <a:noFill/>
              </a:ln>
              <a:solidFill>
                <a:srgbClr val="30903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9050" y="1233236"/>
            <a:ext cx="708848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</a:t>
            </a:r>
            <a:r>
              <a:rPr kumimoji="0" lang="th-TH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3.1</a:t>
            </a:r>
            <a:endParaRPr kumimoji="0" lang="en-US" sz="2400" b="1" i="0" u="sng" strike="noStrike" kern="1200" cap="none" spc="-80" normalizeH="0" baseline="0" noProof="0" dirty="0">
              <a:ln>
                <a:noFill/>
              </a:ln>
              <a:solidFill>
                <a:srgbClr val="30903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3357" y="1241109"/>
            <a:ext cx="708848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</a:t>
            </a:r>
            <a:r>
              <a:rPr kumimoji="0" lang="th-TH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3.2</a:t>
            </a:r>
            <a:endParaRPr kumimoji="0" lang="en-US" sz="2400" b="1" i="0" u="sng" strike="noStrike" kern="1200" cap="none" spc="-80" normalizeH="0" baseline="0" noProof="0" dirty="0">
              <a:ln>
                <a:noFill/>
              </a:ln>
              <a:solidFill>
                <a:srgbClr val="30903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23136" y="1233236"/>
            <a:ext cx="559449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</a:t>
            </a:r>
            <a:r>
              <a:rPr kumimoji="0" lang="th-TH" sz="2400" b="1" i="0" u="sng" strike="noStrike" kern="1200" cap="none" spc="-80" normalizeH="0" baseline="0" noProof="0" dirty="0">
                <a:ln>
                  <a:noFill/>
                </a:ln>
                <a:solidFill>
                  <a:srgbClr val="30903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endParaRPr kumimoji="0" lang="en-US" sz="2400" b="1" i="0" u="sng" strike="noStrike" kern="1200" cap="none" spc="-80" normalizeH="0" baseline="0" noProof="0" dirty="0">
              <a:ln>
                <a:noFill/>
              </a:ln>
              <a:solidFill>
                <a:srgbClr val="30903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804" y="2562595"/>
            <a:ext cx="1782325" cy="1872853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การขอจัดตั้ง ศพช. เป็นหน่วยงานภายใต้โครงสร้าง องค์กรของ สนพ.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 2566 - 2568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785" y="1562313"/>
            <a:ext cx="1792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มีศูนย์สารสนเทศพลังงานแห่งชาติภายใต้กระทรวงพลังงาน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3167" y="2557826"/>
            <a:ext cx="1782325" cy="2525494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โครงการพัฒนาระบบบริหารจัดการข้อมูลขนาดใหญ่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Big Data)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และระบบการวิเคราะห์ข้อมูล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Data Analytics)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สำหรับศูนย์สารสนเทศพลังงานแห่งชาติ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 2565 - 2570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92148" y="1581608"/>
            <a:ext cx="1792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มีข้อมูลและสารสนเทศ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ด้านพลังงานที่มีมาตรฐาน/เป็นปัจจุบัน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2736" y="2569599"/>
            <a:ext cx="1782325" cy="1530489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ไม่มีแผนการดำเนินการเพิ่มเติม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70896" y="1581342"/>
            <a:ext cx="2249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มีผลการศึกษาแก้ไขกฎหมาย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ที่ทำให้เข้าถึงและเชื่อมโยงข้อมูล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2305" y="2336226"/>
            <a:ext cx="3155306" cy="1299287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ขยาย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MOU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การเชื่อมโยงและแลกเปลี่ยนข้อมูลพลังงานกับหน่วยงานเจ้าของข้อมูลแต่ละแห่งเพิ่มเติม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 2567 - 2570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90752" y="1576573"/>
            <a:ext cx="245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มีข้อตกลงความร่วมมือการแลกเปลี่ยนข้อมูล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Big Data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ด้านพลังงาน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995209" y="1560527"/>
            <a:ext cx="2306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มีผลการศึกษารูปแบบองค์กร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และประเมินผลการดำเนินงาน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ของศูนย์ฯ ที่อยู่ภายใต้ พน.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01842" y="2583361"/>
            <a:ext cx="1782325" cy="1790998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โครงการประเมินผลการดำเนินงานของศูนย์สารสนเทศพลังงานแห่งชาติ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 2568 - 2569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98291" y="3751935"/>
            <a:ext cx="3155306" cy="1533745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โครงการพัฒนาระบบบริหารจัดการข้อมูลขนาดใหญ่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Big Data)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และระบบการวิเคราะห์ข้อมูล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Data Analytics)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สำหรับศูนย์สารสนเทศพลังงานแห่งชาติ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th-TH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 2565 - 2570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10323" y="5388238"/>
            <a:ext cx="3155306" cy="1299287"/>
          </a:xfrm>
          <a:prstGeom prst="roundRect">
            <a:avLst>
              <a:gd name="adj" fmla="val 10885"/>
            </a:avLst>
          </a:prstGeom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โครงการบูรณาการและวิเคราะห์ข้อมูลเชิงลึก</a:t>
            </a:r>
            <a:b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เพื่อบริการสารสนเทศพลังงานของประเทศ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 2565 - 2576</a:t>
            </a:r>
          </a:p>
        </p:txBody>
      </p: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82E90EF3-87CD-46C0-996F-F8A83C3FDCE4}"/>
              </a:ext>
            </a:extLst>
          </p:cNvPr>
          <p:cNvSpPr txBox="1">
            <a:spLocks/>
          </p:cNvSpPr>
          <p:nvPr/>
        </p:nvSpPr>
        <p:spPr>
          <a:xfrm>
            <a:off x="9115631" y="6373798"/>
            <a:ext cx="2743200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4E862F-DD1D-4D91-8951-89C61D55ADE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0" y="0"/>
            <a:ext cx="9319484" cy="5232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Big Rock 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 : 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พัฒนาศูนย์สารสนเทศพลังงานแห่งชาติ (</a:t>
            </a:r>
            <a:r>
              <a:rPr kumimoji="0" lang="en-US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National Energy Information Center : NEIC)</a:t>
            </a:r>
            <a:endParaRPr kumimoji="0" lang="th-TH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5323B-9F86-A400-1567-A1524095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40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9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การใช้มาตรการบริษัทจัดการพลังงาน (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ESCO)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สำหรับหน่วยงานภาครัฐ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292" name="Table 12291"/>
          <p:cNvGraphicFramePr/>
          <p:nvPr>
            <p:extLst>
              <p:ext uri="{D42A27DB-BD31-4B8C-83A1-F6EECF244321}">
                <p14:modId xmlns:p14="http://schemas.microsoft.com/office/powerpoint/2010/main" val="1106315566"/>
              </p:ext>
            </p:extLst>
          </p:nvPr>
        </p:nvGraphicFramePr>
        <p:xfrm>
          <a:off x="177422" y="1932623"/>
          <a:ext cx="11832607" cy="2682240"/>
        </p:xfrm>
        <a:graphic>
          <a:graphicData uri="http://schemas.openxmlformats.org/drawingml/2006/table">
            <a:tbl>
              <a:tblPr/>
              <a:tblGrid>
                <a:gridCol w="2538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925">
                  <a:extLst>
                    <a:ext uri="{9D8B030D-6E8A-4147-A177-3AD203B41FA5}">
                      <a16:colId xmlns:a16="http://schemas.microsoft.com/office/drawing/2014/main" val="4255756331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</a:t>
                      </a:r>
                      <a:br>
                        <a:rPr lang="en-US" altLang="x-none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64 - </a:t>
                      </a: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(ประเมินตนเอง)</a:t>
                      </a:r>
                      <a:endParaRPr lang="en-US" altLang="x-none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สามารถใช้มาตรการ </a:t>
                      </a:r>
                      <a:r>
                        <a:rPr lang="en-US" altLang="x-none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สำหรับหน่วยงานภาครัฐได้จริง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6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</a:t>
                      </a:r>
                      <a:r>
                        <a:rPr sz="16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.ค.-</a:t>
                      </a:r>
                      <a:r>
                        <a:rPr lang="en-US" altLang="x-none" sz="16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60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60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1.1 (MS1.1)</a:t>
                      </a: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มีแนวทางปฏิบัติทางด้านเทคนิค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(Code of Practice) </a:t>
                      </a:r>
                      <a:r>
                        <a:rPr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สำหรับธุรกิจบริษัทจัดการพลังงาน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มี.ค.-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1.2 (MS1.2)</a:t>
                      </a: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เสนอหลักการและแนวทางการดำเนินงานของ 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ครม.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.ย.-</a:t>
                      </a:r>
                      <a:r>
                        <a:rPr lang="en-US" altLang="x-none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อยู่ระหว่างการเสนอ</a:t>
                      </a:r>
                      <a:endParaRPr lang="en-US" altLang="x-none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1.3 (MS1.3)</a:t>
                      </a: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มีแนวทางการจัดทำคำขอตั้งงบประมาณรายจ่ายประจำปี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.ค.-</a:t>
                      </a:r>
                      <a:r>
                        <a:rPr lang="en-US" altLang="x-none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1.4 (MS1.4)</a:t>
                      </a: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มีแนวปฏิบัติและร่างสัญญาจัดจ้างมาตรฐานกลางเพื่อการจัดจ้างบริษัทจัดการพลังงาน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.ค.-</a:t>
                      </a:r>
                      <a:r>
                        <a:rPr lang="en-US" altLang="x-none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x-none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มีแนวทางโครงการนำร่องบริษัทจัดการพลังงานในหน่วยงานของรัฐ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6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6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en-US" altLang="x-none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30" name="Rectangle 1"/>
          <p:cNvSpPr/>
          <p:nvPr/>
        </p:nvSpPr>
        <p:spPr>
          <a:xfrm>
            <a:off x="430213" y="5033963"/>
            <a:ext cx="230187" cy="369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th-T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2331" name="Group 6"/>
          <p:cNvGrpSpPr/>
          <p:nvPr/>
        </p:nvGrpSpPr>
        <p:grpSpPr>
          <a:xfrm>
            <a:off x="430212" y="652463"/>
            <a:ext cx="11445874" cy="1248627"/>
            <a:chOff x="0" y="0"/>
            <a:chExt cx="11665520" cy="1315617"/>
          </a:xfrm>
        </p:grpSpPr>
        <p:grpSp>
          <p:nvGrpSpPr>
            <p:cNvPr id="12363" name="Group 7"/>
            <p:cNvGrpSpPr/>
            <p:nvPr/>
          </p:nvGrpSpPr>
          <p:grpSpPr>
            <a:xfrm>
              <a:off x="0" y="0"/>
              <a:ext cx="11665520" cy="1315617"/>
              <a:chOff x="0" y="0"/>
              <a:chExt cx="11684570" cy="1312336"/>
            </a:xfrm>
          </p:grpSpPr>
          <p:grpSp>
            <p:nvGrpSpPr>
              <p:cNvPr id="12365" name="Group 9"/>
              <p:cNvGrpSpPr/>
              <p:nvPr/>
            </p:nvGrpSpPr>
            <p:grpSpPr>
              <a:xfrm>
                <a:off x="0" y="0"/>
                <a:ext cx="11684570" cy="1312336"/>
                <a:chOff x="0" y="0"/>
                <a:chExt cx="12940303" cy="1470541"/>
              </a:xfrm>
            </p:grpSpPr>
            <p:pic>
              <p:nvPicPr>
                <p:cNvPr id="12367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2940303" cy="13280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12441218" y="884590"/>
                  <a:ext cx="5671" cy="30883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4"/>
                <p:cNvSpPr txBox="1"/>
                <p:nvPr/>
              </p:nvSpPr>
              <p:spPr>
                <a:xfrm>
                  <a:off x="11868044" y="796574"/>
                  <a:ext cx="635200" cy="39872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x-none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MS </a:t>
                  </a:r>
                  <a:r>
                    <a:rPr kumimoji="0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2</a:t>
                  </a:r>
                  <a:endParaRPr kumimoji="0" lang="en-US" altLang="x-non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1546409" y="904765"/>
                  <a:ext cx="1891" cy="307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6"/>
                <p:cNvSpPr txBox="1"/>
                <p:nvPr/>
              </p:nvSpPr>
              <p:spPr>
                <a:xfrm>
                  <a:off x="720298" y="889246"/>
                  <a:ext cx="674594" cy="37644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>
                  <a:spAutoFit/>
                </a:bodyPr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MS </a:t>
                  </a:r>
                  <a:r>
                    <a:rPr kumimoji="0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1</a:t>
                  </a: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.1 </a:t>
                  </a:r>
                  <a:endParaRPr kumimoji="0" lang="en-US" altLang="x-non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endParaRPr>
                </a:p>
              </p:txBody>
            </p:sp>
            <p:sp>
              <p:nvSpPr>
                <p:cNvPr id="17" name="TextBox 7"/>
                <p:cNvSpPr txBox="1"/>
                <p:nvPr/>
              </p:nvSpPr>
              <p:spPr>
                <a:xfrm>
                  <a:off x="5400782" y="859088"/>
                  <a:ext cx="699476" cy="61145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MS </a:t>
                  </a:r>
                  <a:r>
                    <a:rPr kumimoji="0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1</a:t>
                  </a: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.3</a:t>
                  </a:r>
                  <a:br>
                    <a:rPr kumimoji="0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</a:b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MS 1.4</a:t>
                  </a:r>
                  <a:endParaRPr kumimoji="0" lang="en-US" altLang="x-non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3092817" y="928044"/>
                  <a:ext cx="1891" cy="307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6170511" y="893901"/>
                  <a:ext cx="1891" cy="30883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10"/>
                <p:cNvSpPr txBox="1"/>
                <p:nvPr/>
              </p:nvSpPr>
              <p:spPr>
                <a:xfrm>
                  <a:off x="2374729" y="903213"/>
                  <a:ext cx="675162" cy="36247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>
                  <a:spAutoFit/>
                </a:bodyPr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MS </a:t>
                  </a:r>
                  <a:r>
                    <a:rPr kumimoji="0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1</a:t>
                  </a:r>
                  <a:r>
                    <a:rPr kumimoji="0" lang="en-US" altLang="x-none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rPr>
                    <a:t>.2 </a:t>
                  </a:r>
                  <a:endParaRPr kumimoji="0" lang="en-US" altLang="x-non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endParaRPr>
                </a:p>
              </p:txBody>
            </p:sp>
          </p:grpSp>
          <p:sp>
            <p:nvSpPr>
              <p:cNvPr id="11" name="TextBox 14"/>
              <p:cNvSpPr txBox="1"/>
              <p:nvPr/>
            </p:nvSpPr>
            <p:spPr>
              <a:xfrm>
                <a:off x="5595620" y="764494"/>
                <a:ext cx="802301" cy="31576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MS 1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5637625" y="768581"/>
              <a:ext cx="3408" cy="27351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332" name="Table 12331"/>
          <p:cNvGraphicFramePr/>
          <p:nvPr>
            <p:extLst>
              <p:ext uri="{D42A27DB-BD31-4B8C-83A1-F6EECF244321}">
                <p14:modId xmlns:p14="http://schemas.microsoft.com/office/powerpoint/2010/main" val="2934573097"/>
              </p:ext>
            </p:extLst>
          </p:nvPr>
        </p:nvGraphicFramePr>
        <p:xfrm>
          <a:off x="189659" y="4855507"/>
          <a:ext cx="11820369" cy="1396047"/>
        </p:xfrm>
        <a:graphic>
          <a:graphicData uri="http://schemas.openxmlformats.org/drawingml/2006/table">
            <a:tbl>
              <a:tblPr/>
              <a:tblGrid>
                <a:gridCol w="148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 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ที่มาของงบประมาณ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ส่งเสริมการใช้มาตรการธุรกิจบริษัทจัดการพลังงาน 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หน่วยงานภาครัฐ</a:t>
                      </a:r>
                      <a:endParaRPr lang="th-TH" altLang="en-US" sz="16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- ธ.ค. 64</a:t>
                      </a:r>
                      <a:endParaRPr lang="th-TH" altLang="en-US" sz="16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แนวทางนำร่องบริษัทจัดการพลังงานในหน่วยงานของรัฐ</a:t>
                      </a:r>
                      <a:endParaRPr lang="th-TH" altLang="en-US" sz="16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 - ธ.ค. 65</a:t>
                      </a:r>
                      <a:endParaRPr lang="th-TH" altLang="en-US" sz="16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14"/>
          <p:cNvSpPr txBox="1"/>
          <p:nvPr/>
        </p:nvSpPr>
        <p:spPr>
          <a:xfrm>
            <a:off x="10941306" y="1542821"/>
            <a:ext cx="517607" cy="2990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MS 1</a:t>
            </a:r>
          </a:p>
        </p:txBody>
      </p:sp>
      <p:cxnSp>
        <p:nvCxnSpPr>
          <p:cNvPr id="25" name="Straight Connector 18"/>
          <p:cNvCxnSpPr/>
          <p:nvPr/>
        </p:nvCxnSpPr>
        <p:spPr>
          <a:xfrm flipH="1" flipV="1">
            <a:off x="10051770" y="1417434"/>
            <a:ext cx="1673" cy="2609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/>
          <p:cNvCxnSpPr/>
          <p:nvPr/>
        </p:nvCxnSpPr>
        <p:spPr>
          <a:xfrm flipH="1" flipV="1">
            <a:off x="7307120" y="1459472"/>
            <a:ext cx="1673" cy="2609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/>
          <p:nvPr/>
        </p:nvSpPr>
        <p:spPr>
          <a:xfrm>
            <a:off x="6701226" y="1325252"/>
            <a:ext cx="618696" cy="5191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MS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1</a:t>
            </a:r>
            <a:r>
              <a:rPr kumimoji="0" lang="en-US" altLang="x-non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.3</a:t>
            </a:r>
            <a:b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</a:br>
            <a:r>
              <a:rPr kumimoji="0" lang="en-US" altLang="x-non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MS 1.4</a:t>
            </a:r>
            <a:endParaRPr kumimoji="0" lang="en-US" altLang="x-non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+mn-cs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9544495" y="1412604"/>
            <a:ext cx="59719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MS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1</a:t>
            </a:r>
            <a:r>
              <a:rPr kumimoji="0" lang="en-US" altLang="x-non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.2 </a:t>
            </a:r>
            <a:endParaRPr kumimoji="0" lang="en-US" altLang="x-non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TH SarabunPSK" panose="020B0500040200020003" pitchFamily="34" charset="-34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1E97B2-0BF8-A807-3B69-437B5496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0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1228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9"/>
          <p:cNvSpPr txBox="1">
            <a:spLocks noChangeArrowheads="1"/>
          </p:cNvSpPr>
          <p:nvPr/>
        </p:nvSpPr>
        <p:spPr bwMode="auto">
          <a:xfrm>
            <a:off x="2222500" y="0"/>
            <a:ext cx="99695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3.</a:t>
            </a:r>
            <a:r>
              <a:rPr kumimoji="0" lang="en-US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การใช้มาตรการบริษัทจัดการพลังงาน (</a:t>
            </a:r>
            <a:r>
              <a:rPr kumimoji="0" lang="en-US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ESCO) </a:t>
            </a:r>
            <a:r>
              <a:rPr kumimoji="0" lang="th-TH" altLang="th-TH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สำหรับหน่วยงานภาครัฐ</a:t>
            </a:r>
            <a:endParaRPr kumimoji="0" lang="en-US" altLang="th-TH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07950" y="718503"/>
            <a:ext cx="2390775" cy="336550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107950" y="1163003"/>
            <a:ext cx="2390775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สามารถใช้มาตรการ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สำหรับหน่วยงานภาครัฐได้จริง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มีแนวทางปฏิบัติทางด้านเทคนิค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(Code of Practice)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สำหรับธุรกิจบริษัทจัด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ารพลังงาน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เสนอหลักการและแนวทางการดำเนินงานของ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ต่อคณะรัฐมนตรี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มีแนวทางการจัดทำคำขอตั้งงบประมาณรายจ่ายประจำปี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มีแนวปฏิบัติและร่างสัญญาจัดจ้างมาตรฐานกลางเพื่อการจัดจ้างบริษัทจัดการพลังงาน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มีแนวทางโครงการนำร่องบริษัทจัดการพลังงานในหน่วยงานของรัฐ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2729865" y="484505"/>
            <a:ext cx="5918200" cy="27559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498090" y="760095"/>
            <a:ext cx="6318250" cy="600164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1.1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มีแนวทางปฏิบัติทางด้านเทคนิค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(Code of Practice)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สำหรับธุรกิจบริษัทจัด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าร  พลังงาน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จัดทำแนวทางปฏิบัติทางด้านเทคนิค (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Code of Practice)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สำหรับธุรกิจบริษัทจัดการ  พลังงานแล้วเสร็จ</a:t>
            </a:r>
            <a:endParaRPr kumimoji="0" lang="en-US" altLang="th-TH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1.2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เสนอหลักการและแนวทางการดำเนินงานของ 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ต่อ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รมว.พน.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 พ.ย. 64 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ปพ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น. แจ้งความเห็นให้ 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จัดทำข้อมูลเพิ่มเติมในการนำเสนอ </a:t>
            </a: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รมว.พน.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โดยให้หารือเพิ่มเติมกับ สงป. ในประเด็น รูปแบบของงบประมาณนำเสนอหลักการก่อน</a:t>
            </a:r>
            <a:endParaRPr kumimoji="0" lang="th-TH" altLang="th-T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q"/>
              <a:tabLst/>
              <a:defRPr/>
            </a:pP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นำเสนอหลักการเข้า ครม. พิจารณาแล้ว ขณะนี้อยู่ระหว่างการรอ ครม. พิจารณา</a:t>
            </a:r>
            <a:endParaRPr kumimoji="0" lang="en-US" altLang="x-non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1.3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มีแนวทางการจัดทำคำขอตั้งงบประมาณรายจ่ายประจำปี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25 ส.ค. 64 สงป. มีหนังสือแจ้งความเห็นว่า ควรมีการกำหนดรูปแบบการลงทุนและวิธีการคำนวณค่าใช้จ่ายให้ชัดเจน เพื่อใช้เป็นหลักเกณฑ์การคำนวนค่าบริการจัดการพลังงานเพื่อใช้ประกอบการขอตั้งงบประมาณรายจ่าย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พพ. หารือกับสำนักงบประมาณ จำนวน 5 ครั้ง ในการตั้งงบประมาณ โครงการ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สำหรับหน่วยงานภาครัฐ ตามหลักการคิดค่าบริการต่อหน่วย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Unit Cost)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โดยสำนักงบประมาณเห็นชอบโครงการนำร่องที่ พพ. เสนอ วงเงินลงทุนรวมในกรอบงบประมาณ 211 ล้านบาท ระยะเวลาโครงการไม่เกิน 7 ปี ซึ่งจะนำเรื่องเสนอ ครม. อนุมัติขอใช้งบกลางปี 2566 ปัจจุบัน พพ. เสนอเรื่องขออนุมัติงบกลางปีไปยังกระทรวงพลังงานเมื่อ 4 ต.ค. 2565 และ พน. ได้พิจารณาแล้วเมื่อวันที่ 9 ธ.ค. 2565 โดยแจ้งให้ส่งเรื่องการของบประมาณไปยังสำนักงบประมาณเพื่อพิจารณาต่อไป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1.4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มีแนวปฏิบัติและร่างสัญญาจัดจ้างมาตรฐานกลางเพื่อการจัดจ้างบริษัทจัดการพลังงาน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จัดทำร่างสัญญาพลังงาน (</a:t>
            </a:r>
            <a:r>
              <a:rPr kumimoji="0" lang="en-GB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Energy Performance Contract – EPC)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และเอกสารประกอบสัญญาแล้วเสร็จ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q"/>
              <a:tabLst/>
              <a:defRPr/>
            </a:pPr>
            <a:r>
              <a:rPr kumimoji="0" lang="th-TH" altLang="x-non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ส่งหนังสือเพื่อหารือแนวทางการปฏิบัติในการจัดซื้อจัดจ้าง กับกรมบัญชีกลางลงวันที่  27 พ.ค. 65 ขอหารือแนวทางการปฏิบัติในการจัดซื้อจัดจ้างเพื่อให้สอดคล้องกับการจัดทำหลักเกณฑ์การตั้งงบประมาณที่ได้หารือข้อสรุปกับสำนักงบประมาณ</a:t>
            </a:r>
            <a:endParaRPr kumimoji="0" lang="th-TH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</a:t>
            </a:r>
            <a:r>
              <a:rPr kumimoji="0" lang="th-TH" alt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alt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  </a:t>
            </a:r>
            <a:r>
              <a:rPr kumimoji="0" lang="th-TH" alt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มีแนวทางโครงการนำร่องบริษัทจัดการพลังงานในหน่วยงานของรัฐ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จัดทำแนวทางโครงการนำร่องแล้วเสร็จโดย </a:t>
            </a:r>
            <a:r>
              <a:rPr kumimoji="0" lang="th-TH" altLang="x-non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เชิญการไฟฟ้า ได้แก่ กฟผ. กฟน. และ กฟผ. เข้าร่วมเป็นผู้ดำเนินการนำร่องโครงการ </a:t>
            </a: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kumimoji="0" lang="th-TH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สำหรับหน่วยงานภาครัฐ ซึ่งมีความพร้อมในการดำเนินการ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20B0604020202020204" pitchFamily="18" charset="2"/>
              <a:buChar char="£"/>
              <a:tabLst/>
              <a:defRPr/>
            </a:pPr>
            <a:r>
              <a:rPr lang="th-TH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พพ. พพ. เสนอเรื่องเข้า ครม. ขอผูกพันกรอบงบประมาณ</a:t>
            </a: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8834438" y="3524885"/>
            <a:ext cx="3063875" cy="28102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8879204" y="4008895"/>
            <a:ext cx="30984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 ติดตามผลการพิจารณาของ ครม. และประสานหน่วยงานที่เกี่ยวข้องเพื่อดำเนินการต่อไป</a:t>
            </a:r>
          </a:p>
        </p:txBody>
      </p:sp>
      <p:sp>
        <p:nvSpPr>
          <p:cNvPr id="11" name="Rectangle 18"/>
          <p:cNvSpPr/>
          <p:nvPr/>
        </p:nvSpPr>
        <p:spPr>
          <a:xfrm>
            <a:off x="81280" y="4443730"/>
            <a:ext cx="2416810" cy="274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บก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สงป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7419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xfrm>
            <a:off x="9234487" y="633112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0040200020003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93DC0-B93F-4985-80B5-91753A0F3C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H Sarabun PSK" panose="020B0500040200020003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H Sarabun PSK" panose="020B0500040200020003" charset="-34"/>
            </a:endParaRPr>
          </a:p>
        </p:txBody>
      </p:sp>
      <p:sp>
        <p:nvSpPr>
          <p:cNvPr id="12" name="สี่เหลี่ยมผืนผ้า 8"/>
          <p:cNvSpPr/>
          <p:nvPr/>
        </p:nvSpPr>
        <p:spPr>
          <a:xfrm>
            <a:off x="8834438" y="718503"/>
            <a:ext cx="3063875" cy="431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816974" y="1243251"/>
            <a:ext cx="3267075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 แนวทางการจัดทำคำขอตั้งงบประมาณรายจ่ายประจำปี สำนักงบประมาณร่วมกับ พพ. สรุปแนวทางการตั้งงบประมาณโดยใช้หลักการคิดค่าบริการต่อหน่วย (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Unit Cost)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เพื่อประเมินการตั้งงบประมาณ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2. แนวปฏิบัติเพื่อการจัดจ้างบริษัทจัดการพลังงาน พพ. มีหนังสือเพื่อหารือแนวทางการปฏิบัติในการจัดจ้างไปยังกรมบัญชีกลางเพื่อให้สอดคล้องกับการจัดทำหลักเกณฑ์การตั้งงบประมาณที่ได้หารือสำนักงบประมา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950" y="4819333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00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9"/>
          <p:cNvSpPr txBox="1">
            <a:spLocks noChangeArrowheads="1"/>
          </p:cNvSpPr>
          <p:nvPr/>
        </p:nvSpPr>
        <p:spPr bwMode="auto">
          <a:xfrm>
            <a:off x="0" y="0"/>
            <a:ext cx="9319484" cy="5232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กิจกรรมปฏิรูปที่ 3 : การใช้มาตรการบริษัทจัดการพลังงาน </a:t>
            </a: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(ESCO) 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สำหรับหน่วยงานภาครัฐ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2C552423-D6E2-43C6-816B-9DEFACBED043}"/>
              </a:ext>
            </a:extLst>
          </p:cNvPr>
          <p:cNvSpPr/>
          <p:nvPr/>
        </p:nvSpPr>
        <p:spPr>
          <a:xfrm>
            <a:off x="2340801" y="1503309"/>
            <a:ext cx="7071078" cy="461665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การดำเนินงานต่อไป (มกราคม 2566 – มีนาคม 2566)</a:t>
            </a:r>
          </a:p>
        </p:txBody>
      </p:sp>
      <p:sp>
        <p:nvSpPr>
          <p:cNvPr id="17419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817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TH Sarabun PSK" panose="020B0502040204020203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5AB77-9B76-48A4-9D5F-6DF314ADA92A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6" name="รูปภาพ 49">
            <a:extLst>
              <a:ext uri="{FF2B5EF4-FFF2-40B4-BE49-F238E27FC236}">
                <a16:creationId xmlns:a16="http://schemas.microsoft.com/office/drawing/2014/main" id="{D0BAC1F0-97EC-4568-B97E-8C8806A9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79" y="0"/>
            <a:ext cx="2623429" cy="544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1284" y="2062421"/>
            <a:ext cx="1475890" cy="1805226"/>
          </a:xfrm>
          <a:prstGeom prst="roundRect">
            <a:avLst>
              <a:gd name="adj" fmla="val 7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เดือน ม.ค. 2566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ส่งคำของบประมาณที่เห็นชอบจาก รมว.พน. ส่งให้สำนักงบประมาณเสนอขอใช้งบประมาณ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840960" y="2790899"/>
            <a:ext cx="352528" cy="311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5A818A-BE3F-48F5-BA31-FC32DE3BCFE0}"/>
              </a:ext>
            </a:extLst>
          </p:cNvPr>
          <p:cNvSpPr txBox="1"/>
          <p:nvPr/>
        </p:nvSpPr>
        <p:spPr>
          <a:xfrm>
            <a:off x="7886627" y="2330014"/>
            <a:ext cx="1762692" cy="959048"/>
          </a:xfrm>
          <a:prstGeom prst="roundRect">
            <a:avLst>
              <a:gd name="adj" fmla="val 7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เดือน ก.พ.-มี.ค. 2566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หน่วยงานภาครัฐดำเนิ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นการจัดซื้อจัดจ้าง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FA0058-6B62-48AC-BD06-04209371ACA0}"/>
              </a:ext>
            </a:extLst>
          </p:cNvPr>
          <p:cNvSpPr txBox="1"/>
          <p:nvPr/>
        </p:nvSpPr>
        <p:spPr>
          <a:xfrm>
            <a:off x="4199446" y="2153438"/>
            <a:ext cx="1437810" cy="1246763"/>
          </a:xfrm>
          <a:prstGeom prst="roundRect">
            <a:avLst>
              <a:gd name="adj" fmla="val 7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เดือน ม.ค. 2566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พพ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เสนอเรื่องเข้า ครม. ขอผูกพันกรอบงบประมาณ</a:t>
            </a:r>
          </a:p>
        </p:txBody>
      </p:sp>
      <p:sp>
        <p:nvSpPr>
          <p:cNvPr id="25" name="Right Arrow 18">
            <a:extLst>
              <a:ext uri="{FF2B5EF4-FFF2-40B4-BE49-F238E27FC236}">
                <a16:creationId xmlns:a16="http://schemas.microsoft.com/office/drawing/2014/main" id="{85C6694F-9D0C-48BE-BC9B-6855049D8D8C}"/>
              </a:ext>
            </a:extLst>
          </p:cNvPr>
          <p:cNvSpPr/>
          <p:nvPr/>
        </p:nvSpPr>
        <p:spPr>
          <a:xfrm>
            <a:off x="5667707" y="2731942"/>
            <a:ext cx="352528" cy="311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47F74A-448D-4296-9052-FEF5D9C0EB26}"/>
              </a:ext>
            </a:extLst>
          </p:cNvPr>
          <p:cNvSpPr txBox="1"/>
          <p:nvPr/>
        </p:nvSpPr>
        <p:spPr>
          <a:xfrm>
            <a:off x="6001091" y="2039707"/>
            <a:ext cx="1457284" cy="2090261"/>
          </a:xfrm>
          <a:prstGeom prst="roundRect">
            <a:avLst>
              <a:gd name="adj" fmla="val 7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เดือน ก.พ. 2566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หน่วยงานภาครัฐขอรับ</a:t>
            </a:r>
            <a:r>
              <a:rPr kumimoji="0" lang="th-TH" sz="18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จัดสรรงบกลางไปสำนักงบประมาณและเสนอ ครม. เพื่อผูกพันงบประมาณรายหน่วยงาน</a:t>
            </a:r>
          </a:p>
        </p:txBody>
      </p:sp>
      <p:sp>
        <p:nvSpPr>
          <p:cNvPr id="29" name="Right Arrow 18">
            <a:extLst>
              <a:ext uri="{FF2B5EF4-FFF2-40B4-BE49-F238E27FC236}">
                <a16:creationId xmlns:a16="http://schemas.microsoft.com/office/drawing/2014/main" id="{C5666F81-75D3-42AE-BF30-82DE56B080EF}"/>
              </a:ext>
            </a:extLst>
          </p:cNvPr>
          <p:cNvSpPr/>
          <p:nvPr/>
        </p:nvSpPr>
        <p:spPr>
          <a:xfrm>
            <a:off x="7506431" y="2776819"/>
            <a:ext cx="352528" cy="311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1370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63930" y="745490"/>
          <a:ext cx="10611485" cy="24701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8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x-none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ชื่อประเด็น</a:t>
                      </a:r>
                      <a:endParaRPr lang="x-none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สถานภาพ</a:t>
                      </a:r>
                      <a:endParaRPr lang="x-none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สำนักงบประมาณ</a:t>
                      </a:r>
                      <a:endParaRPr lang="x-none" sz="19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การตั้งงบประมาณรายจ่ายประจำปี และการผูกพันข้ามปี ของโครงการ </a:t>
                      </a:r>
                      <a:r>
                        <a:rPr lang="en-US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ESCO 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ภาครัฐ </a:t>
                      </a:r>
                      <a:endParaRPr lang="x-none" sz="19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สำนักงบประมาณเห็นชอบการตั้งงบประมาณตามหลักการคิดค่าบริการจัดการพลังงาน (</a:t>
                      </a:r>
                      <a:r>
                        <a:rPr lang="en-US" sz="19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Unit Cost</a:t>
                      </a:r>
                      <a:r>
                        <a:rPr lang="th-TH" sz="19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กรมบัญชีกลาง</a:t>
                      </a:r>
                      <a:endParaRPr lang="x-none" sz="19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การจัดซื้อจัดจ้าง </a:t>
                      </a:r>
                      <a:r>
                        <a:rPr lang="en-US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ESCO 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ภาครัฐ</a:t>
                      </a:r>
                      <a:endParaRPr lang="x-none" sz="19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900" b="1" dirty="0" err="1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พพ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 ส่งหนังสือเพื่อหารือแนวทางการปฏิบัติในการจัดซื้อจัดจ้าง</a:t>
                      </a:r>
                      <a:r>
                        <a:rPr lang="th-TH" sz="1900" b="1" baseline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900" b="1" baseline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เมื่อ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วันที่ 27 พ.ค. 65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สำนักงานอัยการสูงสุด</a:t>
                      </a:r>
                      <a:endParaRPr lang="x-none" sz="19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สัญญาจัดจ้างมาตรฐานกลางการจัดซื้อจัดจ้าง </a:t>
                      </a:r>
                      <a:r>
                        <a:rPr lang="en-US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ESCO 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ภาครัฐ</a:t>
                      </a:r>
                      <a:endParaRPr lang="x-none" sz="19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พพ. จัดทำร่างสัญญามาตรฐานกลางและทำหนังสือเพื่อหารือ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สำนักงานอัยการสูงสุด</a:t>
                      </a:r>
                      <a:endParaRPr lang="th-TH" sz="19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1291135" y="3594892"/>
            <a:ext cx="4118583" cy="35749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พพ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เข้าหารือ สำนักงบประมาณ เมื่อ 24 สิงหาคม 2565</a:t>
            </a:r>
            <a:endParaRPr lang="x-none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0955" y="3952240"/>
            <a:ext cx="103974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• 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เห็นชอบให้ </a:t>
            </a:r>
            <a:r>
              <a:rPr lang="th-TH" sz="1800" b="1" dirty="0" err="1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พพ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จัดทำรายละเอียดโครงการนำร่องและงบประมาณ </a:t>
            </a:r>
            <a:r>
              <a:rPr lang="th-TH" sz="18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ขออนุมัติจาก รมว.พน. และส่งให้สำนักงบประมาณนำเรื่องเสนอ เพื่อ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ใช้งบกลาง ของปี</a:t>
            </a:r>
            <a:r>
              <a:rPr lang="en-US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6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en-US" sz="18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ต่อไป </a:t>
            </a:r>
            <a:r>
              <a:rPr lang="th-TH" sz="1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โดยเลือกดำเนินการกับหน่วยงานที่มีความพร้อม 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หน่วยงาน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290810" y="3215627"/>
            <a:ext cx="1486027" cy="33256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สถานภาพปัจจุบัน</a:t>
            </a:r>
            <a:endParaRPr lang="x-none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5434" y="4495886"/>
            <a:ext cx="4018303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สำนักงานมาตรฐานผลิตภัณฑ์อุตสาหกรรม</a:t>
            </a: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กรมพัฒนาพลังงานทดแทนและอนุรักษ์พลังงาน</a:t>
            </a: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สำนักงานเศรษฐกิจการคลัง</a:t>
            </a:r>
            <a:endParaRPr lang="en-US" sz="18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กรมบัญชีกลาง</a:t>
            </a:r>
            <a:endParaRPr lang="en-US" sz="18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กรมส่งเสริมสหกรณ์</a:t>
            </a:r>
            <a:endParaRPr lang="en-US" sz="18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มหาวิทยาลัยเทคโนโลยีราชมงคลกรุงเทพ </a:t>
            </a: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สถาบันเทคโนโลยีพระจอมเกล้าเจ้าคุณทหารลาดกระบัง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buFont typeface="+mj-lt"/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มหาวิทยาลัยเชียงใหม่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4271" y="4675994"/>
            <a:ext cx="399026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>
              <a:buFont typeface="Arial" panose="020B0604020202020204" pitchFamily="34" charset="0"/>
              <a:buChar char="•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งบประมาณที่ใช้ 208,863,360.48</a:t>
            </a:r>
            <a:r>
              <a:rPr lang="en-US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ระยะเวลาโครงการ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เกิดผลประหยัด 12,974,651.47 หน่วย/ปี </a:t>
            </a:r>
            <a:b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58,385,931.62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บาท/ปี (คืนทุน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3.58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ปี)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เปลี่ยนเครื่องปรับอากาศ</a:t>
            </a:r>
            <a:r>
              <a:rPr lang="en-US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Inverter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3,929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th-TH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เปลี่ยนหลอดไฟ </a:t>
            </a:r>
            <a:r>
              <a:rPr lang="en-US" sz="18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LED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24,820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หลอด</a:t>
            </a:r>
          </a:p>
        </p:txBody>
      </p:sp>
      <p:sp>
        <p:nvSpPr>
          <p:cNvPr id="13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8832304" y="6492884"/>
            <a:ext cx="2743200" cy="365125"/>
          </a:xfrm>
        </p:spPr>
        <p:txBody>
          <a:bodyPr/>
          <a:lstStyle/>
          <a:p>
            <a:pPr defTabSz="457200">
              <a:defRPr/>
            </a:pPr>
            <a:fld id="{40DB31AD-C9DA-4746-8384-35517C39CAAD}" type="slidenum">
              <a:rPr lang="th-TH" altLang="en-US" sz="11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fld>
            <a:endParaRPr lang="th-TH" altLang="en-US" sz="1100" b="1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48855" y="739412"/>
            <a:ext cx="3982085" cy="586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การดำเนินโครงการนำร่องโดยการไฟฟ้า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30926" y="1231673"/>
            <a:ext cx="2845535" cy="60372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72" name="Oval 71"/>
          <p:cNvSpPr/>
          <p:nvPr/>
        </p:nvSpPr>
        <p:spPr>
          <a:xfrm>
            <a:off x="5129353" y="2262161"/>
            <a:ext cx="1640680" cy="16015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grpSp>
        <p:nvGrpSpPr>
          <p:cNvPr id="73" name="Group 72"/>
          <p:cNvGrpSpPr/>
          <p:nvPr/>
        </p:nvGrpSpPr>
        <p:grpSpPr>
          <a:xfrm>
            <a:off x="7683995" y="875161"/>
            <a:ext cx="2384057" cy="829944"/>
            <a:chOff x="-76904" y="1379770"/>
            <a:chExt cx="1852535" cy="670824"/>
          </a:xfrm>
        </p:grpSpPr>
        <p:grpSp>
          <p:nvGrpSpPr>
            <p:cNvPr id="74" name="Group 73"/>
            <p:cNvGrpSpPr/>
            <p:nvPr/>
          </p:nvGrpSpPr>
          <p:grpSpPr>
            <a:xfrm>
              <a:off x="564811" y="1379770"/>
              <a:ext cx="1210820" cy="646331"/>
              <a:chOff x="2519382" y="2640581"/>
              <a:chExt cx="1742743" cy="928048"/>
            </a:xfrm>
          </p:grpSpPr>
          <p:pic>
            <p:nvPicPr>
              <p:cNvPr id="76" name="Picture 2" descr="Dynamicwork.co.,ltd – logo-PEA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93" r="15870"/>
              <a:stretch>
                <a:fillRect/>
              </a:stretch>
            </p:blipFill>
            <p:spPr bwMode="auto">
              <a:xfrm>
                <a:off x="2519382" y="2640581"/>
                <a:ext cx="917580" cy="92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Thai Logo Lover: 2008 — 50th Anniversary Metropolitan Electricity Authority  (MEA)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0146" y="2688397"/>
                <a:ext cx="771979" cy="830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5" name="Picture 2" descr="Electricity Generating Authority of Thai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904" y="1394796"/>
              <a:ext cx="633938" cy="65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42" y="2787232"/>
            <a:ext cx="2325415" cy="61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43" y="2357127"/>
            <a:ext cx="1110572" cy="893487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5287412" y="3202340"/>
            <a:ext cx="138554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หน่วยงานภาครัฐ </a:t>
            </a:r>
            <a:endParaRPr lang="x-none" sz="2000" b="1" dirty="0"/>
          </a:p>
        </p:txBody>
      </p:sp>
      <p:sp>
        <p:nvSpPr>
          <p:cNvPr id="81" name="Rectangle 80"/>
          <p:cNvSpPr/>
          <p:nvPr/>
        </p:nvSpPr>
        <p:spPr>
          <a:xfrm>
            <a:off x="1947490" y="1157446"/>
            <a:ext cx="207251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นายกรัฐมนตรี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4223782" y="3182487"/>
            <a:ext cx="6492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943113" y="2357126"/>
            <a:ext cx="0" cy="360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551157" y="3481602"/>
            <a:ext cx="367262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พพ. รวบรวมคำของบประมาณหน่วยงานภาครัฐที่มีความพร้อมและศักยภาพ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6908805" y="3044245"/>
            <a:ext cx="6139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949693" y="1903971"/>
            <a:ext cx="0" cy="306985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579267" y="1765337"/>
            <a:ext cx="3049228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การไฟฟ้าทำสัญญากับหน่วยงานรัฐ</a:t>
            </a:r>
          </a:p>
          <a:p>
            <a:pPr marL="12700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ติดตั้งบำรุงรักษา และตรวจวัดผล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ประหยัด</a:t>
            </a:r>
          </a:p>
          <a:p>
            <a:pPr marL="140970" indent="-128270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หลังจากสิ้นสุดสัญญาส่งมอบระบบและอุปกรณ์ให้หน่วยงานภาครัฐ </a:t>
            </a:r>
          </a:p>
          <a:p>
            <a:pPr marL="140970" indent="-128270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หน่วยงานภาครัฐจัดขึ้นบัญชีครุภัณฑ์และ</a:t>
            </a:r>
            <a:b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จัดทำงบประมาณในการบำรุงรักษาต่อไป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619628" y="1220022"/>
            <a:ext cx="30129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สำนักงบประมาณจัดสรรงบประมาณดำเนินโครงการ ให้กับหน่วยงานภาครัฐที่เข้าร่วมโครงการนำร่องฯ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6895344" y="3263675"/>
            <a:ext cx="5811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919871" y="4921365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1" name="Rounded Rectangle 90"/>
          <p:cNvSpPr/>
          <p:nvPr/>
        </p:nvSpPr>
        <p:spPr>
          <a:xfrm>
            <a:off x="4813555" y="4904224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TextBox 3"/>
          <p:cNvSpPr txBox="1"/>
          <p:nvPr/>
        </p:nvSpPr>
        <p:spPr>
          <a:xfrm>
            <a:off x="1679387" y="4232522"/>
            <a:ext cx="2608727" cy="4641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ขั้นตอนดำเนินโครงการ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652515" y="4913350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4" name="Rounded Rectangle 93"/>
          <p:cNvSpPr/>
          <p:nvPr/>
        </p:nvSpPr>
        <p:spPr>
          <a:xfrm>
            <a:off x="2712075" y="4921365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5" name="Rounded Rectangle 94"/>
          <p:cNvSpPr/>
          <p:nvPr/>
        </p:nvSpPr>
        <p:spPr>
          <a:xfrm>
            <a:off x="3771635" y="4921365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6" name="Rounded Rectangle 95"/>
          <p:cNvSpPr/>
          <p:nvPr/>
        </p:nvSpPr>
        <p:spPr>
          <a:xfrm>
            <a:off x="5887070" y="4904224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7" name="Rectangle 96"/>
          <p:cNvSpPr/>
          <p:nvPr/>
        </p:nvSpPr>
        <p:spPr>
          <a:xfrm>
            <a:off x="1655420" y="4965194"/>
            <a:ext cx="88725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หน่วยงานภาครัฐประเมินโครงการเบื้องต้น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674146" y="4982919"/>
            <a:ext cx="98422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spc="-1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จัดทำรายละเอียดและขออนุมัติงบประมาณผูกพันข้ามปี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787350" y="4973211"/>
            <a:ext cx="88725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จัดจ้าง และทำสัญญา กับ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ESCO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793904" y="4921365"/>
            <a:ext cx="946771" cy="1476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ESCO </a:t>
            </a:r>
            <a:b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ทำรายงานวิเคราะห์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IGA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M&amp;V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897521" y="4965782"/>
            <a:ext cx="88725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ESCO</a:t>
            </a:r>
            <a:b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 ติดตั้งวัสดุอุปกรณ์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915037" y="4942126"/>
            <a:ext cx="887259" cy="1476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ESCO</a:t>
            </a:r>
            <a:b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รับประกันผลประหยัด บำรุงรักษา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ตามสัญญา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959264" y="4913349"/>
            <a:ext cx="91675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Rectangle 103"/>
          <p:cNvSpPr/>
          <p:nvPr/>
        </p:nvSpPr>
        <p:spPr>
          <a:xfrm>
            <a:off x="7923964" y="4942124"/>
            <a:ext cx="88725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ESCO</a:t>
            </a:r>
            <a:b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ส่งมอบสินทรัพย์หลังสิ้นสุดสัญญา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007773" y="4913349"/>
            <a:ext cx="1516539" cy="1683059"/>
          </a:xfrm>
          <a:prstGeom prst="roundRect">
            <a:avLst>
              <a:gd name="adj" fmla="val 94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6" name="Rectangle 105"/>
          <p:cNvSpPr/>
          <p:nvPr/>
        </p:nvSpPr>
        <p:spPr>
          <a:xfrm>
            <a:off x="9007774" y="4974906"/>
            <a:ext cx="1480049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หน่วยงานภาครัฐจัดขึ้นบัญชีครุภัณฑ์และตั้งงบประมาณบำรุงรักษาอย่างต่อเนื่อง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2511448" y="5596897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8" name="Right Arrow 107"/>
          <p:cNvSpPr/>
          <p:nvPr/>
        </p:nvSpPr>
        <p:spPr>
          <a:xfrm>
            <a:off x="3613419" y="5596897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9" name="Right Arrow 108"/>
          <p:cNvSpPr/>
          <p:nvPr/>
        </p:nvSpPr>
        <p:spPr>
          <a:xfrm>
            <a:off x="4660324" y="5621741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0" name="Right Arrow 109"/>
          <p:cNvSpPr/>
          <p:nvPr/>
        </p:nvSpPr>
        <p:spPr>
          <a:xfrm>
            <a:off x="5722967" y="5621741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1" name="Right Arrow 110"/>
          <p:cNvSpPr/>
          <p:nvPr/>
        </p:nvSpPr>
        <p:spPr>
          <a:xfrm>
            <a:off x="6761663" y="5610493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2" name="Right Arrow 111"/>
          <p:cNvSpPr/>
          <p:nvPr/>
        </p:nvSpPr>
        <p:spPr>
          <a:xfrm>
            <a:off x="7834138" y="5610493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3" name="Right Arrow 112"/>
          <p:cNvSpPr/>
          <p:nvPr/>
        </p:nvSpPr>
        <p:spPr>
          <a:xfrm>
            <a:off x="8851672" y="5588664"/>
            <a:ext cx="182599" cy="2139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14" name="Picture 113" descr="A yellow sign with black text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3" y="1890923"/>
            <a:ext cx="561976" cy="561976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2260716" y="1901030"/>
            <a:ext cx="2304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สำนักงบประมาณ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2943113" y="1624950"/>
            <a:ext cx="0" cy="377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2700000" flipV="1">
            <a:off x="4450979" y="1855576"/>
            <a:ext cx="0" cy="360739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8832304" y="6492884"/>
            <a:ext cx="2743200" cy="365125"/>
          </a:xfrm>
        </p:spPr>
        <p:txBody>
          <a:bodyPr/>
          <a:lstStyle/>
          <a:p>
            <a:pPr defTabSz="457200">
              <a:defRPr/>
            </a:pPr>
            <a:fld id="{40DB31AD-C9DA-4746-8384-35517C39CAAD}" type="slidenum">
              <a:rPr lang="th-TH" altLang="en-US" sz="11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fld>
            <a:endParaRPr lang="th-TH" altLang="en-US" sz="1100" b="1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1348105" y="793115"/>
            <a:ext cx="3474085" cy="4641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แผนการดำเนินโครงการนำร่อง</a:t>
            </a:r>
            <a:endParaRPr lang="x-none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48740" y="1394460"/>
          <a:ext cx="9250680" cy="5161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พพ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นำเสนอ รมว.พน. เห็นชอบอนุมัติให้ดำเนินโครงการนำร่องโดยใช้งบกลาง ปี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66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ctr"/>
                      <a:r>
                        <a:rPr lang="x-none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พพ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ส่งร่างสัญญาให้สำนักงานอัยการสูงสุดพิจารณา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พพ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ส่งคำขอการใช้กรอบวงเงินงบกลางที่ผ่านการเห็นชอบจาก รมว.พน. แล้ว </a:t>
                      </a:r>
                      <a:b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สำนักงบประมาณ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สำนักงบประมาณ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สำนักงบประมาณเสนอนายกรัฐมนตรี ขอใช้งบกลาง ปี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66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และแจ้ง พพ. นำเรื่องเข้า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ครม. เพื่อขอผูกพันกรอบงบประมาณ</a:t>
                      </a:r>
                      <a:endParaRPr lang="x-none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ต.ค.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65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/>
                      <a:r>
                        <a:rPr lang="x-none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พพ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พพ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นำเรื่องเข้า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ครม. เพื่อขอผูกพันกรอบงบประมาณ</a:t>
                      </a:r>
                      <a:endParaRPr lang="x-none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พ.ย.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65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x-none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หน่วยงานภาครัฐ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หน่วยงานภาครัฐ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ทำเรื่อง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อร</a:t>
                      </a:r>
                      <a:r>
                        <a:rPr lang="th-TH" sz="20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ับ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จัดสรรงบกลาง ไปสำนักงบประมาณ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และทำเรื่องเสนอ ครม. เพื่อขอผูกพันงบประมาณรายหน่วยงาน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ธ.ค.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65</a:t>
                      </a:r>
                      <a:endParaRPr lang="x-none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x-none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หน่วยงานภาครัฐ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เริ่มดำเนินกระบวนการจัดซื้อ จัดจ้าง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  <a:endParaRPr lang="th-TH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3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8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หน่วยงานภาครัฐ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ลงนามในสัญญา และเริ่มดำเนินการติดตั้งอุปกรณ์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  <a:endParaRPr lang="th-TH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8832304" y="6492884"/>
            <a:ext cx="2743200" cy="365125"/>
          </a:xfrm>
        </p:spPr>
        <p:txBody>
          <a:bodyPr/>
          <a:lstStyle/>
          <a:p>
            <a:pPr defTabSz="457200">
              <a:defRPr/>
            </a:pPr>
            <a:fld id="{40DB31AD-C9DA-4746-8384-35517C39CAAD}" type="slidenum">
              <a:rPr lang="th-TH" altLang="en-US" sz="11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fld>
            <a:endParaRPr lang="th-TH" altLang="en-US" sz="1100" b="1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2" t="14" r="-245" b="49432"/>
          <a:stretch/>
        </p:blipFill>
        <p:spPr>
          <a:xfrm>
            <a:off x="1244857" y="1171857"/>
            <a:ext cx="4276284" cy="278806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50598" r="33379" b="-761"/>
          <a:stretch/>
        </p:blipFill>
        <p:spPr>
          <a:xfrm>
            <a:off x="1244857" y="4064584"/>
            <a:ext cx="4257586" cy="27934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3" r="67120"/>
          <a:stretch/>
        </p:blipFill>
        <p:spPr>
          <a:xfrm>
            <a:off x="6428365" y="1217104"/>
            <a:ext cx="4298798" cy="27469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52072"/>
          <a:stretch/>
        </p:blipFill>
        <p:spPr>
          <a:xfrm>
            <a:off x="6406561" y="4169578"/>
            <a:ext cx="4320602" cy="2688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8925" y="745015"/>
            <a:ext cx="862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สรปผลการดำเนินงานในภาพรวมผ่านระบบ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eMENSCR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เข้าถึงล่าสุด ณ 28 ก.พ. 2566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EAC16-9DAE-5B94-EDA9-B2BC1C12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-37415"/>
            <a:ext cx="9903040" cy="64633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2561-2565</a:t>
            </a:r>
          </a:p>
        </p:txBody>
      </p:sp>
    </p:spTree>
    <p:extLst>
      <p:ext uri="{BB962C8B-B14F-4D97-AF65-F5344CB8AC3E}">
        <p14:creationId xmlns:p14="http://schemas.microsoft.com/office/powerpoint/2010/main" val="231291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9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1630" marR="0" lvl="0" indent="-34163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การพัฒนาปิโตรเคมีระยะที่ 4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388" name="Table 16387"/>
          <p:cNvGraphicFramePr/>
          <p:nvPr>
            <p:extLst>
              <p:ext uri="{D42A27DB-BD31-4B8C-83A1-F6EECF244321}">
                <p14:modId xmlns:p14="http://schemas.microsoft.com/office/powerpoint/2010/main" val="3457817689"/>
              </p:ext>
            </p:extLst>
          </p:nvPr>
        </p:nvGraphicFramePr>
        <p:xfrm>
          <a:off x="557529" y="1884935"/>
          <a:ext cx="11230739" cy="2199005"/>
        </p:xfrm>
        <a:graphic>
          <a:graphicData uri="http://schemas.openxmlformats.org/drawingml/2006/table">
            <a:tbl>
              <a:tblPr/>
              <a:tblGrid>
                <a:gridCol w="216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</a:t>
                      </a:r>
                      <a:b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มาตรการส่งเสริมอุตสาหกรรมแปรรูปพลาสติกและเคมีภัณฑ์ที่มีมูลค่าสูงขึ้นและรองรับอุตสาหกรรมเป้าหมายของประเทศ เสนอคณะกรรมการปฏิรูปประเทศด้านพลังงาน (สนพ.)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มิ.ย.-</a:t>
                      </a:r>
                      <a:r>
                        <a:rPr lang="en-US" altLang="x-none"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en-US" altLang="x-none" sz="14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มีแนวทางมาตรการเพื่อส่งเสริมการลงทุนปิโตรเคมีระยะที่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ในระยะยาว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altLang="x-none" sz="14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2.1 (MS2.1)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หน่วยงานที่เกี่ยวข้องและ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หารือเพื่อกำหนดแนวทางการดำเนินงานและสิทธิประโยชน์สำหรับการพัฒนาอุตสาหกรรมปิโตรเคมีในพื้นที่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12" name="Table 16411"/>
          <p:cNvGraphicFramePr/>
          <p:nvPr/>
        </p:nvGraphicFramePr>
        <p:xfrm>
          <a:off x="557530" y="4337685"/>
          <a:ext cx="11229975" cy="1313180"/>
        </p:xfrm>
        <a:graphic>
          <a:graphicData uri="http://schemas.openxmlformats.org/drawingml/2006/table">
            <a:tbl>
              <a:tblPr/>
              <a:tblGrid>
                <a:gridCol w="125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หน่วยงานผู้รับผิดชอบ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ที่มาของงบประมาณ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(บาท)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/สป.พน.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โครงการศึกษากรอบแผนการพัฒนาอุตสาหกรรมปิโตรเคมีระยะที่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ในพื้นที่ชายฝั่งงทะเลตะวันออก และพื้นทีที่มีศักยภาพเพื่อการพัฒนาเศรษฐกิจในอนาคต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62-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กองทุนเงินอุดหนุนสัญญาและสัมปทาน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17,000,000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432" name="Group 6"/>
          <p:cNvGrpSpPr/>
          <p:nvPr/>
        </p:nvGrpSpPr>
        <p:grpSpPr>
          <a:xfrm>
            <a:off x="557530" y="706120"/>
            <a:ext cx="11377295" cy="962628"/>
            <a:chOff x="0" y="0"/>
            <a:chExt cx="13404361" cy="1363164"/>
          </a:xfrm>
        </p:grpSpPr>
        <p:grpSp>
          <p:nvGrpSpPr>
            <p:cNvPr id="16433" name="Group 7"/>
            <p:cNvGrpSpPr/>
            <p:nvPr/>
          </p:nvGrpSpPr>
          <p:grpSpPr>
            <a:xfrm>
              <a:off x="0" y="0"/>
              <a:ext cx="13404361" cy="1363164"/>
              <a:chOff x="0" y="0"/>
              <a:chExt cx="12913845" cy="1365071"/>
            </a:xfrm>
          </p:grpSpPr>
          <p:pic>
            <p:nvPicPr>
              <p:cNvPr id="16436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913845" cy="13385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12" name="Straight Connector 11"/>
              <p:cNvCxnSpPr/>
              <p:nvPr/>
            </p:nvCxnSpPr>
            <p:spPr>
              <a:xfrm flipV="1">
                <a:off x="3102878" y="903344"/>
                <a:ext cx="5797" cy="3646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4"/>
              <p:cNvSpPr txBox="1"/>
              <p:nvPr/>
            </p:nvSpPr>
            <p:spPr>
              <a:xfrm>
                <a:off x="2500077" y="886920"/>
                <a:ext cx="604733" cy="4781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MS 1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6192232" y="883635"/>
                <a:ext cx="0" cy="3646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7"/>
              <p:cNvSpPr txBox="1"/>
              <p:nvPr/>
            </p:nvSpPr>
            <p:spPr>
              <a:xfrm>
                <a:off x="5309284" y="852428"/>
                <a:ext cx="807598" cy="4781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MS</a:t>
                </a: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2.1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6519686" y="895521"/>
              <a:ext cx="4011" cy="36575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59795" y="867638"/>
              <a:ext cx="838274" cy="3411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MS 2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0"/>
            <a:ext cx="12287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19"/>
          <p:cNvSpPr txBox="1"/>
          <p:nvPr/>
        </p:nvSpPr>
        <p:spPr>
          <a:xfrm>
            <a:off x="2530475" y="36891"/>
            <a:ext cx="9661525" cy="70788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1630" marR="0" lvl="0" indent="-3416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การพัฒนาปิโตรเคมีระยะที่ 4 เพื่อการเปลี่ยนผ่านสู่ระบบเศรษฐกิจหมุนเวียนและ  สร้างฐานทางเศรษฐกิจใหม่ (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S-Curve)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76213" y="923548"/>
            <a:ext cx="2486977" cy="307777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176213" y="1356775"/>
            <a:ext cx="2486977" cy="26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ารศึกษามาตรการส่งเสริมอุตสาหกรรมแปรรูปพลาสติกและเคมีภัณฑ์ที่มีมูลค่าสูงขึ้นและรองรับอุตสาหกรรมเป้าหมายของประเทศ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เสนอคณะกรรมการปฏิรูปประเทศด้านพลังงาน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มีแนวทางมาตรการเพื่อส่งเสริมการลงทุนปิโตรเคมีระยะที่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ในระยะยาว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หน่วยงานที่เกี่ยวข้องและ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EEC หารือเพื่อกำหนดแนวทางการดำเนินงานและสิทธิประโยชน์สำหรับการพัฒนาอุตสาหกรรม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ปิโตรเคมีในพื้นที่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EEC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810191" y="1224655"/>
            <a:ext cx="5809843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7607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ผลการศึกษามาตรการส่งเสริมอุตสาหกรรมแปรรูปพลาสติกและเคมีภัณฑ์ที่มีมูลค่าสูงขึ้นและรองรับอุตสาหกรรมเป้าหมายของประเทศ เสนอคณะกรรมการปฏิรูปประเทศด้านพลังงาน (สนพ.)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7607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โครงการศึกษากรอบแผนการพัฒนาอุตสาหกรรมปิโตรเคมี ระยะที่ 4 ในพื้นที่ชายฝั่งทะเลตะวันออกและพื้นที่ที่มีศักยภาพเพื่อการพัฒนาเศรษฐกิจในอนาคต ดำเนินการแล้วเสร็จ และรายงานผลการศึกษาให้ คกก. ปฏิรูป ทราบแล้ว</a:t>
            </a:r>
          </a:p>
          <a:p>
            <a:pPr marL="0" marR="0" lvl="0" indent="0" algn="l" defTabSz="7607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2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มีแนวทางมาตรการเพื่อส่งเสริมการลงทุนปิโตรเคมีระยะที่</a:t>
            </a:r>
            <a:r>
              <a:rPr kumimoji="0" lang="en-US" altLang="x-non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4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7607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q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มีร่างแนวทางมาตรการฯ แล้ว และอยู่ระหว่างการหารือในรายละเอียดเพิ่มเติมร่วมกับหน่วยงานต่าง ๆ เช่น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EEC BOI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และกลุ่มผู้ประกอบการ</a:t>
            </a: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2835592" y="878642"/>
            <a:ext cx="5771573" cy="27559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2805748" y="3176375"/>
            <a:ext cx="5800408" cy="27559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810192" y="3507165"/>
            <a:ext cx="5800408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นักงานปลัดกระทรวงพลังงานได้ร่วมกับภาคเอกชนและหน่วยงานที่เกี่ยวข้องจัดทำร่างแผนการลงทุนอุตสาหกรรมปิโตรเคมีระยะที่ 4 และมาตรการส่งเสริมจากหน่วยงานภาครัฐ โดยได้เสนอให้คณะกรรมการนโยบายพลังงานแห่งชาติ รับทราบแล้วเมื่อวันที่ 6 พฤษภาคม 2565 ขณะนี้อยู่ระหว่างการประสานงานเพื่อดำเนินการขับเคลื่อนการลงทุนร่วมกับสำนักงานคณะกรรมการนโยบายเขตเศรษฐกิจพิเศษภาคตะวันออก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สป.พน. จะหารือร่วมกับหน่วยงานที่เกี่ยวข้องและ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EEC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เพื่อกำหนดแนวทางการดำเนินงานและสิทธิประโยชน์สำหรับการพัฒนาอุตสาหกรรมปิโตรเคมีในพื้นที่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EEC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และนำเสนอต่อ รมว.พน. เพื่อพิจารณา</a:t>
            </a:r>
            <a:endParaRPr kumimoji="0" lang="th-TH" altLang="th-TH" sz="1200" b="0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1200" b="0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8"/>
          <p:cNvSpPr/>
          <p:nvPr/>
        </p:nvSpPr>
        <p:spPr>
          <a:xfrm>
            <a:off x="176214" y="4258415"/>
            <a:ext cx="2486977" cy="5232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สกพอ./อก./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    สป.พน.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 8"/>
          <p:cNvSpPr/>
          <p:nvPr/>
        </p:nvSpPr>
        <p:spPr>
          <a:xfrm>
            <a:off x="8825230" y="872490"/>
            <a:ext cx="3275330" cy="429895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8816929" y="1401877"/>
            <a:ext cx="3080939" cy="48926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ไม่มี</a:t>
            </a: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213" y="4791300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2C552423-D6E2-43C6-816B-9DEFACBED043}"/>
              </a:ext>
            </a:extLst>
          </p:cNvPr>
          <p:cNvSpPr/>
          <p:nvPr/>
        </p:nvSpPr>
        <p:spPr>
          <a:xfrm>
            <a:off x="156117" y="742341"/>
            <a:ext cx="8297897" cy="52322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การดำเนินงานต่อไป (ตุลาคม 2565 – กันยายน 2566 หรือระยะยาว)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9007927" y="1635705"/>
            <a:ext cx="285304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การดำเนินการในปัจจุบันล่าช้ากว่าแผน เนื่องจากอยู่ระหว่างการประสานงานกับสำนักงานคณะกรรมการนโยบายเขตพัฒนาพิเศษภาคตะวันออก เพื่อกำหนดขอบเขตการจัดทำแผนปฏิบัติการสนับสนุนการ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ลงทุนปิโตร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เคมีระยะ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ในเขตพัฒนาพิเศษภาคตะวันออก ระยะ 5 ปี และแนวทางการดำเนินการของคณะกรรมการฯ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เนื่องจากสำนักงานคณะกรรมการนโยบายเขตพัฒนาพิเศษภาคตะวันออกอยู่ระหว่างสรรหาเลขาธิการคณะกรรมการฯ และเมื่อกระบวนการสรรหาแล้วเสร็จ จะนำเรื่องดังกล่าวเสนอ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กพ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อ. พิจารณาต่อไป)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8">
            <a:extLst>
              <a:ext uri="{FF2B5EF4-FFF2-40B4-BE49-F238E27FC236}">
                <a16:creationId xmlns:a16="http://schemas.microsoft.com/office/drawing/2014/main" id="{88C90546-C0BF-4938-9854-22A4B3953E20}"/>
              </a:ext>
            </a:extLst>
          </p:cNvPr>
          <p:cNvSpPr/>
          <p:nvPr/>
        </p:nvSpPr>
        <p:spPr>
          <a:xfrm>
            <a:off x="9007927" y="742341"/>
            <a:ext cx="2853048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หน่วยงานที่เกี่ยวข้อง</a:t>
            </a:r>
          </a:p>
        </p:txBody>
      </p:sp>
      <p:pic>
        <p:nvPicPr>
          <p:cNvPr id="16" name="รูปภาพ 49">
            <a:extLst>
              <a:ext uri="{FF2B5EF4-FFF2-40B4-BE49-F238E27FC236}">
                <a16:creationId xmlns:a16="http://schemas.microsoft.com/office/drawing/2014/main" id="{D0BAC1F0-97EC-4568-B97E-8C8806A9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79" y="0"/>
            <a:ext cx="2623429" cy="544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563" y="1425287"/>
            <a:ext cx="1803856" cy="2760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แต่งตั้งคณะกรรมการขับเคลื่อนให้เกิดการพัฒนาการลงทุนอุตสาหกรรมปิโตรเคมีระยะที่ 4 ในเขตพัฒนาพิเศษภาคตะวันออก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16248" y="2383221"/>
            <a:ext cx="314357" cy="5718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9618" y="1425287"/>
            <a:ext cx="1541459" cy="2735342"/>
          </a:xfrm>
          <a:prstGeom prst="roundRec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กิจกรรม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เก็บข้อมูลการลงทุนภาคเอกชนและมาตรการส่งเสริมการลงทุนของหน่วยงานภาครัฐ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3372" y="1425287"/>
            <a:ext cx="1513141" cy="2710339"/>
          </a:xfrm>
          <a:prstGeom prst="roundRec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กิจกรรม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จัดทำแผนปฏิบัติการสนับสนุนการลงทุนปิโตรเคมีระยะ 4 ในเขตพัฒนาพิเศษภาคตะวันออก ระยะ 5 ปี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2823" y="1436449"/>
            <a:ext cx="1502905" cy="2710339"/>
          </a:xfrm>
          <a:prstGeom prst="roundRec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กิจกรรม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ขับเคลื่อนการลงทุนตามแผนฯ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25046" y="2383221"/>
            <a:ext cx="314357" cy="5718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563" y="4277794"/>
            <a:ext cx="1803856" cy="71508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ธ.ค. 65 – มี.ค. 66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1938" y="4277794"/>
            <a:ext cx="1628762" cy="71508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พ.ย. 65 – มี.ค. 66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3481" y="4264737"/>
            <a:ext cx="1628762" cy="71508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เม.ย. – มิ.ย. 66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9894" y="4277794"/>
            <a:ext cx="1628762" cy="71508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ช่วงเวลาดำเนินการ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ก.ค. 66 เป็นต้นไป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472490" y="2383221"/>
            <a:ext cx="314357" cy="5718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8B5C-3881-01EE-B5A4-F22E161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52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56905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9"/>
          <p:cNvSpPr txBox="1"/>
          <p:nvPr/>
        </p:nvSpPr>
        <p:spPr>
          <a:xfrm>
            <a:off x="0" y="-2540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532" name="Table 22531"/>
          <p:cNvGraphicFramePr/>
          <p:nvPr>
            <p:extLst>
              <p:ext uri="{D42A27DB-BD31-4B8C-83A1-F6EECF244321}">
                <p14:modId xmlns:p14="http://schemas.microsoft.com/office/powerpoint/2010/main" val="1643157909"/>
              </p:ext>
            </p:extLst>
          </p:nvPr>
        </p:nvGraphicFramePr>
        <p:xfrm>
          <a:off x="113611" y="1220161"/>
          <a:ext cx="11928335" cy="4893105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โครงสร้าง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แผนพัฒนากำลังผลิตไฟฟ้าของประเทศไทย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(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altLang="en-US" sz="11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1.1 (MS1.1)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ศึกษาสัดส่วนโรงไฟฟ้าฐาน และโรงไฟฟ้าประเภทอื่นๆ ที่เหมาะสม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ค่าพยากรณ์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Load Profile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รายภาค ศักยภาพแหล่งเชื้อเพลิงและพื้นที่ก่อสร้างไฟฟ้ารายภาค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1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1.2 (MS1.2)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ศึกษาการปรับปรุงระบบส่งและระบบจำหน่ายให้มีความทันสมัยรองรับเทคโนโลยีระบบไฟฟ้าในอนาคต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Grid Modernization of Transmission and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Distribution)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1.3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MS1.3)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จัดทำแผนพัฒนากำลังผลิตไฟฟ้า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PDP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2022)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จัดทำร่างแล้วเสร็จ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669666"/>
                  </a:ext>
                </a:extLst>
              </a:tr>
              <a:tr h="3810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1.4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MS1.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PDP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ผ่านการรับฟังความเห็นจากผู้มีส่วนได้ส่วนเสียและได้รับความเห็นชอบจาก คณะกรรมการ/หน่วยงานที่เกี่ยวข้อง </a:t>
                      </a:r>
                      <a:endParaRPr lang="en-US" dirty="0"/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th-TH" altLang="en-US" sz="11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868746"/>
                  </a:ext>
                </a:extLst>
              </a:tr>
              <a:tr h="23875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1.5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MS1.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หน่วยงานที่เกี่ยวข้องนำแผนพัฒนากำลังผลิตไฟฟ้าไปดำเนินการ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รอการประกาศใช้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ส่งเสริมกิจการไฟฟ้าเพื่อเพิ่มการแข่งขันและปฏิรูปโครงสร้างการบริหารกิจการไฟฟ้า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กกพ.)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55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2.1 (MS2.1)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การส่งเสริมกิจการไฟฟ้าเพื่อเพิ่มการแข่งขัน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08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แต่งตั้งคณะทำงานศึกษาการส่งเสริมการแข่งขันกิจการไฟฟ้าที่ใช้พลังงานทดแทนในระดับชุมชนและครัวเรือน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2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จัดทำร่างระเบียบการส่งเสริมกิจการไฟฟ้าเพื่อเพิ่มการแข่งขันที่ใช้พลังงานทดแทน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ประกาศใช้ระเบียบการส่งเสริมกิจการไฟฟ้าเพื่อเพิ่มการแข่งขันที่ใช้พลังงานทดแทน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0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2.2 (MS2.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รูปแบบโครงสร้างกิจการไฟฟ้าของประเทศไทยที่เหมาะสมกับกิจการไฟฟ้าที่เปลี่ยนแปลงไป </a:t>
                      </a:r>
                      <a:r>
                        <a:rPr lang="th-TH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(สำนักงาน. กกพ.)</a:t>
                      </a:r>
                      <a:endParaRPr lang="en-US" altLang="x-none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ศึกษาแนวทางการกำกับและจัดทำข้อเสนอแนะการกำกับกิจการไฟฟ้าเพื่อการส่งเสริมการแข่งขัน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จัดตั้งคณะทำงานขับเคลื่อนนโยบายส่งเสริมการแข่งขันกิจการไฟฟ้า [จัดทำข้อเสนอแนวทาง นโยบาย และโครงการนำร่อง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Sand Box) ] 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นำเสนอผลการศึกษา (1) การปรับปรุงกิจการไฟฟ้าทั้งระบบเพื่อรองรับรูปแบบกิจการไฟฟ้าที่เปลี่ยนแปลงไป และ (2) ศึกษาการส่งเสริมการแข่งขันในกิจการไฟฟ้าและก๊าซธรรมชาติ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นำเสนอรูปแบบและแผนที่นำทาง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Roadmap)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ปรับปรุงและพัฒนาโครงสร้างการแข่งขันกิจการไฟฟ้าของประเทศไทยที่เหมาะสมกับรูปแบบที่เปลี่ยนแปลงไปของกิจการไฟฟ้า ต่อ กพช.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fontAlgn="ctr" hangingPunct="1">
                        <a:buNone/>
                      </a:pPr>
                      <a:endParaRPr lang="en-US" altLang="en-US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40064D8-1208-D72B-B347-B28D7AD2949B}"/>
              </a:ext>
            </a:extLst>
          </p:cNvPr>
          <p:cNvGrpSpPr/>
          <p:nvPr/>
        </p:nvGrpSpPr>
        <p:grpSpPr>
          <a:xfrm>
            <a:off x="117718" y="459186"/>
            <a:ext cx="11988806" cy="736570"/>
            <a:chOff x="75514" y="388846"/>
            <a:chExt cx="11988806" cy="736570"/>
          </a:xfrm>
        </p:grpSpPr>
        <p:grpSp>
          <p:nvGrpSpPr>
            <p:cNvPr id="10" name="Group 9"/>
            <p:cNvGrpSpPr/>
            <p:nvPr/>
          </p:nvGrpSpPr>
          <p:grpSpPr>
            <a:xfrm>
              <a:off x="75514" y="388846"/>
              <a:ext cx="11988806" cy="736570"/>
              <a:chOff x="313128" y="530225"/>
              <a:chExt cx="11631508" cy="1330798"/>
            </a:xfrm>
          </p:grpSpPr>
          <p:grpSp>
            <p:nvGrpSpPr>
              <p:cNvPr id="22591" name="Group 6"/>
              <p:cNvGrpSpPr/>
              <p:nvPr/>
            </p:nvGrpSpPr>
            <p:grpSpPr>
              <a:xfrm>
                <a:off x="313128" y="530225"/>
                <a:ext cx="11631508" cy="1330798"/>
                <a:chOff x="-54874" y="0"/>
                <a:chExt cx="13512518" cy="2802829"/>
              </a:xfrm>
            </p:grpSpPr>
            <p:grpSp>
              <p:nvGrpSpPr>
                <p:cNvPr id="22592" name="Group 1"/>
                <p:cNvGrpSpPr/>
                <p:nvPr/>
              </p:nvGrpSpPr>
              <p:grpSpPr>
                <a:xfrm>
                  <a:off x="-54874" y="0"/>
                  <a:ext cx="13512518" cy="2802829"/>
                  <a:chOff x="-54874" y="0"/>
                  <a:chExt cx="13512518" cy="2802829"/>
                </a:xfrm>
              </p:grpSpPr>
              <p:grpSp>
                <p:nvGrpSpPr>
                  <p:cNvPr id="22599" name="Group 4"/>
                  <p:cNvGrpSpPr/>
                  <p:nvPr/>
                </p:nvGrpSpPr>
                <p:grpSpPr>
                  <a:xfrm>
                    <a:off x="-54874" y="0"/>
                    <a:ext cx="13512518" cy="1824716"/>
                    <a:chOff x="-47875" y="0"/>
                    <a:chExt cx="11788964" cy="1836045"/>
                  </a:xfrm>
                </p:grpSpPr>
                <p:grpSp>
                  <p:nvGrpSpPr>
                    <p:cNvPr id="22605" name="Group 3"/>
                    <p:cNvGrpSpPr/>
                    <p:nvPr/>
                  </p:nvGrpSpPr>
                  <p:grpSpPr>
                    <a:xfrm>
                      <a:off x="150816" y="0"/>
                      <a:ext cx="11590273" cy="1836045"/>
                      <a:chOff x="150816" y="0"/>
                      <a:chExt cx="11590273" cy="1836045"/>
                    </a:xfrm>
                  </p:grpSpPr>
                  <p:grpSp>
                    <p:nvGrpSpPr>
                      <p:cNvPr id="22608" name="Group 2"/>
                      <p:cNvGrpSpPr/>
                      <p:nvPr/>
                    </p:nvGrpSpPr>
                    <p:grpSpPr>
                      <a:xfrm>
                        <a:off x="150816" y="0"/>
                        <a:ext cx="11590273" cy="1836045"/>
                        <a:chOff x="150816" y="0"/>
                        <a:chExt cx="11590272" cy="1836045"/>
                      </a:xfrm>
                    </p:grpSpPr>
                    <p:pic>
                      <p:nvPicPr>
                        <p:cNvPr id="22610" name="Picture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0816" y="0"/>
                          <a:ext cx="11333941" cy="18360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  <p:sp>
                      <p:nvSpPr>
                        <p:cNvPr id="45" name="TextBox 38"/>
                        <p:cNvSpPr txBox="1"/>
                        <p:nvPr/>
                      </p:nvSpPr>
                      <p:spPr>
                        <a:xfrm>
                          <a:off x="11169897" y="553379"/>
                          <a:ext cx="571191" cy="827184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>
                          <a:lvl1pPr marL="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 1</a:t>
                          </a:r>
                          <a:endParaRPr kumimoji="0" lang="th-TH" sz="105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PSK" panose="020B0500040200020003" pitchFamily="34" charset="-34"/>
                            <a:ea typeface="+mn-ea"/>
                            <a:cs typeface="TH SarabunPSK" panose="020B0500040200020003" pitchFamily="34" charset="-34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2</a:t>
                          </a:r>
                          <a:b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</a:b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3</a:t>
                          </a:r>
                        </a:p>
                      </p:txBody>
                    </p:sp>
                  </p:grpSp>
                  <p:cxnSp>
                    <p:nvCxnSpPr>
                      <p:cNvPr id="43" name="Straight Connector 40"/>
                      <p:cNvCxnSpPr/>
                      <p:nvPr/>
                    </p:nvCxnSpPr>
                    <p:spPr>
                      <a:xfrm>
                        <a:off x="11074676" y="1202354"/>
                        <a:ext cx="0" cy="45653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Oval 41"/>
                    <p:cNvSpPr/>
                    <p:nvPr/>
                  </p:nvSpPr>
                  <p:spPr>
                    <a:xfrm>
                      <a:off x="265483" y="1012509"/>
                      <a:ext cx="162508" cy="15368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Rectangle 42"/>
                    <p:cNvSpPr/>
                    <p:nvPr/>
                  </p:nvSpPr>
                  <p:spPr>
                    <a:xfrm>
                      <a:off x="-47875" y="246482"/>
                      <a:ext cx="1026535" cy="601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+mn-cs"/>
                        </a:rPr>
                        <a:t>ต.ค. 63</a:t>
                      </a:r>
                      <a:endParaRPr kumimoji="0" lang="en-US" alt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TextBox 20"/>
                  <p:cNvSpPr txBox="1"/>
                  <p:nvPr/>
                </p:nvSpPr>
                <p:spPr>
                  <a:xfrm>
                    <a:off x="5466821" y="1070618"/>
                    <a:ext cx="750045" cy="710963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5" name="TextBox 22"/>
                  <p:cNvSpPr txBox="1"/>
                  <p:nvPr/>
                </p:nvSpPr>
                <p:spPr>
                  <a:xfrm>
                    <a:off x="6455630" y="1612715"/>
                    <a:ext cx="809614" cy="119011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.2</a:t>
                    </a:r>
                  </a:p>
                </p:txBody>
              </p:sp>
              <p:sp>
                <p:nvSpPr>
                  <p:cNvPr id="36" name="TextBox 24"/>
                  <p:cNvSpPr txBox="1"/>
                  <p:nvPr/>
                </p:nvSpPr>
                <p:spPr>
                  <a:xfrm>
                    <a:off x="6487269" y="1167980"/>
                    <a:ext cx="942294" cy="61360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2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7" name="TextBox 26"/>
                  <p:cNvSpPr txBox="1"/>
                  <p:nvPr/>
                </p:nvSpPr>
                <p:spPr>
                  <a:xfrm>
                    <a:off x="11947011" y="85139"/>
                    <a:ext cx="776919" cy="255062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2.4</a:t>
                    </a:r>
                    <a:endParaRPr kumimoji="0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3.4</a:t>
                    </a:r>
                  </a:p>
                </p:txBody>
              </p:sp>
            </p:grpSp>
            <p:grpSp>
              <p:nvGrpSpPr>
                <p:cNvPr id="22593" name="Group 5"/>
                <p:cNvGrpSpPr/>
                <p:nvPr/>
              </p:nvGrpSpPr>
              <p:grpSpPr>
                <a:xfrm>
                  <a:off x="5419256" y="1154505"/>
                  <a:ext cx="7130340" cy="701867"/>
                  <a:chOff x="5419256" y="1154505"/>
                  <a:chExt cx="7130340" cy="701867"/>
                </a:xfrm>
              </p:grpSpPr>
              <p:cxnSp>
                <p:nvCxnSpPr>
                  <p:cNvPr id="24" name="Straight Connector 19"/>
                  <p:cNvCxnSpPr/>
                  <p:nvPr/>
                </p:nvCxnSpPr>
                <p:spPr>
                  <a:xfrm>
                    <a:off x="5419256" y="1167982"/>
                    <a:ext cx="0" cy="61359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1"/>
                  <p:cNvCxnSpPr/>
                  <p:nvPr/>
                </p:nvCxnSpPr>
                <p:spPr>
                  <a:xfrm>
                    <a:off x="11104081" y="1190443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3"/>
                  <p:cNvCxnSpPr/>
                  <p:nvPr/>
                </p:nvCxnSpPr>
                <p:spPr>
                  <a:xfrm>
                    <a:off x="6445568" y="1226381"/>
                    <a:ext cx="0" cy="6299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25"/>
                  <p:cNvCxnSpPr/>
                  <p:nvPr/>
                </p:nvCxnSpPr>
                <p:spPr>
                  <a:xfrm>
                    <a:off x="12549596" y="1154505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27"/>
                  <p:cNvCxnSpPr/>
                  <p:nvPr/>
                </p:nvCxnSpPr>
                <p:spPr>
                  <a:xfrm>
                    <a:off x="7992514" y="1226381"/>
                    <a:ext cx="0" cy="59113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5052527" y="122697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 1.3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280998" y="1084789"/>
                <a:ext cx="668773" cy="44760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2</a:t>
                </a: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.2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7804" y="104413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3.1</a:t>
                </a:r>
                <a:endParaRPr kumimoji="0" lang="en-US" altLang="x-non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endParaRPr>
              </a:p>
            </p:txBody>
          </p:sp>
          <p:cxnSp>
            <p:nvCxnSpPr>
              <p:cNvPr id="33" name="Straight Connector 27"/>
              <p:cNvCxnSpPr/>
              <p:nvPr/>
            </p:nvCxnSpPr>
            <p:spPr>
              <a:xfrm>
                <a:off x="3175649" y="1086062"/>
                <a:ext cx="0" cy="2806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9501669" y="716967"/>
              <a:ext cx="696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3.2</a:t>
              </a:r>
            </a:p>
          </p:txBody>
        </p:sp>
      </p:grp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201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9"/>
          <p:cNvSpPr txBox="1"/>
          <p:nvPr/>
        </p:nvSpPr>
        <p:spPr>
          <a:xfrm>
            <a:off x="0" y="-2540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532" name="Table 22531"/>
          <p:cNvGraphicFramePr/>
          <p:nvPr>
            <p:extLst>
              <p:ext uri="{D42A27DB-BD31-4B8C-83A1-F6EECF244321}">
                <p14:modId xmlns:p14="http://schemas.microsoft.com/office/powerpoint/2010/main" val="3808733700"/>
              </p:ext>
            </p:extLst>
          </p:nvPr>
        </p:nvGraphicFramePr>
        <p:xfrm>
          <a:off x="113611" y="1220161"/>
          <a:ext cx="11928335" cy="4302434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(MS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จัดทำแผนบูรณาการการลงทุนและการดำเนินงานเพื่อพัฒนาโครงสร้างพื้นฐานด้านพลังงาน ระยะ 5 ปี (สนพ.)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altLang="en-US" sz="11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ตั้งคณะทำงานและดำเนินการจัดทำแผนบูรณาการการลงทุนและการดำเนินงานเพื่อพัฒนาโครงสร้างพื้นฐานด้านพลังงาน ระยะ 5 ปี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1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จัดทำกรอบแนวทางการบูรณาการการทำงานเพื่อจัดทำแผนฯ และขออนุมัติหลักการและแนวทางการทำงานจาก ครม.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สำนักงาน กกพ. ร่วมกับ พน. มท. และ 3 การไฟฟ้า จัดทำแผนบูรณาการการลงทุนและพัฒนาระบบไฟฟ้าของประเทศ ทั้งการผลิตระบบส่ง และระบบจำหน่าย ระยะ 5 ปี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45751"/>
                  </a:ext>
                </a:extLst>
              </a:tr>
              <a:tr h="294872"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เสนอคณะกรรมการนโยบายพลังงานแห่งชาติ (กพช.) เพื่อพิจารณาอนุมัติและประกาศแผนบูรณาการการลงทุนและการดำเนินงานเพื่อพัฒนาโครงสร้างพื้นฐานด้านพลังงาน ระยะ 5 ปี และ 3 การไฟฟ้ารวมทั้งหน่วยงานที่เกี่ยวข้องนำไปปฏิบัติ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448889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(MS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ระเบียบและกฎเกณฑ์สำหรับ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Third Party Access 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และการส่งเสริมกิจการจำหน่าย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Retail)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(สนง.กกพ.)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ศึกษาความเหมาะสม วิเคราะห์ข้อดี ข้อเสีย ส่งเสริมและจัดทำระเบียบและกฎเกณฑ์สำหรับ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TPA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ระบบส่งและระบบจำหน่าย ส่งเสริมกิจการจำหน่าย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Retail) 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3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เสนอคณะกรรมการนโยบายพลังงานแห่งชาติ (กพช.) เห็นชอบ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รอผลศึกษาแล้วเสร็จ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9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เสนอ ครม. เพื่อทราบ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รอผลศึกษาแล้วเสร็จ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5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กำหนดพื้นที่นำร่อง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TPA 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รอผลศึกษาแล้วเสร็จ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29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(MS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การเตรียมการในเบื้องต้นเพื่อเปลี่ยนผ่านสู่ยุค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Prosumer 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(สนพ./สนง.กกพ.)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ปรับปรุงโครงสร้างอัตราค่าไฟฟ้าและก๊าซธรรมชาติให้สะท้อนต้นทุนอย่างเหมาะสม เป็นธรรม และเพื่อเปลี่ยนผ่านสู่ยุค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Prosumer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h-TH" altLang="en-US" sz="11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2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ปรับปรุงใบแจ้งค่าไฟฟ้าโดยเปิดเผยข้อมูลและรายละเอียดต้นทุนที่เกี่ยวข้องพึงประเมินอย่างเหมาะสมแก่ประชาชนผ่านเทคโนโลยีดิจิทัลเพื่อสร้างความรู้ความเข้าใจและเตรียมการเปลี่ยนผ่านกิจการไฟฟ้าสู่ยุค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Prosumer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h-TH" alt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รอผลศึกษาแล้วเสร็จ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40064D8-1208-D72B-B347-B28D7AD2949B}"/>
              </a:ext>
            </a:extLst>
          </p:cNvPr>
          <p:cNvGrpSpPr/>
          <p:nvPr/>
        </p:nvGrpSpPr>
        <p:grpSpPr>
          <a:xfrm>
            <a:off x="117718" y="459186"/>
            <a:ext cx="11988806" cy="736570"/>
            <a:chOff x="75514" y="388846"/>
            <a:chExt cx="11988806" cy="736570"/>
          </a:xfrm>
        </p:grpSpPr>
        <p:grpSp>
          <p:nvGrpSpPr>
            <p:cNvPr id="10" name="Group 9"/>
            <p:cNvGrpSpPr/>
            <p:nvPr/>
          </p:nvGrpSpPr>
          <p:grpSpPr>
            <a:xfrm>
              <a:off x="75514" y="388846"/>
              <a:ext cx="11988806" cy="736570"/>
              <a:chOff x="313128" y="530225"/>
              <a:chExt cx="11631508" cy="1330798"/>
            </a:xfrm>
          </p:grpSpPr>
          <p:grpSp>
            <p:nvGrpSpPr>
              <p:cNvPr id="22591" name="Group 6"/>
              <p:cNvGrpSpPr/>
              <p:nvPr/>
            </p:nvGrpSpPr>
            <p:grpSpPr>
              <a:xfrm>
                <a:off x="313128" y="530225"/>
                <a:ext cx="11631508" cy="1330798"/>
                <a:chOff x="-54874" y="0"/>
                <a:chExt cx="13512518" cy="2802829"/>
              </a:xfrm>
            </p:grpSpPr>
            <p:grpSp>
              <p:nvGrpSpPr>
                <p:cNvPr id="22592" name="Group 1"/>
                <p:cNvGrpSpPr/>
                <p:nvPr/>
              </p:nvGrpSpPr>
              <p:grpSpPr>
                <a:xfrm>
                  <a:off x="-54874" y="0"/>
                  <a:ext cx="13512518" cy="2802829"/>
                  <a:chOff x="-54874" y="0"/>
                  <a:chExt cx="13512518" cy="2802829"/>
                </a:xfrm>
              </p:grpSpPr>
              <p:grpSp>
                <p:nvGrpSpPr>
                  <p:cNvPr id="22599" name="Group 4"/>
                  <p:cNvGrpSpPr/>
                  <p:nvPr/>
                </p:nvGrpSpPr>
                <p:grpSpPr>
                  <a:xfrm>
                    <a:off x="-54874" y="0"/>
                    <a:ext cx="13512518" cy="1824716"/>
                    <a:chOff x="-47875" y="0"/>
                    <a:chExt cx="11788964" cy="1836045"/>
                  </a:xfrm>
                </p:grpSpPr>
                <p:grpSp>
                  <p:nvGrpSpPr>
                    <p:cNvPr id="22605" name="Group 3"/>
                    <p:cNvGrpSpPr/>
                    <p:nvPr/>
                  </p:nvGrpSpPr>
                  <p:grpSpPr>
                    <a:xfrm>
                      <a:off x="150816" y="0"/>
                      <a:ext cx="11590273" cy="1836045"/>
                      <a:chOff x="150816" y="0"/>
                      <a:chExt cx="11590273" cy="1836045"/>
                    </a:xfrm>
                  </p:grpSpPr>
                  <p:grpSp>
                    <p:nvGrpSpPr>
                      <p:cNvPr id="22608" name="Group 2"/>
                      <p:cNvGrpSpPr/>
                      <p:nvPr/>
                    </p:nvGrpSpPr>
                    <p:grpSpPr>
                      <a:xfrm>
                        <a:off x="150816" y="0"/>
                        <a:ext cx="11590273" cy="1836045"/>
                        <a:chOff x="150816" y="0"/>
                        <a:chExt cx="11590272" cy="1836045"/>
                      </a:xfrm>
                    </p:grpSpPr>
                    <p:pic>
                      <p:nvPicPr>
                        <p:cNvPr id="22610" name="Picture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0816" y="0"/>
                          <a:ext cx="11333941" cy="18360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  <p:sp>
                      <p:nvSpPr>
                        <p:cNvPr id="45" name="TextBox 38"/>
                        <p:cNvSpPr txBox="1"/>
                        <p:nvPr/>
                      </p:nvSpPr>
                      <p:spPr>
                        <a:xfrm>
                          <a:off x="11169897" y="553379"/>
                          <a:ext cx="571191" cy="827184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>
                          <a:lvl1pPr marL="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 1</a:t>
                          </a:r>
                          <a:endParaRPr kumimoji="0" lang="th-TH" sz="105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PSK" panose="020B0500040200020003" pitchFamily="34" charset="-34"/>
                            <a:ea typeface="+mn-ea"/>
                            <a:cs typeface="TH SarabunPSK" panose="020B0500040200020003" pitchFamily="34" charset="-34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2</a:t>
                          </a:r>
                          <a:b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</a:b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3</a:t>
                          </a:r>
                        </a:p>
                      </p:txBody>
                    </p:sp>
                  </p:grpSp>
                  <p:cxnSp>
                    <p:nvCxnSpPr>
                      <p:cNvPr id="43" name="Straight Connector 40"/>
                      <p:cNvCxnSpPr/>
                      <p:nvPr/>
                    </p:nvCxnSpPr>
                    <p:spPr>
                      <a:xfrm>
                        <a:off x="11074676" y="1202354"/>
                        <a:ext cx="0" cy="45653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Oval 41"/>
                    <p:cNvSpPr/>
                    <p:nvPr/>
                  </p:nvSpPr>
                  <p:spPr>
                    <a:xfrm>
                      <a:off x="265483" y="1012509"/>
                      <a:ext cx="162508" cy="15368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Rectangle 42"/>
                    <p:cNvSpPr/>
                    <p:nvPr/>
                  </p:nvSpPr>
                  <p:spPr>
                    <a:xfrm>
                      <a:off x="-47875" y="246482"/>
                      <a:ext cx="1026535" cy="601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+mn-cs"/>
                        </a:rPr>
                        <a:t>ต.ค. 63</a:t>
                      </a:r>
                      <a:endParaRPr kumimoji="0" lang="en-US" alt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TextBox 20"/>
                  <p:cNvSpPr txBox="1"/>
                  <p:nvPr/>
                </p:nvSpPr>
                <p:spPr>
                  <a:xfrm>
                    <a:off x="5466821" y="1070618"/>
                    <a:ext cx="750045" cy="710963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5" name="TextBox 22"/>
                  <p:cNvSpPr txBox="1"/>
                  <p:nvPr/>
                </p:nvSpPr>
                <p:spPr>
                  <a:xfrm>
                    <a:off x="6455630" y="1612715"/>
                    <a:ext cx="809614" cy="119011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.2</a:t>
                    </a:r>
                  </a:p>
                </p:txBody>
              </p:sp>
              <p:sp>
                <p:nvSpPr>
                  <p:cNvPr id="36" name="TextBox 24"/>
                  <p:cNvSpPr txBox="1"/>
                  <p:nvPr/>
                </p:nvSpPr>
                <p:spPr>
                  <a:xfrm>
                    <a:off x="6487269" y="1167980"/>
                    <a:ext cx="942294" cy="61360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2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7" name="TextBox 26"/>
                  <p:cNvSpPr txBox="1"/>
                  <p:nvPr/>
                </p:nvSpPr>
                <p:spPr>
                  <a:xfrm>
                    <a:off x="11947011" y="85139"/>
                    <a:ext cx="776919" cy="255062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2.4</a:t>
                    </a:r>
                    <a:endParaRPr kumimoji="0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3.4</a:t>
                    </a:r>
                  </a:p>
                </p:txBody>
              </p:sp>
            </p:grpSp>
            <p:grpSp>
              <p:nvGrpSpPr>
                <p:cNvPr id="22593" name="Group 5"/>
                <p:cNvGrpSpPr/>
                <p:nvPr/>
              </p:nvGrpSpPr>
              <p:grpSpPr>
                <a:xfrm>
                  <a:off x="5419256" y="1154505"/>
                  <a:ext cx="7130340" cy="701867"/>
                  <a:chOff x="5419256" y="1154505"/>
                  <a:chExt cx="7130340" cy="701867"/>
                </a:xfrm>
              </p:grpSpPr>
              <p:cxnSp>
                <p:nvCxnSpPr>
                  <p:cNvPr id="24" name="Straight Connector 19"/>
                  <p:cNvCxnSpPr/>
                  <p:nvPr/>
                </p:nvCxnSpPr>
                <p:spPr>
                  <a:xfrm>
                    <a:off x="5419256" y="1167982"/>
                    <a:ext cx="0" cy="61359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1"/>
                  <p:cNvCxnSpPr/>
                  <p:nvPr/>
                </p:nvCxnSpPr>
                <p:spPr>
                  <a:xfrm>
                    <a:off x="11104081" y="1190443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3"/>
                  <p:cNvCxnSpPr/>
                  <p:nvPr/>
                </p:nvCxnSpPr>
                <p:spPr>
                  <a:xfrm>
                    <a:off x="6445568" y="1226381"/>
                    <a:ext cx="0" cy="6299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25"/>
                  <p:cNvCxnSpPr/>
                  <p:nvPr/>
                </p:nvCxnSpPr>
                <p:spPr>
                  <a:xfrm>
                    <a:off x="12549596" y="1154505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27"/>
                  <p:cNvCxnSpPr/>
                  <p:nvPr/>
                </p:nvCxnSpPr>
                <p:spPr>
                  <a:xfrm>
                    <a:off x="7992514" y="1226381"/>
                    <a:ext cx="0" cy="59113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5052527" y="122697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 1.3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280998" y="1084789"/>
                <a:ext cx="668773" cy="44760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2</a:t>
                </a: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.2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7804" y="104413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3.1</a:t>
                </a:r>
                <a:endParaRPr kumimoji="0" lang="en-US" altLang="x-non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endParaRPr>
              </a:p>
            </p:txBody>
          </p:sp>
          <p:cxnSp>
            <p:nvCxnSpPr>
              <p:cNvPr id="33" name="Straight Connector 27"/>
              <p:cNvCxnSpPr/>
              <p:nvPr/>
            </p:nvCxnSpPr>
            <p:spPr>
              <a:xfrm>
                <a:off x="3175649" y="1086062"/>
                <a:ext cx="0" cy="2806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9501669" y="716967"/>
              <a:ext cx="696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3.2</a:t>
              </a:r>
            </a:p>
          </p:txBody>
        </p:sp>
      </p:grp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9"/>
          <p:cNvSpPr txBox="1"/>
          <p:nvPr/>
        </p:nvSpPr>
        <p:spPr>
          <a:xfrm>
            <a:off x="0" y="-2540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532" name="Table 22531"/>
          <p:cNvGraphicFramePr/>
          <p:nvPr>
            <p:extLst>
              <p:ext uri="{D42A27DB-BD31-4B8C-83A1-F6EECF244321}">
                <p14:modId xmlns:p14="http://schemas.microsoft.com/office/powerpoint/2010/main" val="618110998"/>
              </p:ext>
            </p:extLst>
          </p:nvPr>
        </p:nvGraphicFramePr>
        <p:xfrm>
          <a:off x="113611" y="1220161"/>
          <a:ext cx="11928335" cy="3446137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(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 3)</a:t>
                      </a:r>
                      <a:endParaRPr lang="en-US" altLang="x-none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ด้านการพัฒนาอุตสาหกรรมก๊าซธรรมชาติ (สนพ./ชธ.)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altLang="en-US" sz="11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 3.1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MS3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dirty="0"/>
                        <a:t>การจัดก๊าซธรรมชาติให้มีความต่อเนื่องและไม่เกิดการหยุดชะงัก</a:t>
                      </a:r>
                      <a:r>
                        <a:rPr lang="en-US" sz="1200" dirty="0"/>
                        <a:t> </a:t>
                      </a:r>
                      <a:r>
                        <a:rPr lang="th-TH" sz="1200" b="0" dirty="0"/>
                        <a:t>(ชธ.)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11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5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เปิดประมูลแหล่งสัมปทานที่กำลังจะหมดอายุ (เอราวัณ บงกช) และกำหนดมาตรการเพื่อให้การผลิตต่อเนื่อง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</a:p>
                    <a:p>
                      <a:pPr lvl="0" algn="ctr" eaLnBrk="1" fontAlgn="ctr" hangingPunct="1">
                        <a:buNone/>
                      </a:pP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028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จัดทำแนวทางการดำเนินการในการบริหารจัดการแหล่งสัมปทานในอ่าวไทยที่จะหมดอายุในอนาคต ได้แก่ แหล่งไพลิน แหล่ง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JDA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หมดอายุ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PSC)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แหล่งทานตะวัน/เบญจมาศ และแหล่งอาทิตย์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45751"/>
                  </a:ext>
                </a:extLst>
              </a:tr>
              <a:tr h="278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206301"/>
                  </a:ext>
                </a:extLst>
              </a:tr>
              <a:tr h="2363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(MS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การใช้โครงสร้างพื้นฐานพลังงานที่เกี่ยวข้องกับก๊าซธรรมชาติให้เกิดประโยชน์สูงสุด </a:t>
                      </a:r>
                      <a:r>
                        <a:rPr lang="th-TH" altLang="x-none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(สนพ.)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ทบทวนแผนโครงสร้างพื้นฐานของประเทศเพื่อรองรับความมั่นคงและการเติบโตของประเทศ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กำหนด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Roadmap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ในการพัฒนาหรือจัดหาเชื้อเพลิงเพื่อรองรับความต้องการก๊าซธรรมชาติ และทบทวนแผนโครงสร้างพื้นฐานในภาคตะวันตกและภาคใต้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(MS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การนำก๊าซธรรมชาติมาใช้ประโยชน์อย่างต่อเนื่อง เพื่อลดผลกระทบต่อสิ่งแวดล้อม </a:t>
                      </a:r>
                      <a:r>
                        <a:rPr lang="th-TH" altLang="x-none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(สนพ.)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กำหนดเป็นนโยบายให้ก๊าซธรรมชาติเป็นหนึ่งในเชื้อเพลิงหลักในการผลิตไฟฟ้า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จัดทำมาตรการส่งเสริมการใช้ก๊าซธรรมชาติไปใช้ทดแทนน้ำมันเตา ถ่านหิน และ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LPG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ในโรงงานอุตสาหกรรม รวมถึงการนำก๊าซธรรมชาติ ทดแทนการใช้น้ำมันเตาในเรือ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ย.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ศึกษาการนำก๊าซธรรมชาติไปยังพื้นที่ต่างๆ นอกโครงข่ายระบบท่อส่งก๊าซธรรมชาติ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40064D8-1208-D72B-B347-B28D7AD2949B}"/>
              </a:ext>
            </a:extLst>
          </p:cNvPr>
          <p:cNvGrpSpPr/>
          <p:nvPr/>
        </p:nvGrpSpPr>
        <p:grpSpPr>
          <a:xfrm>
            <a:off x="117718" y="459186"/>
            <a:ext cx="11988806" cy="736570"/>
            <a:chOff x="75514" y="388846"/>
            <a:chExt cx="11988806" cy="736570"/>
          </a:xfrm>
        </p:grpSpPr>
        <p:grpSp>
          <p:nvGrpSpPr>
            <p:cNvPr id="10" name="Group 9"/>
            <p:cNvGrpSpPr/>
            <p:nvPr/>
          </p:nvGrpSpPr>
          <p:grpSpPr>
            <a:xfrm>
              <a:off x="75514" y="388846"/>
              <a:ext cx="11988806" cy="736570"/>
              <a:chOff x="313128" y="530225"/>
              <a:chExt cx="11631508" cy="1330798"/>
            </a:xfrm>
          </p:grpSpPr>
          <p:grpSp>
            <p:nvGrpSpPr>
              <p:cNvPr id="22591" name="Group 6"/>
              <p:cNvGrpSpPr/>
              <p:nvPr/>
            </p:nvGrpSpPr>
            <p:grpSpPr>
              <a:xfrm>
                <a:off x="313128" y="530225"/>
                <a:ext cx="11631508" cy="1330798"/>
                <a:chOff x="-54874" y="0"/>
                <a:chExt cx="13512518" cy="2802829"/>
              </a:xfrm>
            </p:grpSpPr>
            <p:grpSp>
              <p:nvGrpSpPr>
                <p:cNvPr id="22592" name="Group 1"/>
                <p:cNvGrpSpPr/>
                <p:nvPr/>
              </p:nvGrpSpPr>
              <p:grpSpPr>
                <a:xfrm>
                  <a:off x="-54874" y="0"/>
                  <a:ext cx="13512518" cy="2802829"/>
                  <a:chOff x="-54874" y="0"/>
                  <a:chExt cx="13512518" cy="2802829"/>
                </a:xfrm>
              </p:grpSpPr>
              <p:grpSp>
                <p:nvGrpSpPr>
                  <p:cNvPr id="22599" name="Group 4"/>
                  <p:cNvGrpSpPr/>
                  <p:nvPr/>
                </p:nvGrpSpPr>
                <p:grpSpPr>
                  <a:xfrm>
                    <a:off x="-54874" y="0"/>
                    <a:ext cx="13512518" cy="1824716"/>
                    <a:chOff x="-47875" y="0"/>
                    <a:chExt cx="11788964" cy="1836045"/>
                  </a:xfrm>
                </p:grpSpPr>
                <p:grpSp>
                  <p:nvGrpSpPr>
                    <p:cNvPr id="22605" name="Group 3"/>
                    <p:cNvGrpSpPr/>
                    <p:nvPr/>
                  </p:nvGrpSpPr>
                  <p:grpSpPr>
                    <a:xfrm>
                      <a:off x="150816" y="0"/>
                      <a:ext cx="11590273" cy="1836045"/>
                      <a:chOff x="150816" y="0"/>
                      <a:chExt cx="11590273" cy="1836045"/>
                    </a:xfrm>
                  </p:grpSpPr>
                  <p:grpSp>
                    <p:nvGrpSpPr>
                      <p:cNvPr id="22608" name="Group 2"/>
                      <p:cNvGrpSpPr/>
                      <p:nvPr/>
                    </p:nvGrpSpPr>
                    <p:grpSpPr>
                      <a:xfrm>
                        <a:off x="150816" y="0"/>
                        <a:ext cx="11590273" cy="1836045"/>
                        <a:chOff x="150816" y="0"/>
                        <a:chExt cx="11590272" cy="1836045"/>
                      </a:xfrm>
                    </p:grpSpPr>
                    <p:pic>
                      <p:nvPicPr>
                        <p:cNvPr id="22610" name="Picture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0816" y="0"/>
                          <a:ext cx="11333941" cy="18360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  <p:sp>
                      <p:nvSpPr>
                        <p:cNvPr id="45" name="TextBox 38"/>
                        <p:cNvSpPr txBox="1"/>
                        <p:nvPr/>
                      </p:nvSpPr>
                      <p:spPr>
                        <a:xfrm>
                          <a:off x="11169897" y="553379"/>
                          <a:ext cx="571191" cy="827184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>
                          <a:lvl1pPr marL="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 1</a:t>
                          </a:r>
                          <a:endParaRPr kumimoji="0" lang="th-TH" sz="105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PSK" panose="020B0500040200020003" pitchFamily="34" charset="-34"/>
                            <a:ea typeface="+mn-ea"/>
                            <a:cs typeface="TH SarabunPSK" panose="020B0500040200020003" pitchFamily="34" charset="-34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2</a:t>
                          </a:r>
                          <a:b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</a:b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3</a:t>
                          </a:r>
                        </a:p>
                      </p:txBody>
                    </p:sp>
                  </p:grpSp>
                  <p:cxnSp>
                    <p:nvCxnSpPr>
                      <p:cNvPr id="43" name="Straight Connector 40"/>
                      <p:cNvCxnSpPr/>
                      <p:nvPr/>
                    </p:nvCxnSpPr>
                    <p:spPr>
                      <a:xfrm>
                        <a:off x="11074676" y="1202354"/>
                        <a:ext cx="0" cy="45653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Oval 41"/>
                    <p:cNvSpPr/>
                    <p:nvPr/>
                  </p:nvSpPr>
                  <p:spPr>
                    <a:xfrm>
                      <a:off x="265483" y="1012509"/>
                      <a:ext cx="162508" cy="15368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Rectangle 42"/>
                    <p:cNvSpPr/>
                    <p:nvPr/>
                  </p:nvSpPr>
                  <p:spPr>
                    <a:xfrm>
                      <a:off x="-47875" y="246482"/>
                      <a:ext cx="1026535" cy="601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+mn-cs"/>
                        </a:rPr>
                        <a:t>ต.ค. 63</a:t>
                      </a:r>
                      <a:endParaRPr kumimoji="0" lang="en-US" alt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TextBox 20"/>
                  <p:cNvSpPr txBox="1"/>
                  <p:nvPr/>
                </p:nvSpPr>
                <p:spPr>
                  <a:xfrm>
                    <a:off x="5466821" y="1070618"/>
                    <a:ext cx="750045" cy="710963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5" name="TextBox 22"/>
                  <p:cNvSpPr txBox="1"/>
                  <p:nvPr/>
                </p:nvSpPr>
                <p:spPr>
                  <a:xfrm>
                    <a:off x="6455630" y="1612715"/>
                    <a:ext cx="809614" cy="119011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.2</a:t>
                    </a:r>
                  </a:p>
                </p:txBody>
              </p:sp>
              <p:sp>
                <p:nvSpPr>
                  <p:cNvPr id="36" name="TextBox 24"/>
                  <p:cNvSpPr txBox="1"/>
                  <p:nvPr/>
                </p:nvSpPr>
                <p:spPr>
                  <a:xfrm>
                    <a:off x="6487269" y="1167980"/>
                    <a:ext cx="942294" cy="61360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2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7" name="TextBox 26"/>
                  <p:cNvSpPr txBox="1"/>
                  <p:nvPr/>
                </p:nvSpPr>
                <p:spPr>
                  <a:xfrm>
                    <a:off x="11947011" y="85139"/>
                    <a:ext cx="776919" cy="255062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2.4</a:t>
                    </a:r>
                    <a:endParaRPr kumimoji="0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3.4</a:t>
                    </a:r>
                  </a:p>
                </p:txBody>
              </p:sp>
            </p:grpSp>
            <p:grpSp>
              <p:nvGrpSpPr>
                <p:cNvPr id="22593" name="Group 5"/>
                <p:cNvGrpSpPr/>
                <p:nvPr/>
              </p:nvGrpSpPr>
              <p:grpSpPr>
                <a:xfrm>
                  <a:off x="5419256" y="1154505"/>
                  <a:ext cx="7130340" cy="701867"/>
                  <a:chOff x="5419256" y="1154505"/>
                  <a:chExt cx="7130340" cy="701867"/>
                </a:xfrm>
              </p:grpSpPr>
              <p:cxnSp>
                <p:nvCxnSpPr>
                  <p:cNvPr id="24" name="Straight Connector 19"/>
                  <p:cNvCxnSpPr/>
                  <p:nvPr/>
                </p:nvCxnSpPr>
                <p:spPr>
                  <a:xfrm>
                    <a:off x="5419256" y="1167982"/>
                    <a:ext cx="0" cy="61359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1"/>
                  <p:cNvCxnSpPr/>
                  <p:nvPr/>
                </p:nvCxnSpPr>
                <p:spPr>
                  <a:xfrm>
                    <a:off x="11104081" y="1190443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3"/>
                  <p:cNvCxnSpPr/>
                  <p:nvPr/>
                </p:nvCxnSpPr>
                <p:spPr>
                  <a:xfrm>
                    <a:off x="6445568" y="1226381"/>
                    <a:ext cx="0" cy="6299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25"/>
                  <p:cNvCxnSpPr/>
                  <p:nvPr/>
                </p:nvCxnSpPr>
                <p:spPr>
                  <a:xfrm>
                    <a:off x="12549596" y="1154505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27"/>
                  <p:cNvCxnSpPr/>
                  <p:nvPr/>
                </p:nvCxnSpPr>
                <p:spPr>
                  <a:xfrm>
                    <a:off x="7992514" y="1226381"/>
                    <a:ext cx="0" cy="59113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5052527" y="122697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 1.3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280998" y="1084789"/>
                <a:ext cx="668773" cy="44760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2</a:t>
                </a: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.2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7804" y="104413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3.1</a:t>
                </a:r>
                <a:endParaRPr kumimoji="0" lang="en-US" altLang="x-non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endParaRPr>
              </a:p>
            </p:txBody>
          </p:sp>
          <p:cxnSp>
            <p:nvCxnSpPr>
              <p:cNvPr id="33" name="Straight Connector 27"/>
              <p:cNvCxnSpPr/>
              <p:nvPr/>
            </p:nvCxnSpPr>
            <p:spPr>
              <a:xfrm>
                <a:off x="3175649" y="1086062"/>
                <a:ext cx="0" cy="2806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9501669" y="716967"/>
              <a:ext cx="696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3.2</a:t>
              </a:r>
            </a:p>
          </p:txBody>
        </p:sp>
      </p:grp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82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9"/>
          <p:cNvSpPr txBox="1"/>
          <p:nvPr/>
        </p:nvSpPr>
        <p:spPr>
          <a:xfrm>
            <a:off x="0" y="-2540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532" name="Table 22531"/>
          <p:cNvGraphicFramePr/>
          <p:nvPr>
            <p:extLst>
              <p:ext uri="{D42A27DB-BD31-4B8C-83A1-F6EECF244321}">
                <p14:modId xmlns:p14="http://schemas.microsoft.com/office/powerpoint/2010/main" val="878932983"/>
              </p:ext>
            </p:extLst>
          </p:nvPr>
        </p:nvGraphicFramePr>
        <p:xfrm>
          <a:off x="113611" y="1220161"/>
          <a:ext cx="11928335" cy="3194832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 3.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MS3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dirty="0"/>
                        <a:t>การส่งเสริมให้เกิดการแข่งขันในการประกอบธุรกิจพลังงาน</a:t>
                      </a:r>
                      <a:r>
                        <a:rPr lang="en-US" sz="1200" dirty="0"/>
                        <a:t> </a:t>
                      </a:r>
                      <a:r>
                        <a:rPr lang="th-TH" sz="1200" b="0" dirty="0"/>
                        <a:t>(สนพ./ชธ./สนง.กกพ.)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1100" baseline="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-ทบทวนแนวทางการส่งเสริมการแข่งขันในกิจการก๊าซธรรมชาติ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ศึกษาถึงสัดส่วนของปริมาณก๊าซธรรมชาติเพื่อรักษาความมั่นคงกับปริมาณเพื่อเปิดให้มีการแข่งขันที่เหมาะสมกับประเทศไทย 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h-TH" altLang="en-US" sz="11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อยู่ระหว่างดำเนินการ</a:t>
                      </a:r>
                      <a:endParaRPr lang="th-TH" alt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45751"/>
                  </a:ext>
                </a:extLst>
              </a:tr>
              <a:tr h="278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ศึกษาแนวทางการกำหนดโครงสร้างตลาดก๊าซธรรมชาติ แนวทางการกำกับดูแลที่ส่งเสริมให้เกิดการแข่งขัน และเกิดประโยชน์กับผู้บริโภค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11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82838"/>
                  </a:ext>
                </a:extLst>
              </a:tr>
              <a:tr h="2363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(MS</a:t>
                      </a:r>
                      <a:r>
                        <a:rPr lang="th-TH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</a:t>
                      </a:r>
                      <a:r>
                        <a:rPr lang="en-US" altLang="x-none" sz="1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การสร้างโอกาสให้ประเทศไทยกลายเป็น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Regional LNG Trading Hub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(สนพ./ชธ./ปตท.)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-ศึกษาความเป็นไปได้ในการพัฒนา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Hub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ของไทย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-กำหนด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Roadmap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Hub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ของไทย</a:t>
                      </a:r>
                    </a:p>
                  </a:txBody>
                  <a:tcPr marL="49973" marR="4997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ดำเนินโครงการน าร่องผ่าน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 (First Commercial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Cargo)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ปรับปรุงกฎ/ระเบียบ/มาตรการส่งเสริม เพื่อให้รองรับการเป็น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Hub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/>
                        <a:t>- ออกใบอนุญาต/สนับสนุน </a:t>
                      </a:r>
                      <a:r>
                        <a:rPr lang="en-US" sz="1200" dirty="0"/>
                        <a:t>Trading LNG </a:t>
                      </a:r>
                      <a:r>
                        <a:rPr lang="th-TH" sz="1200" dirty="0"/>
                        <a:t>เพื่อให้มีผู้ประกอบการ นำเข้า &gt;=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และ ส่งออก &gt;=2 ราย </a:t>
                      </a:r>
                      <a:endParaRPr lang="th-TH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0177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en-US" altLang="x-none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จัดทำมาตรการสนับสนุนในการทำธุรกิจ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ทั้งในและต่างประเทศ (ภูมิภาคอาเซียน)</a:t>
                      </a:r>
                    </a:p>
                  </a:txBody>
                  <a:tcPr marL="49973" marR="499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53567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40064D8-1208-D72B-B347-B28D7AD2949B}"/>
              </a:ext>
            </a:extLst>
          </p:cNvPr>
          <p:cNvGrpSpPr/>
          <p:nvPr/>
        </p:nvGrpSpPr>
        <p:grpSpPr>
          <a:xfrm>
            <a:off x="117718" y="459186"/>
            <a:ext cx="11988806" cy="736570"/>
            <a:chOff x="75514" y="388846"/>
            <a:chExt cx="11988806" cy="736570"/>
          </a:xfrm>
        </p:grpSpPr>
        <p:grpSp>
          <p:nvGrpSpPr>
            <p:cNvPr id="10" name="Group 9"/>
            <p:cNvGrpSpPr/>
            <p:nvPr/>
          </p:nvGrpSpPr>
          <p:grpSpPr>
            <a:xfrm>
              <a:off x="75514" y="388846"/>
              <a:ext cx="11988806" cy="736570"/>
              <a:chOff x="313128" y="530225"/>
              <a:chExt cx="11631508" cy="1330798"/>
            </a:xfrm>
          </p:grpSpPr>
          <p:grpSp>
            <p:nvGrpSpPr>
              <p:cNvPr id="22591" name="Group 6"/>
              <p:cNvGrpSpPr/>
              <p:nvPr/>
            </p:nvGrpSpPr>
            <p:grpSpPr>
              <a:xfrm>
                <a:off x="313128" y="530225"/>
                <a:ext cx="11631508" cy="1330798"/>
                <a:chOff x="-54874" y="0"/>
                <a:chExt cx="13512518" cy="2802829"/>
              </a:xfrm>
            </p:grpSpPr>
            <p:grpSp>
              <p:nvGrpSpPr>
                <p:cNvPr id="22592" name="Group 1"/>
                <p:cNvGrpSpPr/>
                <p:nvPr/>
              </p:nvGrpSpPr>
              <p:grpSpPr>
                <a:xfrm>
                  <a:off x="-54874" y="0"/>
                  <a:ext cx="13512518" cy="2802829"/>
                  <a:chOff x="-54874" y="0"/>
                  <a:chExt cx="13512518" cy="2802829"/>
                </a:xfrm>
              </p:grpSpPr>
              <p:grpSp>
                <p:nvGrpSpPr>
                  <p:cNvPr id="22599" name="Group 4"/>
                  <p:cNvGrpSpPr/>
                  <p:nvPr/>
                </p:nvGrpSpPr>
                <p:grpSpPr>
                  <a:xfrm>
                    <a:off x="-54874" y="0"/>
                    <a:ext cx="13512518" cy="1824716"/>
                    <a:chOff x="-47875" y="0"/>
                    <a:chExt cx="11788964" cy="1836045"/>
                  </a:xfrm>
                </p:grpSpPr>
                <p:grpSp>
                  <p:nvGrpSpPr>
                    <p:cNvPr id="22605" name="Group 3"/>
                    <p:cNvGrpSpPr/>
                    <p:nvPr/>
                  </p:nvGrpSpPr>
                  <p:grpSpPr>
                    <a:xfrm>
                      <a:off x="150816" y="0"/>
                      <a:ext cx="11590273" cy="1836045"/>
                      <a:chOff x="150816" y="0"/>
                      <a:chExt cx="11590273" cy="1836045"/>
                    </a:xfrm>
                  </p:grpSpPr>
                  <p:grpSp>
                    <p:nvGrpSpPr>
                      <p:cNvPr id="22608" name="Group 2"/>
                      <p:cNvGrpSpPr/>
                      <p:nvPr/>
                    </p:nvGrpSpPr>
                    <p:grpSpPr>
                      <a:xfrm>
                        <a:off x="150816" y="0"/>
                        <a:ext cx="11590273" cy="1836045"/>
                        <a:chOff x="150816" y="0"/>
                        <a:chExt cx="11590272" cy="1836045"/>
                      </a:xfrm>
                    </p:grpSpPr>
                    <p:pic>
                      <p:nvPicPr>
                        <p:cNvPr id="22610" name="Picture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0816" y="0"/>
                          <a:ext cx="11333941" cy="18360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  <p:sp>
                      <p:nvSpPr>
                        <p:cNvPr id="45" name="TextBox 38"/>
                        <p:cNvSpPr txBox="1"/>
                        <p:nvPr/>
                      </p:nvSpPr>
                      <p:spPr>
                        <a:xfrm>
                          <a:off x="11169897" y="553379"/>
                          <a:ext cx="571191" cy="827184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>
                          <a:lvl1pPr marL="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 1</a:t>
                          </a:r>
                          <a:endParaRPr kumimoji="0" lang="th-TH" sz="105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PSK" panose="020B0500040200020003" pitchFamily="34" charset="-34"/>
                            <a:ea typeface="+mn-ea"/>
                            <a:cs typeface="TH SarabunPSK" panose="020B0500040200020003" pitchFamily="34" charset="-34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2</a:t>
                          </a:r>
                          <a:b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</a:b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MS</a:t>
                          </a:r>
                          <a:r>
                            <a:rPr kumimoji="0" lang="th-TH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 </a:t>
                          </a:r>
                          <a:r>
                            <a:rPr kumimoji="0" lang="en-US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PSK" panose="020B0500040200020003" pitchFamily="34" charset="-34"/>
                              <a:ea typeface="+mn-ea"/>
                              <a:cs typeface="TH SarabunPSK" panose="020B0500040200020003" pitchFamily="34" charset="-34"/>
                            </a:rPr>
                            <a:t>3</a:t>
                          </a:r>
                        </a:p>
                      </p:txBody>
                    </p:sp>
                  </p:grpSp>
                  <p:cxnSp>
                    <p:nvCxnSpPr>
                      <p:cNvPr id="43" name="Straight Connector 40"/>
                      <p:cNvCxnSpPr/>
                      <p:nvPr/>
                    </p:nvCxnSpPr>
                    <p:spPr>
                      <a:xfrm>
                        <a:off x="11074676" y="1202354"/>
                        <a:ext cx="0" cy="45653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Oval 41"/>
                    <p:cNvSpPr/>
                    <p:nvPr/>
                  </p:nvSpPr>
                  <p:spPr>
                    <a:xfrm>
                      <a:off x="265483" y="1012509"/>
                      <a:ext cx="162508" cy="15368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Rectangle 42"/>
                    <p:cNvSpPr/>
                    <p:nvPr/>
                  </p:nvSpPr>
                  <p:spPr>
                    <a:xfrm>
                      <a:off x="-47875" y="246482"/>
                      <a:ext cx="1026535" cy="601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+mn-cs"/>
                        </a:rPr>
                        <a:t>ต.ค. 63</a:t>
                      </a:r>
                      <a:endParaRPr kumimoji="0" lang="en-US" alt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TextBox 20"/>
                  <p:cNvSpPr txBox="1"/>
                  <p:nvPr/>
                </p:nvSpPr>
                <p:spPr>
                  <a:xfrm>
                    <a:off x="5466821" y="1070618"/>
                    <a:ext cx="750045" cy="710963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5" name="TextBox 22"/>
                  <p:cNvSpPr txBox="1"/>
                  <p:nvPr/>
                </p:nvSpPr>
                <p:spPr>
                  <a:xfrm>
                    <a:off x="6455630" y="1612715"/>
                    <a:ext cx="809614" cy="119011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1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.2</a:t>
                    </a:r>
                  </a:p>
                </p:txBody>
              </p:sp>
              <p:sp>
                <p:nvSpPr>
                  <p:cNvPr id="36" name="TextBox 24"/>
                  <p:cNvSpPr txBox="1"/>
                  <p:nvPr/>
                </p:nvSpPr>
                <p:spPr>
                  <a:xfrm>
                    <a:off x="6487269" y="1167980"/>
                    <a:ext cx="942294" cy="61360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 </a:t>
                    </a:r>
                    <a:r>
                      <a:rPr kumimoji="0" lang="en-US" altLang="x-non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2</a:t>
                    </a:r>
                    <a:r>
                      <a:rPr kumimoji="0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.1</a:t>
                    </a:r>
                    <a:endParaRPr kumimoji="0" lang="en-US" altLang="x-none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</p:txBody>
              </p:sp>
              <p:sp>
                <p:nvSpPr>
                  <p:cNvPr id="37" name="TextBox 26"/>
                  <p:cNvSpPr txBox="1"/>
                  <p:nvPr/>
                </p:nvSpPr>
                <p:spPr>
                  <a:xfrm>
                    <a:off x="11947011" y="85139"/>
                    <a:ext cx="776919" cy="255062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2.4</a:t>
                    </a:r>
                    <a:endParaRPr kumimoji="0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TH SarabunPSK" panose="020B0500040200020003" pitchFamily="34" charset="-34"/>
                      <a:cs typeface="+mn-cs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x-non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+mn-cs"/>
                      </a:rPr>
                      <a:t>MS 3.4</a:t>
                    </a:r>
                  </a:p>
                </p:txBody>
              </p:sp>
            </p:grpSp>
            <p:grpSp>
              <p:nvGrpSpPr>
                <p:cNvPr id="22593" name="Group 5"/>
                <p:cNvGrpSpPr/>
                <p:nvPr/>
              </p:nvGrpSpPr>
              <p:grpSpPr>
                <a:xfrm>
                  <a:off x="5419256" y="1154505"/>
                  <a:ext cx="7130340" cy="701867"/>
                  <a:chOff x="5419256" y="1154505"/>
                  <a:chExt cx="7130340" cy="701867"/>
                </a:xfrm>
              </p:grpSpPr>
              <p:cxnSp>
                <p:nvCxnSpPr>
                  <p:cNvPr id="24" name="Straight Connector 19"/>
                  <p:cNvCxnSpPr/>
                  <p:nvPr/>
                </p:nvCxnSpPr>
                <p:spPr>
                  <a:xfrm>
                    <a:off x="5419256" y="1167982"/>
                    <a:ext cx="0" cy="61359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1"/>
                  <p:cNvCxnSpPr/>
                  <p:nvPr/>
                </p:nvCxnSpPr>
                <p:spPr>
                  <a:xfrm>
                    <a:off x="11104081" y="1190443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3"/>
                  <p:cNvCxnSpPr/>
                  <p:nvPr/>
                </p:nvCxnSpPr>
                <p:spPr>
                  <a:xfrm>
                    <a:off x="6445568" y="1226381"/>
                    <a:ext cx="0" cy="62999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25"/>
                  <p:cNvCxnSpPr/>
                  <p:nvPr/>
                </p:nvCxnSpPr>
                <p:spPr>
                  <a:xfrm>
                    <a:off x="12549596" y="1154505"/>
                    <a:ext cx="0" cy="45820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27"/>
                  <p:cNvCxnSpPr/>
                  <p:nvPr/>
                </p:nvCxnSpPr>
                <p:spPr>
                  <a:xfrm>
                    <a:off x="7992514" y="1226381"/>
                    <a:ext cx="0" cy="59113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5052527" y="122697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 1.3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280998" y="1084789"/>
                <a:ext cx="668773" cy="44760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2</a:t>
                </a: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.2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7804" y="1044134"/>
                <a:ext cx="668773" cy="447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MS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TH SarabunPSK" panose="020B0500040200020003" pitchFamily="34" charset="-34"/>
                    <a:cs typeface="+mn-cs"/>
                  </a:rPr>
                  <a:t> 3.1</a:t>
                </a:r>
                <a:endParaRPr kumimoji="0" lang="en-US" altLang="x-non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endParaRPr>
              </a:p>
            </p:txBody>
          </p:sp>
          <p:cxnSp>
            <p:nvCxnSpPr>
              <p:cNvPr id="33" name="Straight Connector 27"/>
              <p:cNvCxnSpPr/>
              <p:nvPr/>
            </p:nvCxnSpPr>
            <p:spPr>
              <a:xfrm>
                <a:off x="3175649" y="1086062"/>
                <a:ext cx="0" cy="2806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9501669" y="716967"/>
              <a:ext cx="696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3.2</a:t>
              </a:r>
            </a:p>
          </p:txBody>
        </p:sp>
      </p:grp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69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1931"/>
            <a:ext cx="12192000" cy="3987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591956"/>
          <a:ext cx="12064620" cy="5285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6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(ล้านบาท)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79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มีแผนพัฒนากำลังผลิตไฟฟ้าของประเทศไทย 2022 (สนพ.)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l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สำรวจและปรับปรุงการพยากรณ์ความต้องการไฟฟ้าในระยะยาวเพื่อให้รองรับความต้องการไฟฟ้าที่เกิดขึ้นจาก 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Disruptive Technology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 63 - ส.ค. 64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กองทุนพัฒนาไฟฟ้า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3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การทบทวนและจัดทำแผน 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PDP 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ฉบับใหม่ให้สอดคล้องกับสภาพการณ์ที่เปลี่ยนแปลง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ต.ค.63 - ก.ย.65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364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ส่งเสริมกิจการไฟฟ้าเพื่อเพิ่มการแข่งขันและปฏิรูปโครงสร้างการบริหารกิจการไฟฟ้า (สนพ. / สำนักงาน กกพ.)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5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โครงการศึกษาการส่งเสริมการแข่งขันในกิจการไฟฟ้าและก๊าซธรรมชาติ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63 - ธ.ค. 64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งบประมาณแผ่นดิน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12.39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3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การกำหนดหลักเกณฑ์การกำกับการเปิดให้ใช้หรือเชื่อมต่อระบบโครงข่ายไฟฟ้า (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Sandbox)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63 - ก.ย. 64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31">
                <a:tc>
                  <a:txBody>
                    <a:bodyPr/>
                    <a:lstStyle/>
                    <a:p>
                      <a:pPr marL="111125" indent="-111125"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กฟน./กฟภ.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จัดทำข้อกำหนดการใช้หรือเชื่อมต่อสำหรับบุคคลที่สาม (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TPA Code)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64 - ธ.ค. 65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เสนอ 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พิจารณานโยบายกำหนดโครงสร้างอัตราค่าไฟฟ้าไทย ปี 2564-2568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64 - มี.ค.64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1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กำหนดหลักเกณฑ์การกำหนดอัตราค่าไฟฟ้าที่สอดคล้องกับแนวนโยบาย 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 - ก.ย. 64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เสนอ 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พิจารณากรอบแนวทางการบูรณาการทำงานเพื่อจัดทำแผนบูรณาการลงทุนและการ ดำเนินงานเพื่อพัฒนาโครงสร้างพื้นฐานด้านพลังงาน ระยะ 5 ปี (ผ่านความเห็นชอบจากคณะกรรมการจัดทำแผน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การฯ ก่อนนำเสนอ 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)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64 - มี.ค. 65</a:t>
                      </a:r>
                      <a:endParaRPr lang="th-TH" sz="1400" b="0" i="0" u="none" strike="sng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26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สนพ./สนง.กกพ.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จัดทำแผนบูรณาการการลงทุนและการดำเนินงานเพื่อพัฒนาโครงสร้างพื้นฐานด้านพลังงาน ระยะ 5 ปี ร่วมกับ สนพ. ภายใต้คณะกรรมการจัดทำแผนบูรณาการการลงทุนและการดำเนินงานเพื่อพัฒนาโครงสร้างพื้นฐานด้านพลังงานไฟฟ้า - นำส่งแผนบูรณาการฯ ที่ผ่านความเห็นชอบจาก กกพ. ให้ สนพ. นำเสนอ 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 65 - </a:t>
                      </a:r>
                      <a:r>
                        <a:rPr lang="th-TH" sz="140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sz="1400" b="0" i="0" u="sng" strike="sng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9270" y="5995196"/>
            <a:ext cx="119453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(ข้อ 8) สนพ. ได้มีการรายงานกรอบแนวทางการบูร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การทำงานเพื่อจัดทำแผน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ในวาระการประชุม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เรื่อง คณะกรรมการจัดทำแผน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 เมื่อ 1 เม.ย. 64 แล้ว ทั้งนี้ จะดำเนินการเสนอกรอบแนวทางการบูร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การทำงานเพื่อจัดทำแผน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ต่อคณะกรรมการจัดทำแผน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และ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พิจารณา เพื่อให้คณะกรรมการจัดทำแผน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ใช้ในการจัดทำแผน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ตาม (ข้อ 9) ต่อไป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1931"/>
            <a:ext cx="12192000" cy="3987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889" y="816952"/>
          <a:ext cx="11996381" cy="4180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หน่วยงานผู้รับผิดชอบ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</a:t>
                      </a:r>
                      <a:endParaRPr lang="en-US" sz="140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(ล้านบาท)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88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ส่งเสริมให้เกิดการแข่งขันเพื่อเพิ่มประสิทธิภาพในธุรกิจก๊าซธรรมชาติ 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8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การพัฒนาโครงสร้างพื้นฐานทางพลังงานที่เกี่ยวข้องกับก๊าซธรรมชาติ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63-ธ.ค. 64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4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โครงการพัฒนาระบบบริหารจัดการด้านการประเมินศักยภาพเชื้อเพลิงธรรมชาติ เพื่อการกำกับดูแลการสำรวจและผลิตปิโตรเลียม และการเตรียมการเปิดยื่นขอสิทธิสำรวจและผลิตปิโตรเลียม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64-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 65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1.20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โครงการจ้างที่ปรึกษาเพื่อดำเนินการประเมินสภาพติดตั้ง อุปกรณ์การผลิต อุปกรณ์สนับสนุน และทรัพย์สินที่ใช้ในการประกอบกิจการปิโตรเลียมในแปลงสำรวจที่กำลังจะสิ้นอายุสัมปทาน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เม.ย. 64- พ.ย.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งบกลาง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การนำก๊าซธรรมชาติที่มีผลกระทบต่อสิ่งแวดล้อมน้อยกว่าเชื้อเพลิง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ฟอสซิล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มาใช้สร้างประโยชน์สูงสุด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63-ธ.ค. 64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38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ทำแนวทางส่งเสริมให้เกิดการแข่งขันเพื่อเพิ่มประสิทธิภาพในธุรกิจก๊าซธรรมชาติ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64-ธ.ค. 65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มีแผนการส่งเสริมให้ประเทศไทยเป็นศูนย์กลางการ ซื้อ-ขาย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ของภูมิภาค (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Regional LNG Trading Hub)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64-ธ.ค. 65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785">
                <a:tc gridSpan="3">
                  <a:txBody>
                    <a:bodyPr/>
                    <a:lstStyle/>
                    <a:p>
                      <a:pPr marL="290830" indent="-290830" algn="ctr" fontAlgn="t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97.59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0EF5-BD33-4911-9245-7B667B5BD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96838" y="1090613"/>
            <a:ext cx="196671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เพื่อให้ได้กระบวนการและขั้นตอนกำรจัดทำแผนพัฒนำกำลังผลิตไฟฟ้ำของประเทศไทย ที่คำนึงถึงกำรกระจำยสัดส่วนและแหล่งเชื้อเพลิงที่สมดุลเพื่อลดควำมเสี่ยงของกำรจัดหำเชื้อเพลิง มีความสมดุลระหว่างโรงไฟฟ้าฐาน โรงไฟฟ้าที่มีการตอบสนองรวดเร็ว โรงไฟฟ้าพลังงานทดแทน และการผลิตไฟฟ้ำใช้ เองของ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Prosumer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คำนึงถึงการบริหารแหล่งเชื้อเพลิง ระบบส่งไฟฟ้าและเงื่อนไขรายภูมิภาค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38" y="4412547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1230" y="863645"/>
            <a:ext cx="6569710" cy="3600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โครงสร้างแผนพัฒนากำลังการผลิตไฟฟ้า </a:t>
            </a:r>
            <a:r>
              <a:rPr kumimoji="0" lang="en-US" alt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1.1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ศึกษาสัดส่วนโรงไฟฟ้าฐาน และโรงไฟฟ้าประเภทอื่นๆ ที่เหมาะสม ค่าพยากรณ์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Load Profile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รายภาค ศักยภาพแหล่งเชื้อเพลิงและพื้นที่ก่อสร้างไฟฟ้ารายภาค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altLang="en-US" sz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ผลการศึกษาแล้วเสร็จ  และได้นำเสนอคณะอนุฯ รับทราบแล้วเมื่อวันที่ 31 ม.ค.65  โดยจะนำผลการศึกษาดังกล่าวไปพิจารณาปรับใช้ในการจัดทำแผน </a:t>
            </a:r>
            <a:r>
              <a:rPr lang="en-US" altLang="en-US" sz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</a:t>
            </a:r>
            <a:r>
              <a:rPr lang="th-TH" altLang="en-US" sz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ต่อไป</a:t>
            </a:r>
            <a:endParaRPr lang="th-TH" sz="12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1.2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ศึกษาการปรับปรุงระบบส่งและระบบจำหน่ายให้มีความทันสมัยรองรับเทคโนโลยีระบบไฟฟ้าในอนาคต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Grid Modernization of Transmission and Distribution)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arabun"/>
              </a:rPr>
              <a:t>ผลการศึกษาแล้วเสร็จ  และได้นำเสนอคณะอนุฯ รับทราบแล้วเมื่อวันที่ 31 ม.ค.65  โดยจะนำผลการศึกษาดังกล่าวไปพิจารณาปรับใช้ในการจัดทำแผน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arabun"/>
              </a:rPr>
              <a:t>PDP2022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arabun"/>
              </a:rPr>
              <a:t>ต่อไป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arabu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1.3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จัดทำแผนพัฒนากำลังผลิตไฟฟ้า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PDP 2022)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27 ก.ย. 65 คณะกรรมการบริหารนโยบายพลังงาน (กบง.) ได้มีมติรับทราบร่างแผน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PDP2022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กรณีฐาน (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Base Case)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และมอบหมายให้ดำเนินการจัดทำร่างแผนกรณีต่างๆ ตามข้อเสนอแนะของ กบง. และคณะอนุกรรมการฯ แล้วนำมาเสนอ กบง. พิจารณาอีกครั้ง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1.4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แผน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PDP 2022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ผ่านการรับฟังความเห็นจากผู้มีส่วนได้ส่วนเสียและได้รับความเห็นชอบจาก คณะกรรมการ/หน่วยงานที่เกี่ยวข้อง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อยู่ระหว่างการเตรียมการเพื่อรับฟังความคิดเห็น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1.5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หน่วยงานที่เกี่ยวข้องนำแผนพัฒนากำลังผลิตไฟฟ้าไปดำเนินการ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รอการประกาศใช้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th-TH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535529"/>
            <a:ext cx="6398095" cy="27559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420" y="548002"/>
            <a:ext cx="3137535" cy="4298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931275" y="1131570"/>
            <a:ext cx="315468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ในการจัดทำแผน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PDP2022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จะมีการพิจารณาและคำนึงถึงสถานการณ์และการเปลี่ยนแปลงที่เกิดขึ้น เช่น ผลกระทบจากการแพร่ระบาดของโรคโควิด-19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Disruptive Technology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ถึงความสอดคล้องกับนโยบายการลดการปล่อยก๊าซเรือนกระจกภาคพลังงานของกระทรวงพลังงานหรือของประเทศไทย (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 Neutrality)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และกรอบแผนพลังงานชาติ เป็นต้น ส่งผลให้สมติฐานการจัดทำแผน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PDP2022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แตกต่างไปจากในอดีต และจะต้องมีการพิจารณาจัดทำร่างแผน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PDP2022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ในกรณีต่าง ๆ เพื่อนำมาใช้พิจารณาร่างแผนกรณีที่เหมาะสมกับประเทศไทยมากที่สุดมาเป็นร่างแผน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PDP2022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สำหรับประกาศใช้จริงต่อไป จึงมีความจำเป็น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ต้องใช้เวลาการดำเนินการมากกว่าการจัดทำแผน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</a:t>
            </a: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ที่ผ่านมา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583" y="63997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PSK" panose="020B0500040200020003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Sarabun PSK" panose="020B0500040200020003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25" y="5795483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 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72007C-2EF1-6654-1A63-6845497970DE}"/>
              </a:ext>
            </a:extLst>
          </p:cNvPr>
          <p:cNvSpPr txBox="1"/>
          <p:nvPr/>
        </p:nvSpPr>
        <p:spPr>
          <a:xfrm>
            <a:off x="1050878" y="2354980"/>
            <a:ext cx="10345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2566-2570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23BCA-561B-3A5A-371D-F62FBB8A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6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17654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2124392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96837" y="1090613"/>
            <a:ext cx="2124391" cy="4324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การส่งเสริมกิจการไฟฟ้าเพื่อเพิ่มการแข่งขัน ส่งเสริมการใช้พลังงานทดแทนที่ผลิต ใช้ และซื้อขายกันเองภายในชุมชน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ส่งเสริมและจัดทำระเบียบและกฎเกณฑ์สำหรับ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TPA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ของระบบส่งและระบบจำหน่าย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จัดทำแผนบูรณาการการลงทุนและการดำเนินงานเพื่อพัฒนาโครงสร้างพื้นฐานด้าน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 ระยะ 5 ปี ของการไฟฟ้าทั้ง 3 แห่ง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รูปแบบและ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เพื่อปรับปรุงและพัฒนาโครงสร้างการแข่งขันกิจการไฟฟ้าที่เหมาะสมกับอนาคต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ส่งเสริมการแข่งขันในกิจการจำหน่าย (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Retail)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ในระยะยาว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ปรับปรุงโครงสร้างอัตราค่าไฟฟ้าและก๊าซธรรมชาติให้สะท้อนต้นทุนอย่างเหมาะสม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เป็นธรรม และเพื่อเตรียมการเปลี่ยนผ่านสู่ยุค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Prosumer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ปรับปรุงใบแจ้งค่าไฟฟ้าโดยเปิดเผยข้อมูลและรายละเอียด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4629" y="8160121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1230" y="863645"/>
            <a:ext cx="6569710" cy="5816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th-TH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ส่งเสริมกิจการไฟฟ้าเพื่อเพิ่มการแข่งขันและปฏิรูปโครงสร้างการบริหารกิจการไฟฟ้า</a:t>
            </a:r>
            <a:r>
              <a:rPr lang="th-TH" altLang="x-none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2.1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การส่งเสริมกิจการไฟฟ้าเพื่อเพิ่มการแข่งขัน</a:t>
            </a: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-   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2.2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รูปแบบโครงสร้างกิจการไฟฟ้าของประเทศไทยที่เหมาะสมกับกิจการไฟฟ้าที่เปลี่ยนแปลงไป </a:t>
            </a:r>
            <a:endParaRPr lang="th-TH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คณะกรรมการบริหารจัดการเพื่อจัดหาไฟฟ้าจากพลังงานทดแทนในพื้นที่เขตพัฒนาพิเศษภาคตะวันออก เมื่อวันที่ 23 พ.ย. 2564 ให้ความเห็นชอบแนวทางการปรับปรุงโครงสร้างกิจการไฟฟ้าเพื่อรองรับการจัดหาไฟฟ้าในพื้นที่เขตพัฒนาพิเศษภาคตะวันออก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การดำเนินการเพื่อรองรับความต้องการใช้ไฟฟ้าใน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EEC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ในระยะเริ่มต้น จะดำเนินการในรูปแบบการจัดให้มีอัตราค่าบริการไฟฟ้าจากพลังงานสะอาด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Utility Green Tariff: UGT)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ก่อน ตามหลักการที่ กบง. และ กพช. พิจารณาให้ความเห็นชอบเมื่อวันที่ 1 และ 7 พฤศจิกายน 2565 ตามลำดับ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สนพ. ดำเนินการปรับปรุงโครงสร้างการแข่งขันกิจการไฟฟ้าโดยเพิ่มกลไกการจัดหาไฟฟ้าจากพลังงานสะอาดเพื่อรองรับความต้องการใช้ไฟฟ้าจากพลังงานสะอาด ซึ่งเป็นการดำเนินการเพื่อรองรับแนวโน้มทิศทางการพัฒนาทางด้านพลังงานของโลกที่มุ่งสู่ความเป็นกลางทางคาร์บอน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Carbon Neutrality)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และการปล่อยคาร์บอนสุทธิเป็นศูนย์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Net Zero Carbon Emission)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ทั้งนี้ กกพ. และสำนักงาน กกพ. ได้มีการดำเนินการจัดทำกรอบอัตราค่าไฟฟ้าจากพลังงานสะอาด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Green Tariff)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เพื่อรองรับการดำเนินการในเรื่องดังกล่าวด้วย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สนง. กกพ. อยู่ระหว่างการจัดทำระเบียบ และหลักเกณฑ์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2.3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จัดทำแผนบูรณาการการลงทุนและการดำเนินงานเพื่อพัฒนาโครงสร้างพื้นฐานด้านพลังงาน ระยะ 5 ปี </a:t>
            </a: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26 เมษายน 2565 รมว.พน. ในฐานะประธาน คกก.จัดทำแผนบูรณาการฯ ลงนามคำสั่งแต่งตั้งคณะอนุกรรมการจัดทำแผนบูรณาการฯ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25 ตุลาคม 2565 อนุกรรมการจัดทำแผนบูรณาการฯ ครั้งที่ 2/2565 (ครั้งที่ 2) เห็นชอบการปรับปรุงหลักเกณฑ์การพิจารณากลั่นกรองโครงการเพิ่มเติม รับทราบร่างแผนบูรณาการฯ และ มอบหมายฝ่ายเลขานุการฯ ประชุมหารือหน่วยงานที่เกี่ยวข้องเพื่อพิจารณาแผนงาน/โครงการเพิ่มเติม เพื่อรองรับพลังงานหมุนเวียนตามนโยบายรัฐ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อยู่ระหว่างการพิจารณากลั่นกรองแผนงาน/โครงการตามหลักเกณฑ์การพิจารณา เพื่อจัดทำเป็นแผนบูรณาการฯ ก่อนเสนอ อนุกรรมการจัดทำแผนบูรณาการฯ คกก. จัดทำแผนบูรณาการฯ และ กพช. ตามลำดับ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th-TH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535529"/>
            <a:ext cx="6398095" cy="27559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420" y="548002"/>
            <a:ext cx="3137535" cy="4298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931275" y="1131570"/>
            <a:ext cx="315468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0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ระทรวงพลังงานมีข้อห่วงกังวลต่อการขับเคลื่อนนโยบายการปรับปรุงโครงสร้างกิจการไฟฟ้าในประเด็นผลกระทบต่อความมั่นคงของระบบไฟฟ้า และราคาค่าไฟฟ้าของผู้ใช้ไฟฟ้า จึงมีแนวทางให้มีการดำเนินการทดสอบโครงสร้างกิจการไฟฟ้าที่ปรับปรุงใหม่ในรูปแบบและพื้นที่ที่สามารถควบคุมและจำกัดผลกระทบที่จะเกิดขึ้นได้ โดยอาจพิจารณาให้มีการดำเนินการในโครงการลักษณะ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Sandbox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ที่มีการจำกัดทั้งปริมาณกำลังผลิต ขอบเขตพื้นที่ทดสอบ และระยะเวลาที่ใช้ดำเนินการทดสอบ ทั้งนี้ ควรต้องพิจารณาปัจจัยที่เกี่ยวข้องประกอบด้วย อาทิเช่น ผลลัพธ์การดำเนินการจากโครงการ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 Sandbox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ระยะที่ 1 อัตราค่าบริการ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Tariff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และแนวโน้มการพัฒนาและความต้องการใช้ไฟฟ้าจากพลังงานสะอาด เป็นต้น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583" y="63997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PSK" panose="020B0500040200020003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Sarabun PSK" panose="020B0500040200020003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43" y="6334030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 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96F3AC-D4FB-7947-5AF7-904E810802ED}"/>
              </a:ext>
            </a:extLst>
          </p:cNvPr>
          <p:cNvSpPr/>
          <p:nvPr/>
        </p:nvSpPr>
        <p:spPr>
          <a:xfrm>
            <a:off x="111125" y="5505123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865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1230" y="863645"/>
            <a:ext cx="6569710" cy="4339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2.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 ระเบียบและกฎเกณฑ์สำหรับ 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Third Party Access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และการส่งเสริมกิจการจำหน่าย (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Retail) </a:t>
            </a:r>
            <a:endParaRPr lang="th-TH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กกพ. ได้ออกประกาศเรื่อง หลักเกณฑ์และแนวทางการจัดทำข้อกำหนดการเปิดใช้ระบบโครงข่ายไฟฟ้าให้แก่บุคคลที่สาม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Third Party Access)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พ.ศ. 2565 มีผลใช้บังคับตั้งแต่วันที่ 3 พฤษภาคม 2565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กกพ. เห็นชอบหลักการโครงการ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ERC Sandbox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ที่มีการซื้อ - ขายจริง โดยกำหนดอัตรา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Wheeling Charge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สำหรับโครงการ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ERC Sandbox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ในอัตราเท่ากันทุกโครงการ เท่ากับ 1.151 บาทต่อหน่วย เพื่อนำผลการทดสอบความเป็นไปได้ในเชิงเทคนิคและศึกษาผลกระทบต่างๆ ไปกำหนดร่างหลักเกณฑ์การขอใช้บริการผ่านระบบโครงข่ายไฟฟ้าเชิงพาณิชย์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Third Party Access : TPA Code)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ต่อไป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อยู่ระหว่างดำเนินโครงการทดสอบนวัตกรรมที่นำเทคโนโลยีมาสนับสนุนการให้บริการด้านพลังงานระยะที่ 2 (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ERC Sandbox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ระยะที่ 2) เพื่อสนับสนุนกิจกรรมการทดสอบ วิจัย และพัฒนานวัตกรรมในการให้บริการด้านพลังงาน รวมถึงการศึกษาการปรับโครงสร้างกิจการไฟฟ้าเพื่อเพิ่มการแข่งขันภายใต้แผนการปฏิรูปประเทศด้านพลังงาน (ฉบับปรับปรุง)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2.5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การเตรียมการในเบื้องต้นเพื่อเปลี่ยนผ่านสู่ยุค 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Prosumer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 เม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ย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2565 กพช. พิจารณานโยบายการกำหนดโครงสร้างอัตราค่าไฟฟ้าของประเทศไทย ปี พ.ศ. 2564-2568 เห็นชอบนโยบายการกำหนดโครงสร้างอัตราค่าไฟฟ้าของประเทศไทย ปี พ.ศ. 2564-2568 และกรอบแนวทาง การจัดทำโครงสร้างอัตราค่าไฟฟ้า ปี พ.ศ. 2564-2568 และมอบหมาย กกพ. พิจารณาดำเนินการในส่วนที่เกี่ยวข้อง เพื่อให้เป็นไปตาม พ.ร.บ. การประกอบกิจการพลังงาน พ.ศ. 2550 หาก กกพ. พิจารณาแล้วเห็นว่าควรกำหนดให้มีมาตรการหรือการดำเนินการเฉพาะอันก่อให้เกิดประโยชน์ต่อประชาชนเพิ่มเติมให้นำเสนอ กบง. พิจารณาให้ความเห็นชอบต่อไป 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สำนักงาน กกพ. อยู่ระหว่างการศึกษาปรับปรุงโครงสร้างอัตราค่าไฟฟ้าเพื่อเตรียมการเปลี่ยนผ่านยุค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Prosumer </a:t>
            </a:r>
            <a:endParaRPr lang="th-TH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535529"/>
            <a:ext cx="6398095" cy="27559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420" y="548002"/>
            <a:ext cx="3137535" cy="4298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583" y="63997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PSK" panose="020B0500040200020003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Sarabun PSK" panose="020B0500040200020003" charset="-34"/>
            </a:endParaRPr>
          </a:p>
        </p:txBody>
      </p:sp>
      <p:sp>
        <p:nvSpPr>
          <p:cNvPr id="3" name="สี่เหลี่ยมผืนผ้า 7">
            <a:extLst>
              <a:ext uri="{FF2B5EF4-FFF2-40B4-BE49-F238E27FC236}">
                <a16:creationId xmlns:a16="http://schemas.microsoft.com/office/drawing/2014/main" id="{1923D66B-5C6E-DD1B-A262-0FDF67C3918C}"/>
              </a:ext>
            </a:extLst>
          </p:cNvPr>
          <p:cNvSpPr/>
          <p:nvPr/>
        </p:nvSpPr>
        <p:spPr>
          <a:xfrm>
            <a:off x="96838" y="661779"/>
            <a:ext cx="2124392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4" name="สี่เหลี่ยมผืนผ้า 25">
            <a:extLst>
              <a:ext uri="{FF2B5EF4-FFF2-40B4-BE49-F238E27FC236}">
                <a16:creationId xmlns:a16="http://schemas.microsoft.com/office/drawing/2014/main" id="{7A26F708-DE1E-3507-FF84-4BAFF3AD98C7}"/>
              </a:ext>
            </a:extLst>
          </p:cNvPr>
          <p:cNvSpPr/>
          <p:nvPr/>
        </p:nvSpPr>
        <p:spPr>
          <a:xfrm>
            <a:off x="96837" y="1090613"/>
            <a:ext cx="2124391" cy="4324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การส่งเสริมกิจการไฟฟ้าเพื่อเพิ่มการแข่งขัน ส่งเสริมการใช้พลังงานทดแทนที่ผลิต ใช้ และซื้อขายกันเองภายในชุมชน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ส่งเสริมและจัดทำระเบียบและกฎเกณฑ์สำหรับ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TPA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ของระบบส่งและระบบจำหน่าย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จัดทำแผนบูรณาการการลงทุนและการดำเนินงานเพื่อพัฒนาโครงสร้างพื้นฐานด้าน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 ระยะ 5 ปี ของการไฟฟ้าทั้ง 3 แห่ง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รูปแบบและ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เพื่อปรับปรุงและพัฒนาโครงสร้างการแข่งขันกิจการไฟฟ้าที่เหมาะสมกับอนาคต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ส่งเสริมการแข่งขันในกิจการจำหน่าย (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Retail) 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ในระยะยาว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ปรับปรุงโครงสร้างอัตราค่าไฟฟ้าและก๊าซธรรมชาติให้สะท้อนต้นทุนอย่างเหมาะสม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เป็นธรรม และเพื่อเตรียมการเปลี่ยนผ่านสู่ยุค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Prosumer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kumimoji="0" lang="th-TH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ปรับปรุงใบแจ้งค่าไฟฟ้าโดยเปิดเผยข้อมูลและรายละเอียด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5976D2-8F6F-6B24-5446-7D2219D6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275" y="1131570"/>
            <a:ext cx="315468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0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268605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ระทรวงพลังงานมีข้อห่วงกังวลต่อการขับเคลื่อนนโยบายการปรับปรุงโครงสร้างกิจการไฟฟ้าในประเด็นผลกระทบต่อความมั่นคงของระบบไฟฟ้า และราคาค่าไฟฟ้าของผู้ใช้ไฟฟ้า จึงมีแนวทางให้มีการดำเนินการทดสอบโครงสร้างกิจการไฟฟ้าที่ปรับปรุงใหม่ในรูปแบบและพื้นที่ที่สามารถควบคุมและจำกัดผลกระทบที่จะเกิดขึ้นได้ โดยอาจพิจารณาให้มีการดำเนินการในโครงการลักษณะ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Sandbox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ที่มีการจำกัดทั้งปริมาณกำลังผลิต ขอบเขตพื้นที่ทดสอบ และระยะเวลาที่ใช้ดำเนินการทดสอบ ทั้งนี้ ควรต้องพิจารณาปัจจัยที่เกี่ยวข้องประกอบด้วย อาทิเช่น ผลลัพธ์การดำเนินการจากโครงการ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 Sandbox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ระยะที่ 1 อัตราค่าบริการ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Tariff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และแนวโน้มการพัฒนาและความต้องการใช้ไฟฟ้าจากพลังงานสะอาด เป็นต้น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09371-04C2-ACE5-FFF6-B3A60A386089}"/>
              </a:ext>
            </a:extLst>
          </p:cNvPr>
          <p:cNvSpPr txBox="1"/>
          <p:nvPr/>
        </p:nvSpPr>
        <p:spPr>
          <a:xfrm>
            <a:off x="51843" y="6334030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 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FA7AC-76AB-4929-378F-3D7BD5144C76}"/>
              </a:ext>
            </a:extLst>
          </p:cNvPr>
          <p:cNvSpPr/>
          <p:nvPr/>
        </p:nvSpPr>
        <p:spPr>
          <a:xfrm>
            <a:off x="111125" y="5505123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62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96838" y="1090613"/>
            <a:ext cx="196671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นำก๊าซธรรมชาติที่มีการกระจายแหล่งจัดหาในหลายภูมิภาคมาสร้างความมั่นคงทางพลังงานให้กับประเทศ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ส่งเสริมให้เกิดการแข่งขันเพื่อเพิ่มประสิทธิภาพในธุรกิจก๊าซธรรมชาติ เพื่อให้เกิด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ประโยชน์สูงสุดกับประชาชน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นำก๊าซธรรมชาติที่มีผลกระทบต่อสิ่งแวดล้อมน้อยกว่าเชื้อเพลิงฟอสซิลชนิดอื่นมาสร้างประโยชน์สูงสุด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068" y="3624560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1230" y="863645"/>
            <a:ext cx="6569710" cy="3600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th-TH" altLang="x-none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ด้านการพัฒนาอุตสาหกรรมก๊าซธรรมชาติ </a:t>
            </a: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3.1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การจัดก๊าซธรรมชาติให้มีความต่อเนื่องและไม่เกิดการหยุดชะงัก </a:t>
            </a: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รมว.พน.ลงนามสัญญากับ บ.ปตท.สผ.เอนเนอร์ยี่ ดีเวลลอปเมนท์ จำกัด ภายใต้ระบบสัญญาแบ่งปันผลผลิตเมื่อ 25 ก.พ. 62  ขณะนี้อยู่ระหว่างติดตามและประเมินผลช่วงเปลี่ยนผ่านแปลง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G1/61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G2/61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เพื่อนำมาปรับใช้กับแหล่งอื่น ๆ และจ้างที่ปรึกษาโครงการศึกษาทบทวนแผนโครงสร้างพื้นฐานด้านก๊าซธรรมชาติของประเทศแล้ว และศึกษา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Satellite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แล้วเสร็จ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มีศึกษา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โครงการ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การประเมินสภาพติดตั้ง อุปกรณ์การผลิต อุปกรณ์สนับสนุน และทรัพย์สินที่ใช้ในการประกอบกิจการปิโตรเลียมในแปลงสำรวจที่กำลังจะสิ้นอายุสัมปทานแล้วเสร็จ (31 ส.ค. 64)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โครงการพัฒนาระบบบริหารจัดการด้านการประเมินศักยภาพเชื้อเพลิงธรรมชาติฯ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อยู่ระหว่างนำชุดข้อมูลเข้าระบบ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3.2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การใช้โครงสร้างพื้นฐานพลังงานที่เกี่ยวข้องกับก๊าซธรรมชาติให้เกิดประโยชน์สูงสุด </a:t>
            </a: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3.3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การนำก๊าซธรรมชาติมาใช้ประโยชน์อย่างต่อเนื่อง เพื่อลดผลกระทบต่อสิ่งแวดล้อม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th-TH" sz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วันที่ 7 มี.ค. 65 สนพ. ได้รายงานปัญหา/อุปสรรค  ให้กับคณะกรรมการปฏิรูปประเทศด้านพลังงานได้ทราบแล้ว ถึงสาเหตุที่ไม่สามารถดำเนินมาตรการส่งเสริมการใช้ก๊าซธรรมชาติมาทดแทนเชื้อเพลิงเดิมได้ เนื่องจากปัจจุบันราคา </a:t>
            </a: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</a:t>
            </a:r>
            <a:r>
              <a:rPr lang="th-TH" sz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มีแนวโน้มสูงกว่าผลการศึกษาที่คาดการณ์ไว้ จึงไม่จูงใจให้ผู้ประกอบการเปลี่ยนเชื้อเพลิง และหากภาครัฐใช้มาตรการสนับสนุนให้ใช้ก๊าซธรรมชาติทดแทนเชื้อเพลิงเดิมในระหว่างนี้ จะต้องใช้เงินอุดหนุนส่วนต่างราคาเป็นจำนวนมาก</a:t>
            </a:r>
            <a:endParaRPr lang="en-US" sz="1200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535529"/>
            <a:ext cx="6398095" cy="27559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420" y="548002"/>
            <a:ext cx="3137535" cy="4298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931275" y="1131570"/>
            <a:ext cx="3154680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7800" marR="0" lvl="0" indent="-17780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ในกรณีแหล่งก๊าซธรรมชาติที่มีการเปลี่ยนผู้ดำเนินงาน ส่งผลให้การดำเนินการในช่วงเปลี่ยนผ่านมีความซับซ้อน ทั้งทางด้านกฎหมาย และด้านเทคนิค ส่งผลกระทบต่อความต่อเนื่องในการลงทุน และการจัดหาก๊าซธรรมชาติ นอกจากนี้อาจส่งผลให้มีทรัพยากรบางส่วนที่ไม่ได้รับการพัฒนาขึ้นมาใช้ประโยชน์ได้อย่างเต็มประสิทธิภาพ</a:t>
            </a:r>
          </a:p>
          <a:p>
            <a:pPr marL="177800" marR="0" lvl="0" indent="-17780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เพื่อประสิทธิภาพในการพัฒนาแหล่งปิโตรเลียมมาใช้ประโยชน์สูงสุด เห็นควรปรับปรุงกฎหมายที่เกี่ยวข้อง เพื่อให้การลงทุน การผลิต เป็นไปอย่างต่อเนื่อง จนสิ้นอายุแหล่ง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583" y="63997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PSK" panose="020B0500040200020003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Sarabun PSK" panose="020B0500040200020003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25" y="5795483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 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60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เป้าหมาย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38" y="4966545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1230" y="863645"/>
            <a:ext cx="6569710" cy="3600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th-TH" altLang="x-none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ด้านการพัฒนาอุตสาหกรรมก๊าซธรรมชาติ </a:t>
            </a:r>
            <a:endParaRPr lang="en-US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 การส่งเสริมให้เกิดการแข่งขันในการประกอบธุรกิจพลังงาน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รมว.พน.ลงนามสัญญากับ บ.ปตท.สผ.เอนเนอร์ยี่ ดีเวลลอปเมนท์ จำกัด ภายใต้ระบบสัญญาแบ่งปันผลผลิตเมื่อ 25 ก.พ. 62  ขณะนี้อยู่ระหว่างติดตามและประเมินผลช่วงเปลี่ยนผ่านแปลง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G1/61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G2/61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เพื่อนำมาปรับใช้กับแหล่งอื่น ๆ และจ้างที่ปรึกษาโครงการศึกษาทบทวนแผนโครงสร้างพื้นฐานด้านก๊าซธรรมชาติของประเทศแล้ว และศึกษา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Satellite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แล้วเสร็จ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มีศึกษา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โครงการ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การประเมินสภาพติดตั้ง อุปกรณ์การผลิต อุปกรณ์สนับสนุน และทรัพย์สินที่ใช้ในการประกอบกิจการปิโตรเลียมในแปลงสำรวจที่กำลังจะสิ้นอายุสัมปทานแล้วเสร็จ (31 ส.ค. 64)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โครงการพัฒนาระบบบริหารจัดการด้านการประเมินศักยภาพเชื้อเพลิงธรรมชาติฯ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อยู่ระหว่างนำชุดข้อมูลเข้าระบบ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MS 3.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th-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การสร้างโอกาสให้ประเทศไทยกลายเป็น 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Regional LNG Trading Hub </a:t>
            </a:r>
          </a:p>
          <a:p>
            <a:pPr marL="231140" marR="0" lvl="1" indent="-2311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กบง. เมื่อวันที่ 9 มี.ค. 64 มีมติเห็นชอบแนวทางการบริหารจัดการการส่งออก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ภายใต้โครงการ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HUB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โดย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- รับทราบการดำเนินการส่งออก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(Reloading)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เที่ยวเรือแรกของ ปตท. และมอบหมายให้ กกพ. ดำเนินการนำรายได้นำส่งภาครัฐไปลดราคาค่าก๊าซธรรมชาติ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- เห็นชอบหลักเกณฑ์การส่งออกเที่ยวเรือ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LNG (Reloading)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สำหรับสัญญาระยะยาว ของ ปตท.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- ปัจจุบันอยู่ในระหว่างการของบประมาณแผ่นดิน ปี 2566 ในการจัดทำโครงการจัดทำแนวทางการส่งเสริมให้ประเทศไทยเป็น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Regional LNG Hub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535529"/>
            <a:ext cx="6398095" cy="27559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กรกฎาคม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420" y="548002"/>
            <a:ext cx="3137535" cy="429895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583" y="63997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PSK" panose="020B0500040200020003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Sarabun PSK" panose="020B0500040200020003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25" y="5795483"/>
            <a:ext cx="166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 อยู่ระหว่างดำเนินการ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สี่เหลี่ยมผืนผ้า 25">
            <a:extLst>
              <a:ext uri="{FF2B5EF4-FFF2-40B4-BE49-F238E27FC236}">
                <a16:creationId xmlns:a16="http://schemas.microsoft.com/office/drawing/2014/main" id="{4455FF16-4E19-577D-467B-114426CA4FBE}"/>
              </a:ext>
            </a:extLst>
          </p:cNvPr>
          <p:cNvSpPr/>
          <p:nvPr/>
        </p:nvSpPr>
        <p:spPr>
          <a:xfrm>
            <a:off x="96838" y="1090613"/>
            <a:ext cx="196671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นำก๊าซธรรมชาติที่มีการกระจายแหล่งจัดหาในหลายภูมิภาคมาสร้างความมั่นคงทางพลังงานให้กับประเทศ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ส่งเสริมให้เกิดการแข่งขันเพื่อเพิ่มประสิทธิภาพในธุรกิจก๊าซธรรมชาติ เพื่อให้เกิด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ประโยชน์สูงสุดกับประชาชน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นำก๊าซธรรมชาติที่มีผลกระทบต่อสิ่งแวดล้อมน้อยกว่าเชื้อเพลิงฟอสซิลชนิดอื่นมาสร้างประโยชน์สูงสุด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F621FD7-0AEE-4D8C-C137-AD444DC1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275" y="1131570"/>
            <a:ext cx="3154680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7800" marR="0" lvl="0" indent="-17780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ในกรณีแหล่งก๊าซธรรมชาติที่มีการเปลี่ยนผู้ดำเนินงาน ส่งผลให้การดำเนินการในช่วงเปลี่ยนผ่านมีความซับซ้อน ทั้งทางด้านกฎหมาย และด้านเทคนิค ส่งผลกระทบต่อความต่อเนื่องในการลงทุน และการจัดหาก๊าซธรรมชาติ นอกจากนี้อาจส่งผลให้มีทรัพยากรบางส่วนที่ไม่ได้รับการพัฒนาขึ้นมาใช้ประโยชน์ได้อย่างเต็มประสิทธิภาพ</a:t>
            </a:r>
          </a:p>
          <a:p>
            <a:pPr marL="177800" marR="0" lvl="0" indent="-17780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เพื่อประสิทธิภาพในการพัฒนาแหล่งปิโตรเลียมมาใช้ประโยชน์สูงสุด เห็นควรปรับปรุงกฎหมายที่เกี่ยวข้อง เพื่อให้การลงทุน การผลิต เป็นไปอย่างต่อเนื่อง จนสิ้นอายุแหล่ง</a:t>
            </a:r>
          </a:p>
        </p:txBody>
      </p:sp>
    </p:spTree>
    <p:extLst>
      <p:ext uri="{BB962C8B-B14F-4D97-AF65-F5344CB8AC3E}">
        <p14:creationId xmlns:p14="http://schemas.microsoft.com/office/powerpoint/2010/main" val="25108880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kumimoji="0" lang="en-US" altLang="th-TH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 8"/>
          <p:cNvSpPr/>
          <p:nvPr/>
        </p:nvSpPr>
        <p:spPr>
          <a:xfrm>
            <a:off x="709683" y="657628"/>
            <a:ext cx="801618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1912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PSK" panose="020B0500040200020003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Sarabun PSK" panose="020B0500040200020003" charset="-34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40071" y="1017174"/>
            <a:ext cx="8381375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7335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ปัจจุบันอยู่ระหว่างรอแผน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เพื่อจัดทำแผนโครงสร้างพื้นฐานก๊าซธรรมชาติ</a:t>
            </a:r>
          </a:p>
          <a:p>
            <a:pPr marL="267335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โครงการพัฒนาระบบบริหารจัดการด้านการประเมินศักยภาพเชื้อเพลิงธรรมชาติฯ  </a:t>
            </a:r>
            <a:r>
              <a:rPr kumimoji="0" lang="th-T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นำชุดข้อมูลเข้าระบบให้แล้วเสร็จภายในเดือนสิงหาคม 2565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เตรียมการประมูลในพื้นที่อื่น ๆ ต่อไป โดยพิจารณาสถานการณ์/บรรยากาศการลงทุนและผลกระทบ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Covid-19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ต่อภาคพลังงาน</a:t>
            </a:r>
          </a:p>
          <a:p>
            <a:pPr marL="228600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กพช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วันที่ 1 เม.ย. 64 มีมติเห็นชอบแนวทางการส่งเสริมการแข่งขันในกิจการก๊าซธรรมชาติ ระยะที่ 2 และมอบหมายให้ กบง. เป็นผู้พิจารณาและดำเนินการตามแนวทางการส่งเสริมการแข่งขันในกิจการก๊าซธรรมชาติ ระยะที่ 2 ในทางปฏิบัติให้เป็นรูปธรรมต่อไป โดยปัจจุบันหน่วยงานที่เกี่ยวข้องอยู่ในระหว่างดำเนินการตามมติ </a:t>
            </a:r>
          </a:p>
          <a:p>
            <a:pPr marL="228600" marR="0" lvl="0" indent="-19621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q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สนพ. สนง.กกพ. กฟผ. และ ปตท. อยู่ระหว่างการหาข้อสรุปถึงสัดส่วนของปริมาณก๊าซเพื่อรักษาความมั่นคงกับปริมาณเพื่อเปิดให้มีการแข่งขัน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th-TH" altLang="th-TH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C990D-8248-CBC2-F7B0-6F7F4058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65</a:t>
            </a:fld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030F0-FCE8-08DA-B741-7B3D79C1EC61}"/>
              </a:ext>
            </a:extLst>
          </p:cNvPr>
          <p:cNvSpPr txBox="1"/>
          <p:nvPr/>
        </p:nvSpPr>
        <p:spPr>
          <a:xfrm>
            <a:off x="2209800" y="2082284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สรุปผลการปรับปรุงกฎหมายที่เกี่ยวข้องกับด้านพลังงาน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2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0084" y="1"/>
            <a:ext cx="9111916" cy="5365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890395" algn="l"/>
              </a:tabLst>
            </a:pPr>
            <a:r>
              <a:rPr lang="th-TH" altLang="ko-K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การจัดทำหรือปรับปรุงกฎหมายที่เกี่ยวข้องกับประเด็นปฏิรูปด้านพลังงาน </a:t>
            </a:r>
          </a:p>
        </p:txBody>
      </p:sp>
      <p:pic>
        <p:nvPicPr>
          <p:cNvPr id="5" name="Picture 4" descr="MOEN_C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2006" r="17189" b="36734"/>
          <a:stretch>
            <a:fillRect/>
          </a:stretch>
        </p:blipFill>
        <p:spPr bwMode="auto">
          <a:xfrm>
            <a:off x="0" y="0"/>
            <a:ext cx="26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690182"/>
              </p:ext>
            </p:extLst>
          </p:nvPr>
        </p:nvGraphicFramePr>
        <p:xfrm>
          <a:off x="342261" y="625606"/>
          <a:ext cx="11565534" cy="57051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695"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ประเด็นกฎหมาย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ความคืบหน้า ณ กุมภาพันธ์ 2565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AutoNum type="arabicParenR"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ปรับปรุงแก้ไข พรบ.การประกอบกิจการพลังงาน พ.ศ. 2550 และ/หรือกฎหมายอื่นที่เกี่ยวข้อง เพื่อปรับกระบวนการอนุมัติ อนุญาตของหน่วยงานที่เกี่ยวข้อง และจัดตั้งเป็น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OSS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อย่างแท้จริง  (สำนักงาน กกพ.)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AutoNum type="arabicParenR"/>
                        <a:defRPr/>
                      </a:pP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l"/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 อยู่ระหว่างประเมินผลสัมฤทธิ์ของ พ.ร.บ. การประกอบกิจการพลังงาน พ.ศ. 2550 ซึ่งรวมถึงการประเมินผลสัมฤทธิ์ตามมาตรา 48 ที่บัญญัติเรื่องอนุญาตตามกฎหมายโรงงาน กฎหมายว่าด้วยการควบคุมอาคาร กฎหมายว่าด้วยการส่งเสริม และกฎหมายว่าด้วยการพัฒนาและส่งเสริมพลังงาน โดย สำนักงาน กกพ. ร่วมกับที่ปรึกษาได้จัดเวทีรับฟังความคิดเห็นเพื่อประกอบการประเมินผลสัมฤทธิ์พระราชบัญญัติฯ จำนวน 5 ครั้ง (จังหวัดนครราชสีมา และจังหวัดระยอง จังหวัดเชียงใหม่ จังหวัดสงขลา และกรุงเทพฯ) ปัจจุบันอยู่ระหว่างการสรุปผลจากการรับฟังความคิดเห็นและจัดทำรายงานการประเมินผลสัมฤทธิ์ของพระราชบัญญัติฯ ตามรูปแบบของกฎหมายว่าด้วยการจัดทำร่างกฎหมายและการประเมินผลสัมฤทธิ์ของกฎหมาย โดยที่ปรึกษาจะนำเสนอต่อ กกพ. ภายในเดือนมกราคม 2566 ต่อไป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465">
                <a:tc>
                  <a:txBody>
                    <a:bodyPr/>
                    <a:lstStyle/>
                    <a:p>
                      <a:pPr marL="347980" marR="0" lvl="0" indent="-3479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 ร่างประกาศหรือระเบียบกระทรวงพลังงาน ว่าด้วยการนำรูปแบบธุรกิจ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 Service Companies (ESCO)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มาใช้กับภาครัฐ โดยนำกลไก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มาพัฒนาปรับปรุงประสิทธิภาพการใช้พลังงานภายในปีงบประมาณ พ.ศ. 2565 (พพ.)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l"/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ได้จัดทำ (ร่าง) ระเบียบสำนักนายกรัฐมนตรีเพื่อส่งเสริมมาตรการอนุรักษ์พลังงานและพลังงานทดแทนสำหรับหน่วยงานของรัฐ โดยรูปแบบธุรกิจบริษัทจัดการพลังงาน พ.ศ. ….  ไว้แล้ว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 ร่างแนวปฏิบัติของสำนักงบประมาณเพื่อจัดทาคำขอตั้งงบประมาณรายจ่ายประจำปีและการตั้งงบผูกพันสำหรับ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ภาครัฐ  (</a:t>
                      </a:r>
                      <a:r>
                        <a:rPr lang="th-TH" sz="16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สำนักงบประมาณ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l"/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ยังไม่มีการร่างแนวปฏิบัติของสำนักงบประมาณ โดยเบื้องต้น พพ. และสำนักงบประมาณเห็นชอบร่วมกันในการใช้การคิดค่าบริการต่อหน่วย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 Cost)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ของอุปกรณ์เป็นต้นทุนการให้บริการของ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ตามประเภทมาตรการ/อุปกรณ์ เพื่อให้ตั้งงบประมาณได้สอดคล้องกับความเป็นจริง โดยเน้นอุปกรณ์หลักที่มีศักยภาพในการประหยัดสูงและมีการใช้งานอย่างแพร่หลายในอาคารรัฐ ทั้งนี้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 Cost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ที่ใช้เพื่อจ่ายเป็นค่าบริการ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ต่อหน่วยไฟฟ้าที่ประหยัดได้ต้องน้อยกว่าราคาค่าไฟฟ้าต่อหน่วยที่ซื้อจากการไฟฟ้า (4.5 บาท/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kWh)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1"/>
          <p:cNvSpPr txBox="1"/>
          <p:nvPr/>
        </p:nvSpPr>
        <p:spPr>
          <a:xfrm>
            <a:off x="9393865" y="64788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B3561BA9-CDCF-4958-B8AB-66F3BF063E13}" type="slidenum">
              <a:rPr lang="th-TH" sz="16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t>66</a:t>
            </a:fld>
            <a:endParaRPr lang="th-TH" sz="1600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D40E7-CED2-328C-61DC-F5D95C50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ADF2-AB39-4057-B5DD-6AC564CAF86C}" type="slidenum">
              <a:rPr lang="en-US" altLang="th-TH" smtClean="0"/>
              <a:t>66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379471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0084" y="1"/>
            <a:ext cx="9111916" cy="5365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890395" algn="l"/>
              </a:tabLst>
            </a:pPr>
            <a:r>
              <a:rPr lang="th-TH" altLang="ko-K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การจัดทำหรือปรับปรุงกฎหมายที่เกี่ยวข้องกับประเด็นปฏิรูปด้านพลังงาน </a:t>
            </a:r>
          </a:p>
        </p:txBody>
      </p:sp>
      <p:pic>
        <p:nvPicPr>
          <p:cNvPr id="5" name="Picture 4" descr="MOEN_C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2006" r="17189" b="36734"/>
          <a:stretch>
            <a:fillRect/>
          </a:stretch>
        </p:blipFill>
        <p:spPr bwMode="auto">
          <a:xfrm>
            <a:off x="0" y="0"/>
            <a:ext cx="26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56500"/>
              </p:ext>
            </p:extLst>
          </p:nvPr>
        </p:nvGraphicFramePr>
        <p:xfrm>
          <a:off x="313233" y="669926"/>
          <a:ext cx="11565534" cy="37544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9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695"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ประเด็นกฎหมาย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ความคืบหน้า ณ กุมภาพันธ์ 2565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7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 ร่างแนวปฏิบัติและร่างสัญญาจัดจ้างมาตรฐานกลางของกรมบัญชีกลางว่าด้วยการจัดซื้อจัดจ้าง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ภาครัฐ เพื่อให้มีแนวปฏิบัติของกรมบัญชีกลางว่าด้วยการจัดซื้อจัดจ้าง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6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l"/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แนวทางการคัดเลือก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 ใช้แนวทางวิธีแบบคัดเลือก ตามระเบียบจัดซื้อจัดจ้างปี พ.ศ. 2560 โดย พพ. อยู่ระหว่างการส่งร่างสัญญาจ้าง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 ให้สำนักงานอัยการสูงสุดพิจารณา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57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 ร่างระเบียบหรือข้อสั่งการจากคณะรัฐมนตรีเพื่อจัดตั้งกลไกและกำหนดแนวทางการจัดทำแผนบูรณาการการลงทุนและการดำเนินงานเพื่อพัฒนาโครงสร้างพื้นฐานด้านพลังงาน ระยะ 5 ปี เพื่อให้มีระเบียบรองรับกลไกและกำกับดูแลให้ทุกหน่วยงานดำเนินการตามแผนบูรณาการการลงทุนฯ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60325" indent="-114300" algn="l">
                        <a:buFontTx/>
                        <a:buChar char="-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นรม. ลงนามคำสั่งแต่งตั้งคณะกรรมการจัดทำแผนบูรณาการการลงทุนและการดำเนินงานเพื่อพัฒนาโครงสร้างพื้นฐานด้านพลังงานไฟฟ้า โดยมีหน้าที่และอำนาจโดยสรุปย่อ คือ การจัดทำแผนบูรณาการการลงทุนและการดำเนินงานเพื่อพัฒนาโครงสร้างพื้นฐานด้านพลังงานไฟฟ้า ระยะ 5 ปี ของการไฟฟ้าทั้ง 3 แห่ง</a:t>
                      </a:r>
                    </a:p>
                    <a:p>
                      <a:pPr marL="114300" marR="60325" indent="-114300" algn="l">
                        <a:buFontTx/>
                        <a:buChar char="-"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คณะกรรมการฯ เมื่อวันที่ .............มีมติให้หน่วยงานที่เกี่ยวข้องนำข้อคิดเห็นของที่ประชุมกลับไปทบทวนแผนบูรณาการการลงทุน และการดำเนินงานเพื่อพัฒนาโครงสร้างพื้นฐานด้านพลังงานไฟฟ้า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1"/>
          <p:cNvSpPr txBox="1"/>
          <p:nvPr/>
        </p:nvSpPr>
        <p:spPr>
          <a:xfrm>
            <a:off x="9393865" y="64788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B3561BA9-CDCF-4958-B8AB-66F3BF063E13}" type="slidenum">
              <a:rPr lang="th-TH" sz="16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t>67</a:t>
            </a:fld>
            <a:endParaRPr lang="th-TH" sz="1600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9FD8E-F8A3-6660-6083-F03A42CA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ADF2-AB39-4057-B5DD-6AC564CAF86C}" type="slidenum">
              <a:rPr lang="en-US" altLang="th-TH" smtClean="0"/>
              <a:t>67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649443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0084" y="1"/>
            <a:ext cx="9111916" cy="5365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890395" algn="l"/>
              </a:tabLst>
            </a:pPr>
            <a:r>
              <a:rPr lang="th-TH" altLang="ko-K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การจัดทำหรือปรับปรุงกฎหมายที่เกี่ยวข้องกับประเด็นปฏิรูปด้านพลังงาน </a:t>
            </a:r>
          </a:p>
        </p:txBody>
      </p:sp>
      <p:pic>
        <p:nvPicPr>
          <p:cNvPr id="5" name="Picture 4" descr="MOEN_C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2006" r="17189" b="36734"/>
          <a:stretch>
            <a:fillRect/>
          </a:stretch>
        </p:blipFill>
        <p:spPr bwMode="auto">
          <a:xfrm>
            <a:off x="0" y="0"/>
            <a:ext cx="26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84481"/>
              </p:ext>
            </p:extLst>
          </p:nvPr>
        </p:nvGraphicFramePr>
        <p:xfrm>
          <a:off x="342261" y="559919"/>
          <a:ext cx="11565534" cy="326683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7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757"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ประเด็นกฎหมาย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ความคืบหน้า ณ ภุมภาพันธ์ 2566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2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ระเบียบและกฎเกณฑ์สำหรับ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Third Party Access 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และการส่งเสริมกิจการจำหน่าย (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Retail) 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โดยศึกษาความเหมาะสม วิเคราะห์ข้อดี ข้อเสีย ส่งเสริมและจัดทำระเบียบและกฎเกณฑ์สำหรับ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TPA 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ระบบส่งและระบบจำหน่ายส่งเสริมการจำหน่าย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(Retail)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(สนง. กกพ.)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l"/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ตามมาตรา 11(1) กกพ. จะกำกับดูแลการประกอบกิจการพลังงานเพื่อเป็นไปตามวัตถุประสงค์ของพระราชบัญญัติภายใต้กรอบนโยบายของรัฐ ทั้งนี้ เพื่อเตรียมความพร้อมรองรับนโยบายภาครัฐในการปรับโครงสร้างกิจการไฟฟ้าและเปิดให้มีการซื้อขายไฟฟ้าอย่างเสรี ปัจจุบัน กกพ. ได้ออกประกาศเรื่อง หลักเกณฑ์และแนวทางการจัดทำข้อกำหนดการเปิดใช้ระบบโครงข่ายไฟฟ้าให้แก่บุคคลที่สาม (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Third Party Access) 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พ.ศ. 2565 มีผลใช้บังคับตั้งแต่วันที่ 3 พฤษภาคม 2565 แล้ว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2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7) ร่างระเบียบการส่งเสริมกิจการไฟฟ้าเพื่อเพิ่มการแข่งขันที่ใช้พลังงานทดแทน (สนง. กกพ.)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l"/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ตามมาตรา 11(1) กกพ. จะกำกับดูแลการประกอบกิจการพลังงานเพื่อเป็นไปตามวัตถุประสงค์ของพระราชบัญญัติภายใต้กรอบนโยบายของรัฐ ทั้งนี้ เพื่อเตรียมความพร้อมรองรับนโยบายภาครัฐในการปรับโครงสร้างกิจการไฟฟ้าและเปิดให้มีการซื้อขายไฟฟ้าอย่างเสรี ปัจจุบัน กกพ. ได้ออกประกาศเรื่อง หลักเกณฑ์และแนวทางการจัดทำข้อกำหนดการเปิดใช้ระบบโครงข่ายไฟฟ้าให้แก่บุคคลที่สาม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Third Party Access)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พ.ศ. 2565 มีผลใช้บังคับตั้งแต่วันที่ 3 พฤษภาคม 2565 แล้ว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511129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1"/>
          <p:cNvSpPr txBox="1"/>
          <p:nvPr/>
        </p:nvSpPr>
        <p:spPr>
          <a:xfrm>
            <a:off x="9393865" y="64788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B3561BA9-CDCF-4958-B8AB-66F3BF063E13}" type="slidenum">
              <a:rPr lang="th-TH" sz="16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t>68</a:t>
            </a:fld>
            <a:endParaRPr lang="th-TH" sz="1600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76252-0C5A-5F20-4D42-41AB082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ADF2-AB39-4057-B5DD-6AC564CAF86C}" type="slidenum">
              <a:rPr lang="en-US" altLang="th-TH" smtClean="0"/>
              <a:t>68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291058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0084" y="1"/>
            <a:ext cx="9111916" cy="5365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890395" algn="l"/>
              </a:tabLst>
            </a:pPr>
            <a:r>
              <a:rPr lang="th-TH" altLang="ko-K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การจัดทำหรือปรับปรุงกฎหมายที่เกี่ยวข้องกับประเด็นปฏิรูปด้านพลังงาน </a:t>
            </a:r>
          </a:p>
        </p:txBody>
      </p:sp>
      <p:pic>
        <p:nvPicPr>
          <p:cNvPr id="5" name="Picture 4" descr="MOEN_C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2006" r="17189" b="36734"/>
          <a:stretch>
            <a:fillRect/>
          </a:stretch>
        </p:blipFill>
        <p:spPr bwMode="auto">
          <a:xfrm>
            <a:off x="0" y="0"/>
            <a:ext cx="26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0383"/>
              </p:ext>
            </p:extLst>
          </p:nvPr>
        </p:nvGraphicFramePr>
        <p:xfrm>
          <a:off x="342261" y="559919"/>
          <a:ext cx="11565534" cy="619291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7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757"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ประเด็นกฎหมาย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325"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ความคืบหน้า ณ ภุมภาพันธ์ 2566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2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8) ร่างระเบียบและกฎเกณฑ์สำหรับการส่งเสริมกิจการจำหน่าย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Retail)</a:t>
                      </a: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 ดำเนินการศึกษาเพื่อเตรียมความพร้อมรองรับนโยบายภาครัฐในการปรับโครงสร้างกิจการไฟฟ้าและเปิดให้มีการซื้อขายไฟฟ้าอย่างเสรี ภายใต้โครงการ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โดยมีความคืบหน้า ดังนี้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เมื่อวันที่ 19 มีนาคม 2563 กพช. เห็นชอบให้ผ่อนปรนให้มีการซื้อขายไฟฟ้าระหว่างเอกชนกับเอกชนผ่านโครงข่ายของการไฟฟ้า โดยใช้อัตราค่าบริการตามที่ กกพ. กำหนด ในพื้นที่โครงการ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โดยมีกำลังผลิตติดตั้งรวมเพื่อใช้ในการทดสอบนวัตกรรมไม่เกิน 50 เมกะวัตต์ ระยะเวลาแต่ละโครงการไม่เกิน 2 ปี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กกพ. ได้ออกประกาศเรื่อง หลักเกณฑ์และแนวทางการจัดทำข้อกำหนดการเปิดใช้ระบบโครงข่ายไฟฟ้าให้แก่บุคคลที่สาม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Third Party Access)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พ.ศ. 2565 มีผลใช้บังคับตั้งแต่วันที่ 3 พฤษภาคม 2565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กกพ. เห็นชอบหลักการโครงการ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ที่มีการซื้อ - ขายจริง โดยกำหนดอัตรา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Wheeling Charge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สำหรับโครงการ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ในอัตราเท่ากันทุกโครงการ เท่ากับ 1.151 บาทต่อหน่วย เพื่อนำผลการทดสอบความเป็นไปได้ในเชิงเทคนิคและศึกษาผลกระทบต่างๆ ไปกำหนดร่างหลักเกณฑ์การขอใช้บริการผ่านระบบโครงข่ายไฟฟ้าเชิงพาณิชย์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Third Party Access : TPA Code)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ต่อไป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เมื่อวันที่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มิถุนายน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ออกประกาศเชิญชวนผู้สนใจเข้าร่วมโครงการทดสอบนวัตกรรมที่นำเทคโนโลยีมาสนับสนุนการให้บริการด้านพลังงานระยะที่ 2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ระยะที่ 2) เพื่อสนับสนุนกิจกรรมการทดสอบ วิจัย และพัฒนานวัตกรรมในการให้บริการด้านพลังงาน รวมถึงการศึกษาการปรับโครงสร้างกิจการไฟฟ้าเพื่อเพิ่มการแข่งขันภายใต้แผนการปฏิรูปประเทศด้านพลังงาน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ฉบับปรับปรุง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โดยอาจผ่อนปรนหลักเกณฑ์การกำกับดูแลบางประการที่มีอยู่เดิมตาม พรบ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การประกอบกิจการพลังงาน พ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2550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ในช่วงเวลาระหว่างการทดสอบ โดยมีผู้ผ่านการเข้าร่วมโครงการ จำนวน 36 โครงการ ปัจจุบันอยู่ระหว่างตรวจสอบความสามารถของระบบโครงข่ายไฟฟ้าในพื้นที่ดำเนินการ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711184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1"/>
          <p:cNvSpPr txBox="1"/>
          <p:nvPr/>
        </p:nvSpPr>
        <p:spPr>
          <a:xfrm>
            <a:off x="9393865" y="64788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B3561BA9-CDCF-4958-B8AB-66F3BF063E13}" type="slidenum">
              <a:rPr lang="th-TH" sz="16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t>69</a:t>
            </a:fld>
            <a:endParaRPr lang="th-TH" sz="1600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211AE-3EB2-5568-39D1-126DF531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ADF2-AB39-4057-B5DD-6AC564CAF86C}" type="slidenum">
              <a:rPr lang="en-US" altLang="th-TH" smtClean="0"/>
              <a:t>69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8020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289596" y="63722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5702D-3F74-3B7C-B981-B1AEF569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-37415"/>
            <a:ext cx="9903040" cy="64633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2566-2570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82402"/>
              </p:ext>
            </p:extLst>
          </p:nvPr>
        </p:nvGraphicFramePr>
        <p:xfrm>
          <a:off x="159204" y="1332734"/>
          <a:ext cx="11704245" cy="448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034">
                  <a:extLst>
                    <a:ext uri="{9D8B030D-6E8A-4147-A177-3AD203B41FA5}">
                      <a16:colId xmlns:a16="http://schemas.microsoft.com/office/drawing/2014/main" val="3164932296"/>
                    </a:ext>
                  </a:extLst>
                </a:gridCol>
                <a:gridCol w="3437679">
                  <a:extLst>
                    <a:ext uri="{9D8B030D-6E8A-4147-A177-3AD203B41FA5}">
                      <a16:colId xmlns:a16="http://schemas.microsoft.com/office/drawing/2014/main" val="1147715052"/>
                    </a:ext>
                  </a:extLst>
                </a:gridCol>
                <a:gridCol w="1908981">
                  <a:extLst>
                    <a:ext uri="{9D8B030D-6E8A-4147-A177-3AD203B41FA5}">
                      <a16:colId xmlns:a16="http://schemas.microsoft.com/office/drawing/2014/main" val="158798900"/>
                    </a:ext>
                  </a:extLst>
                </a:gridCol>
                <a:gridCol w="1856802">
                  <a:extLst>
                    <a:ext uri="{9D8B030D-6E8A-4147-A177-3AD203B41FA5}">
                      <a16:colId xmlns:a16="http://schemas.microsoft.com/office/drawing/2014/main" val="3451600421"/>
                    </a:ext>
                  </a:extLst>
                </a:gridCol>
                <a:gridCol w="2096749">
                  <a:extLst>
                    <a:ext uri="{9D8B030D-6E8A-4147-A177-3AD203B41FA5}">
                      <a16:colId xmlns:a16="http://schemas.microsoft.com/office/drawing/2014/main" val="2959418645"/>
                    </a:ext>
                  </a:extLst>
                </a:gridCol>
              </a:tblGrid>
              <a:tr h="300485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</a:t>
                      </a: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10264"/>
                  </a:ext>
                </a:extLst>
              </a:tr>
              <a:tr h="30048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2566-2570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2571-2575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2576-2580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7669"/>
                  </a:ext>
                </a:extLst>
              </a:tr>
              <a:tr h="51082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การใช้ก๊าซธรรมชาติในการผลิตไฟฟ้าลดลง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สัดส่วนของการใช้ก๊าซธรรมชาติในการผลิตไฟฟ้า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063715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การใช้พลังงานทดแทนที่ผลิตภายในประเทศเพิ่มมากขึ้น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สัดส่วนของการใช้พลังงานทดแทนที่ผลิตได้ภายในประเทศในการผลิตไฟฟ้า ความร้อน และเชื้อเพลิงชีวภาพ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(เฉลี่ยร้อยละของพลังงานขั้นสุดท้าย)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19-22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23-25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26-30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99652"/>
                  </a:ext>
                </a:extLst>
              </a:tr>
              <a:tr h="72116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ประสิทธิภาพการใช้พลังงานของประเทศเพิ่มขึ้น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ค่าความเข้มข้นการใช้พลังงาน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(พันตันเทียบเท่าน้ำมันดิบ/พันล้านบาท </a:t>
                      </a:r>
                      <a:r>
                        <a:rPr lang="th-TH" sz="14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ภายในปี 2570/2575/2580)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6.85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6.40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5.98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79849"/>
                  </a:ext>
                </a:extLst>
              </a:tr>
              <a:tr h="1624658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การปรับปรุงและพัฒนาระบบไฟฟ้าของประเทศให้มีประสิทธิภาพด้วยเทคโนโลยีระบบโครงข่ายสมาร์ทกริด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จำนวนแผนงาน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/หรือโครงการที่กำลังพัฒนา/โครงการนำร่อง/โครงการที่มีการใช้งานที่เกี่ยวข้องกับการเพิ่มประสิทธิภาพระบบไฟฟ้าในแต่ละระยะ </a:t>
                      </a:r>
                      <a:r>
                        <a:rPr lang="th-TH" sz="14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(แผนงาน/โครงการภายในปี 2570/2575/2580)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ไม่น้อยกว่า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ไม่น้อยกว่า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ไม่น้อยกว่า </a:t>
                      </a:r>
                      <a:r>
                        <a:rPr lang="th-TH" sz="14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57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D446BE-E046-9A58-4416-03DDCAF892E4}"/>
              </a:ext>
            </a:extLst>
          </p:cNvPr>
          <p:cNvSpPr txBox="1"/>
          <p:nvPr/>
        </p:nvSpPr>
        <p:spPr>
          <a:xfrm>
            <a:off x="927402" y="673850"/>
            <a:ext cx="1110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มกราคม 2566 ครม. เห็นชอบ (ร่าง) แผนแม่บทภายใต้ยุทธศาสตร์ชาติ (พ.ศ. 2566-2580) (ฉบับแก้ไขเพิ่มเติม) ขณะนี้อยู่ระหว่างขั้นตอนการประกาศราชกิจจานุเบกษาเพื่อบังคับใช้ต่อไป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3C5AD048-3B90-C5D8-CDEB-7311EA2AC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4" y="496550"/>
            <a:ext cx="623683" cy="836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C695F-2944-7127-DC3C-A1231049CFC8}"/>
              </a:ext>
            </a:extLst>
          </p:cNvPr>
          <p:cNvSpPr txBox="1"/>
          <p:nvPr/>
        </p:nvSpPr>
        <p:spPr>
          <a:xfrm>
            <a:off x="270164" y="6372212"/>
            <a:ext cx="8660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http://nscr.nesdc.go.th/wp-content/uploads/2022/12/NS_file-23NS-261265.pdf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C67A4-4E32-EFDF-4C95-A68CA2090A23}"/>
              </a:ext>
            </a:extLst>
          </p:cNvPr>
          <p:cNvSpPr txBox="1"/>
          <p:nvPr/>
        </p:nvSpPr>
        <p:spPr>
          <a:xfrm>
            <a:off x="270164" y="5964072"/>
            <a:ext cx="711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สีแดง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ที่เปลี่ยนแปลงเพิ่มเติมมาใหม่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89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D90D-B552-F6FD-D8F1-64A6581E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3888"/>
            <a:ext cx="10972800" cy="1143000"/>
          </a:xfrm>
        </p:spPr>
        <p:txBody>
          <a:bodyPr/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รายงานสรุปผลการขับเคลื่อนประเด็นปฏิรูปประเทศด้านพลังงาน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414E1-19DF-5110-1457-CBCCBD9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70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0376439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0FC77-3F37-A5B3-EA44-9624F427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71</a:t>
            </a:fld>
            <a:endParaRPr lang="en-US" alt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E8035-D2D5-3BFF-E608-E4ED7928A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3"/>
          <a:stretch/>
        </p:blipFill>
        <p:spPr>
          <a:xfrm>
            <a:off x="2621650" y="56134"/>
            <a:ext cx="7911032" cy="4172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6F1149-32A6-8785-7A8F-1155155E3382}"/>
              </a:ext>
            </a:extLst>
          </p:cNvPr>
          <p:cNvSpPr txBox="1"/>
          <p:nvPr/>
        </p:nvSpPr>
        <p:spPr>
          <a:xfrm>
            <a:off x="3052916" y="4029045"/>
            <a:ext cx="704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ไฟล์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73770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853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D9193-8F4D-4B4A-86C4-BBDF0FD72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5702D-3F74-3B7C-B981-B1AEF569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960" y="-37415"/>
            <a:ext cx="9903040" cy="64633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ปี พ.ศ. 2566-2570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MOEN_C_LOGO">
            <a:extLst>
              <a:ext uri="{FF2B5EF4-FFF2-40B4-BE49-F238E27FC236}">
                <a16:creationId xmlns:a16="http://schemas.microsoft.com/office/drawing/2014/main" id="{F19480B9-8EF9-9C07-2155-E0B9196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t="22006" r="17189" b="36734"/>
          <a:stretch>
            <a:fillRect/>
          </a:stretch>
        </p:blipFill>
        <p:spPr bwMode="auto">
          <a:xfrm>
            <a:off x="14689" y="9187"/>
            <a:ext cx="220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98883"/>
              </p:ext>
            </p:extLst>
          </p:nvPr>
        </p:nvGraphicFramePr>
        <p:xfrm>
          <a:off x="159204" y="1332734"/>
          <a:ext cx="1188720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85">
                  <a:extLst>
                    <a:ext uri="{9D8B030D-6E8A-4147-A177-3AD203B41FA5}">
                      <a16:colId xmlns:a16="http://schemas.microsoft.com/office/drawing/2014/main" val="3164932296"/>
                    </a:ext>
                  </a:extLst>
                </a:gridCol>
                <a:gridCol w="2791327">
                  <a:extLst>
                    <a:ext uri="{9D8B030D-6E8A-4147-A177-3AD203B41FA5}">
                      <a16:colId xmlns:a16="http://schemas.microsoft.com/office/drawing/2014/main" val="1147715052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76198429"/>
                    </a:ext>
                  </a:extLst>
                </a:gridCol>
                <a:gridCol w="1191126">
                  <a:extLst>
                    <a:ext uri="{9D8B030D-6E8A-4147-A177-3AD203B41FA5}">
                      <a16:colId xmlns:a16="http://schemas.microsoft.com/office/drawing/2014/main" val="1444485234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158798900"/>
                    </a:ext>
                  </a:extLst>
                </a:gridCol>
                <a:gridCol w="1191127">
                  <a:extLst>
                    <a:ext uri="{9D8B030D-6E8A-4147-A177-3AD203B41FA5}">
                      <a16:colId xmlns:a16="http://schemas.microsoft.com/office/drawing/2014/main" val="3451600421"/>
                    </a:ext>
                  </a:extLst>
                </a:gridCol>
                <a:gridCol w="1239252">
                  <a:extLst>
                    <a:ext uri="{9D8B030D-6E8A-4147-A177-3AD203B41FA5}">
                      <a16:colId xmlns:a16="http://schemas.microsoft.com/office/drawing/2014/main" val="2959418645"/>
                    </a:ext>
                  </a:extLst>
                </a:gridCol>
                <a:gridCol w="1193921">
                  <a:extLst>
                    <a:ext uri="{9D8B030D-6E8A-4147-A177-3AD203B41FA5}">
                      <a16:colId xmlns:a16="http://schemas.microsoft.com/office/drawing/2014/main" val="2091043022"/>
                    </a:ext>
                  </a:extLst>
                </a:gridCol>
              </a:tblGrid>
              <a:tr h="293638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2566-2570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10264"/>
                  </a:ext>
                </a:extLst>
              </a:tr>
              <a:tr h="293638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7669"/>
                  </a:ext>
                </a:extLst>
              </a:tr>
              <a:tr h="704730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การใช้ก๊าซธรรมชาติในการผลิตไฟฟ้าลดลง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สัดส่วนของการใช้ก๊าซธรรมชาติในการผลิตไฟฟ้า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ไม่เกินร้อยละ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ต่ำกว่าร้อยละ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ต่ำกว่าร้อยละ 60</a:t>
                      </a:r>
                    </a:p>
                    <a:p>
                      <a:pPr algn="ctr"/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ต่ำกว่าร้อยละ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ต่ำกว่าร้อยละ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ต่ำกว่าร้อยละ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063715"/>
                  </a:ext>
                </a:extLst>
              </a:tr>
              <a:tr h="1115823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การใช้พลังงานทดแทนที่ผลิตภายในประเทศเพิ่มมากขึ้น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สัดส่วนของการใช้พลังงานทดแทนที่ผลิตได้ภายในประเทศในการผลิตไฟฟ้า ความร้อน และเชื้อเพลิงชีวภาพ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(เฉลี่ยร้อยละของพลังงานขั้นสุดท้าย)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19-22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15-17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16-18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17-19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18-20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19-22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99652"/>
                  </a:ext>
                </a:extLst>
              </a:tr>
              <a:tr h="910277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ประสิทธิภาพการใช้พลังงานของประเทศเพิ่มขึ้น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ค่าความเข้มข้นการใช้พลังงาน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(พันตันเทียบเท่าน้ำมันดิบ/พันล้านบาท) </a:t>
                      </a:r>
                      <a:r>
                        <a:rPr lang="th-TH" sz="14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ภายในปี 2570/2575/2580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6.85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พันตันเทียบเท่าน้ำมันดิบ/พันล้านบาท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7.28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7.17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7.06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79849"/>
                  </a:ext>
                </a:extLst>
              </a:tr>
              <a:tr h="1345334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การปรับปรุงและพัฒนาระบบไฟฟ้าของประเทศให้มีประสิทธิภาพด้วยเทคโนโลยีระบบโครงข่ายสมาร์ทกริด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จำนวนแผนงาน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/หรือโครงการที่กำลังพัฒนา/โครงการนำร่อง/โครงการที่มีการใช้งานที่เกี่ยวข้องกับการเพิ่มประสิทธิภาพระบบไฟฟ้าในแต่ละระยะ </a:t>
                      </a:r>
                      <a:r>
                        <a:rPr lang="th-TH" sz="140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(แผนงาน/โครงการภายในปี 2570/2575/2580)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ไม่น้อยกว่า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</a:t>
                      </a:r>
                      <a:r>
                        <a:rPr lang="th-TH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แผนงาน/โครงการ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</a:t>
                      </a:r>
                      <a:r>
                        <a:rPr lang="th-TH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แผนงาน/โครงการ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</a:t>
                      </a:r>
                      <a:r>
                        <a:rPr lang="th-TH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แผนงาน/โครงการ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574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646E49-0AC4-9340-D692-C8D30C0D58B3}"/>
              </a:ext>
            </a:extLst>
          </p:cNvPr>
          <p:cNvSpPr txBox="1"/>
          <p:nvPr/>
        </p:nvSpPr>
        <p:spPr>
          <a:xfrm>
            <a:off x="358057" y="811272"/>
            <a:ext cx="1148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ตัวชี้วัดและค่าเป้าหมายด้านพลังงานของแผนแม่บทภายใต้ยุทธศาสตร์ชาติ ประเด็นโครงสร้างพื้นฐานด้านพลังงาน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รายปี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7FCD8-0146-EBB2-878E-96E16F2D657B}"/>
              </a:ext>
            </a:extLst>
          </p:cNvPr>
          <p:cNvSpPr txBox="1"/>
          <p:nvPr/>
        </p:nvSpPr>
        <p:spPr>
          <a:xfrm>
            <a:off x="159204" y="6510259"/>
            <a:ext cx="8660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http://nscr.nesdc.go.th/wp-content/uploads/2022/12/NS_file-23NS-261265.pdf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3A516-5073-9156-ECAF-C0B1D687E813}"/>
              </a:ext>
            </a:extLst>
          </p:cNvPr>
          <p:cNvSpPr txBox="1"/>
          <p:nvPr/>
        </p:nvSpPr>
        <p:spPr>
          <a:xfrm>
            <a:off x="159204" y="6171705"/>
            <a:ext cx="711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สีแดง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ที่เปลี่ยนแปลงเพิ่มเติมมาใหม่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4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B840E4-25BD-034E-993A-4F08AE83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4" y="5360"/>
            <a:ext cx="10442620" cy="68526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60734-C105-DB13-46E5-EF89766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818F-7FB4-4B78-B288-FF4AFD7DA18E}" type="slidenum">
              <a:rPr lang="en-US" altLang="th-TH" smtClean="0"/>
              <a:t>9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12722305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>
          <a:noFill/>
        </a:ln>
      </a:spPr>
      <a:bodyPr wrap="none" rtlCol="0" anchor="ctr"/>
      <a:lstStyle>
        <a:defPPr algn="ctr" fontAlgn="base">
          <a:spcBef>
            <a:spcPct val="0"/>
          </a:spcBef>
          <a:spcAft>
            <a:spcPct val="0"/>
          </a:spcAft>
          <a:defRPr sz="2000" b="1"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7281</TotalTime>
  <Words>20054</Words>
  <Application>Microsoft Office PowerPoint</Application>
  <PresentationFormat>Widescreen</PresentationFormat>
  <Paragraphs>1798</Paragraphs>
  <Slides>71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Arial</vt:lpstr>
      <vt:lpstr>Calibri</vt:lpstr>
      <vt:lpstr>Calibri Light</vt:lpstr>
      <vt:lpstr>Courier New</vt:lpstr>
      <vt:lpstr>Tahoma</vt:lpstr>
      <vt:lpstr>TH SarabunPSK</vt:lpstr>
      <vt:lpstr>Wingdings</vt:lpstr>
      <vt:lpstr>Wingdings 2</vt:lpstr>
      <vt:lpstr>7_Default Design</vt:lpstr>
      <vt:lpstr>Office Theme</vt:lpstr>
      <vt:lpstr>Contents Slide Master</vt:lpstr>
      <vt:lpstr>Thai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สรุปผลความก้าวหน้าประเด็นปฏิรูปประเทศด้านพลังงาน 6 ด้าน 17 ประเด็น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สรุปผลความก้าวหน้าประเด็น Big rock</vt:lpstr>
      <vt:lpstr>สรุปผลการดำเนินงาน Big rock</vt:lpstr>
      <vt:lpstr>สรุปผลการดำเนินงาน Big rock</vt:lpstr>
      <vt:lpstr>สรุปผลการดำเนินงาน Big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รายงานสรุปผลการขับเคลื่อนประเด็นปฏิรูปประเทศด้านพลังงาน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นาย วรนล จันทร์ศิริ</cp:lastModifiedBy>
  <cp:revision>840</cp:revision>
  <cp:lastPrinted>2018-10-02T00:32:00Z</cp:lastPrinted>
  <dcterms:created xsi:type="dcterms:W3CDTF">2018-09-17T06:36:00Z</dcterms:created>
  <dcterms:modified xsi:type="dcterms:W3CDTF">2023-03-08T07:30:17Z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1054-10.8.2.6597</vt:lpwstr>
  </property>
</Properties>
</file>