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8" r:id="rId3"/>
    <p:sldId id="259" r:id="rId4"/>
    <p:sldId id="271" r:id="rId5"/>
    <p:sldId id="280" r:id="rId6"/>
    <p:sldId id="281" r:id="rId7"/>
    <p:sldId id="284" r:id="rId8"/>
    <p:sldId id="265" r:id="rId9"/>
    <p:sldId id="272" r:id="rId10"/>
    <p:sldId id="283" r:id="rId11"/>
    <p:sldId id="268" r:id="rId12"/>
    <p:sldId id="273" r:id="rId13"/>
    <p:sldId id="275" r:id="rId14"/>
    <p:sldId id="269" r:id="rId15"/>
    <p:sldId id="286" r:id="rId16"/>
    <p:sldId id="278" r:id="rId17"/>
    <p:sldId id="279" r:id="rId18"/>
    <p:sldId id="276" r:id="rId19"/>
    <p:sldId id="274" r:id="rId20"/>
    <p:sldId id="270" r:id="rId21"/>
    <p:sldId id="277" r:id="rId22"/>
    <p:sldId id="282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wan Topoklang" initials="T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327"/>
    <a:srgbClr val="92D050"/>
    <a:srgbClr val="FFFFFF"/>
    <a:srgbClr val="E79A8E"/>
    <a:srgbClr val="DB5B3E"/>
    <a:srgbClr val="EBD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E7A979-35C2-4F1C-B5B8-AA7533BA69A2}" type="doc">
      <dgm:prSet loTypeId="urn:microsoft.com/office/officeart/2005/8/layout/hProcess7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FBB32FE3-34D2-48DB-B9E2-1E2B7F2372B5}">
      <dgm:prSet phldrT="[Text]" custT="1"/>
      <dgm:spPr/>
      <dgm:t>
        <a:bodyPr/>
        <a:lstStyle/>
        <a:p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เพี่มองค์ความรู้</a:t>
          </a:r>
        </a:p>
      </dgm:t>
    </dgm:pt>
    <dgm:pt modelId="{DADEEB96-D3C9-4148-9462-323E7E05CF4D}" cxnId="{448B7AE9-4377-4903-94BD-4EE6ADC786CD}" type="parTrans">
      <dgm:prSet/>
      <dgm:spPr/>
      <dgm:t>
        <a:bodyPr/>
        <a:lstStyle/>
        <a:p>
          <a:endParaRPr lang="th-TH" sz="25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BA44497-1E51-4CB6-A3AA-06EE4B7C0828}" cxnId="{448B7AE9-4377-4903-94BD-4EE6ADC786CD}" type="sibTrans">
      <dgm:prSet/>
      <dgm:spPr/>
      <dgm:t>
        <a:bodyPr/>
        <a:lstStyle/>
        <a:p>
          <a:endParaRPr lang="th-TH" sz="25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1019639-0535-4C06-8E97-67BB1CCB2714}">
      <dgm:prSet phldrT="[Text]" custT="1"/>
      <dgm:spPr/>
      <dgm:t>
        <a:bodyPr/>
        <a:lstStyle/>
        <a:p>
          <a:pPr marL="168275" indent="-168275">
            <a:spcAft>
              <a:spcPts val="600"/>
            </a:spcAft>
            <a:buFont typeface="Arial" panose="020B0604020202020204" pitchFamily="34" charset="0"/>
            <a:buNone/>
          </a:pPr>
          <a:r>
            <a:rPr lang="th-TH" sz="20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มีนาคม–มิถุนายน 2566</a:t>
          </a:r>
          <a:br>
            <a:rPr lang="th-TH" sz="2400" b="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4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1. อบรมภาคทฤษฎี </a:t>
          </a:r>
          <a:r>
            <a:rPr lang="en-US" sz="24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Online </a:t>
          </a:r>
          <a:r>
            <a:rPr lang="th-TH" sz="24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เทคนิคการตรวจวิเคราะห์วัดการอนุรักษ์พลังงาน</a:t>
          </a:r>
        </a:p>
        <a:p>
          <a:pPr marL="168275" indent="-168275">
            <a:spcAft>
              <a:spcPts val="600"/>
            </a:spcAft>
            <a:buFont typeface="Arial" panose="020B0604020202020204" pitchFamily="34" charset="0"/>
            <a:buNone/>
          </a:pPr>
          <a:r>
            <a:rPr lang="th-TH" sz="20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มิถุนายน–กรกฎาคม 2566</a:t>
          </a:r>
          <a:br>
            <a:rPr lang="th-TH" sz="2400" b="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4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2. อบรมเชิงปฏิบัติการ </a:t>
          </a:r>
          <a:br>
            <a:rPr lang="en-US" sz="2400" b="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en-US" sz="24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Mini Plants</a:t>
          </a:r>
          <a:endParaRPr lang="th-TH" sz="2400" b="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7F4AD2F-C980-4FC0-816D-93825E200EFA}" cxnId="{C2D64772-FD34-44C3-A6D8-6F80BE054FC5}" type="parTrans">
      <dgm:prSet/>
      <dgm:spPr/>
      <dgm:t>
        <a:bodyPr/>
        <a:lstStyle/>
        <a:p>
          <a:endParaRPr lang="th-TH" sz="25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C837067-A5B7-4C2F-96EB-A1D8F59BC0AC}" cxnId="{C2D64772-FD34-44C3-A6D8-6F80BE054FC5}" type="sibTrans">
      <dgm:prSet/>
      <dgm:spPr/>
      <dgm:t>
        <a:bodyPr/>
        <a:lstStyle/>
        <a:p>
          <a:endParaRPr lang="th-TH" sz="25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7558DE7-DB0B-459B-97AC-1AA851A71FC7}">
      <dgm:prSet phldrT="[Text]" custT="1"/>
      <dgm:spPr/>
      <dgm:t>
        <a:bodyPr/>
        <a:lstStyle/>
        <a:p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ฝึกปฏิบัติ</a:t>
          </a:r>
        </a:p>
      </dgm:t>
    </dgm:pt>
    <dgm:pt modelId="{6ED96047-1192-4ACE-8A8A-F5CCC63F0FD8}" cxnId="{D661E3EB-171B-4E46-9949-3A3C303312A7}" type="parTrans">
      <dgm:prSet/>
      <dgm:spPr/>
      <dgm:t>
        <a:bodyPr/>
        <a:lstStyle/>
        <a:p>
          <a:endParaRPr lang="th-TH" sz="25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4A3377A-55B1-4428-90CE-AA6D5D21DAEE}" cxnId="{D661E3EB-171B-4E46-9949-3A3C303312A7}" type="sibTrans">
      <dgm:prSet/>
      <dgm:spPr/>
      <dgm:t>
        <a:bodyPr/>
        <a:lstStyle/>
        <a:p>
          <a:endParaRPr lang="th-TH" sz="25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49D02E-D6AC-48D0-BE4A-76E564311FD1}">
      <dgm:prSet phldrT="[Text]" custT="1"/>
      <dgm:spPr/>
      <dgm:t>
        <a:bodyPr/>
        <a:lstStyle/>
        <a:p>
          <a:pPr marL="0">
            <a:spcAft>
              <a:spcPts val="600"/>
            </a:spcAft>
          </a:pPr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กรกฎาคม 2566</a:t>
          </a:r>
        </a:p>
        <a:p>
          <a:pPr marL="228600" indent="0">
            <a:spcAft>
              <a:spcPts val="600"/>
            </a:spcAft>
          </a:pPr>
          <a:r>
            <a:rPr lang="th-TH" sz="20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1. สพจ. ภาคตะวันออก</a:t>
          </a:r>
          <a:r>
            <a:rPr lang="en-US" sz="20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 Audit </a:t>
          </a:r>
          <a:r>
            <a:rPr lang="th-TH" sz="20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โรงแรมร่วมกับ พพ.</a:t>
          </a:r>
        </a:p>
        <a:p>
          <a:pPr marL="0" indent="0">
            <a:spcAft>
              <a:spcPts val="600"/>
            </a:spcAft>
          </a:pPr>
          <a:r>
            <a: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* กันยายน-ธันวาคม 2566</a:t>
          </a:r>
        </a:p>
        <a:p>
          <a:pPr marL="228600" indent="0">
            <a:spcAft>
              <a:spcPts val="600"/>
            </a:spcAft>
          </a:pPr>
          <a:r>
            <a: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2. สพจ. </a:t>
          </a:r>
          <a:r>
            <a: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Audit </a:t>
          </a:r>
          <a:r>
            <a: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โรงงาน/อาคาร </a:t>
          </a:r>
          <a:r>
            <a: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SME</a:t>
          </a:r>
          <a:r>
            <a: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 100 แห่ง กับกลุ่มอาชีวะ และผู้เชี่ยวชาญ</a:t>
          </a:r>
        </a:p>
        <a:p>
          <a:pPr marL="0" indent="0">
            <a:spcAft>
              <a:spcPts val="600"/>
            </a:spcAft>
          </a:pPr>
          <a:r>
            <a: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* เมษายน 2567</a:t>
          </a:r>
        </a:p>
        <a:p>
          <a:pPr marL="231775" indent="0">
            <a:spcAft>
              <a:spcPts val="600"/>
            </a:spcAft>
          </a:pPr>
          <a:r>
            <a: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3. สพจ. </a:t>
          </a:r>
          <a:r>
            <a: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Audit </a:t>
          </a:r>
          <a:r>
            <a: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โรงแรม กับ ผู้เชี่ยวชาญ พพ. </a:t>
          </a:r>
        </a:p>
      </dgm:t>
    </dgm:pt>
    <dgm:pt modelId="{3A344EE4-9FE9-4AF6-B2D0-EC0F99F9316B}" cxnId="{D5D45091-8C2E-49E9-BA27-8A3FB202564E}" type="parTrans">
      <dgm:prSet/>
      <dgm:spPr/>
      <dgm:t>
        <a:bodyPr/>
        <a:lstStyle/>
        <a:p>
          <a:endParaRPr lang="th-TH" sz="25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F75ABCB-7716-48F6-900F-3C172CE1864A}" cxnId="{D5D45091-8C2E-49E9-BA27-8A3FB202564E}" type="sibTrans">
      <dgm:prSet/>
      <dgm:spPr/>
      <dgm:t>
        <a:bodyPr/>
        <a:lstStyle/>
        <a:p>
          <a:endParaRPr lang="th-TH" sz="25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8108459-DBF8-4655-9725-8B580D9AF05C}">
      <dgm:prSet phldrT="[Text]" custT="1"/>
      <dgm:spPr/>
      <dgm:t>
        <a:bodyPr/>
        <a:lstStyle/>
        <a:p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ส่งเสริมการอนุรักษ์พลังงาน</a:t>
          </a:r>
        </a:p>
      </dgm:t>
    </dgm:pt>
    <dgm:pt modelId="{3188C09F-0978-4B14-B36D-E47382C961A5}" cxnId="{20AEA36F-7C03-4FA9-B9C2-7F754C8E07FC}" type="parTrans">
      <dgm:prSet/>
      <dgm:spPr/>
      <dgm:t>
        <a:bodyPr/>
        <a:lstStyle/>
        <a:p>
          <a:endParaRPr lang="th-TH" sz="25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17CACCC-48BD-477A-99AC-8F8634885C51}" cxnId="{20AEA36F-7C03-4FA9-B9C2-7F754C8E07FC}" type="sibTrans">
      <dgm:prSet/>
      <dgm:spPr/>
      <dgm:t>
        <a:bodyPr/>
        <a:lstStyle/>
        <a:p>
          <a:endParaRPr lang="th-TH" sz="25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637299D-8286-4C3E-B990-EA5F72E17B55}">
      <dgm:prSet phldrT="[Text]" custT="1"/>
      <dgm:spPr/>
      <dgm:t>
        <a:bodyPr/>
        <a:lstStyle/>
        <a:p>
          <a:pPr marL="0">
            <a:spcAft>
              <a:spcPts val="600"/>
            </a:spcAft>
          </a:pPr>
          <a:r>
            <a:rPr lang="th-TH" sz="2000" b="1">
              <a:latin typeface="TH Sarabun New" panose="020B0500040200020003" pitchFamily="34" charset="-34"/>
              <a:cs typeface="TH Sarabun New" panose="020B0500040200020003" pitchFamily="34" charset="-34"/>
            </a:rPr>
            <a:t>* เมษายน 2567 เป็นต้นไป</a:t>
          </a:r>
        </a:p>
        <a:p>
          <a:pPr marL="288925" indent="0">
            <a:spcAft>
              <a:spcPts val="600"/>
            </a:spcAft>
          </a:pPr>
          <a:r>
            <a:rPr lang="th-TH" sz="2500" b="1">
              <a:latin typeface="TH Sarabun New" panose="020B0500040200020003" pitchFamily="34" charset="-34"/>
              <a:cs typeface="TH Sarabun New" panose="020B0500040200020003" pitchFamily="34" charset="-34"/>
            </a:rPr>
            <a:t>สพจ. เริ่มดำเนินโครงการ </a:t>
          </a:r>
          <a:r>
            <a:rPr lang="en-US" sz="2500" b="1">
              <a:latin typeface="TH Sarabun New" panose="020B0500040200020003" pitchFamily="34" charset="-34"/>
              <a:cs typeface="TH Sarabun New" panose="020B0500040200020003" pitchFamily="34" charset="-34"/>
            </a:rPr>
            <a:t>Audit </a:t>
          </a:r>
          <a:r>
            <a:rPr lang="th-TH" sz="2500" b="1">
              <a:latin typeface="TH Sarabun New" panose="020B0500040200020003" pitchFamily="34" charset="-34"/>
              <a:cs typeface="TH Sarabun New" panose="020B0500040200020003" pitchFamily="34" charset="-34"/>
            </a:rPr>
            <a:t>และเสนอแนะมาตรการประหยัดพลังงานในอาคาร</a:t>
          </a:r>
          <a:endParaRPr lang="th-TH" sz="25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9412778-4782-481D-9BFB-5BBFADC47F07}" cxnId="{5300DE00-19F0-48BB-945B-3ECE3A23B8DA}" type="parTrans">
      <dgm:prSet/>
      <dgm:spPr/>
      <dgm:t>
        <a:bodyPr/>
        <a:lstStyle/>
        <a:p>
          <a:endParaRPr lang="th-TH" sz="25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B9DC6B5-25BB-47F4-9FFD-E491909A5CC9}" cxnId="{5300DE00-19F0-48BB-945B-3ECE3A23B8DA}" type="sibTrans">
      <dgm:prSet/>
      <dgm:spPr/>
      <dgm:t>
        <a:bodyPr/>
        <a:lstStyle/>
        <a:p>
          <a:endParaRPr lang="th-TH" sz="25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9DFDA2B-839E-425B-B173-BF8A85849E95}">
      <dgm:prSet custT="1"/>
      <dgm:spPr/>
      <dgm:t>
        <a:bodyPr/>
        <a:lstStyle/>
        <a:p>
          <a:pPr marL="0">
            <a:spcAft>
              <a:spcPts val="600"/>
            </a:spcAft>
            <a:buFont typeface="Arial" panose="020B0604020202020204" pitchFamily="34" charset="0"/>
            <a:buNone/>
          </a:pPr>
          <a:endParaRPr lang="th-TH" sz="25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0421045-38F0-428B-8C89-ECBBEC37236B}" cxnId="{E674567B-F5A8-4803-8627-129DFFB5632E}" type="parTrans">
      <dgm:prSet/>
      <dgm:spPr/>
      <dgm:t>
        <a:bodyPr/>
        <a:lstStyle/>
        <a:p>
          <a:endParaRPr lang="th-TH"/>
        </a:p>
      </dgm:t>
    </dgm:pt>
    <dgm:pt modelId="{41FA7D9B-B111-4A01-BA61-A8B2752C1ED5}" cxnId="{E674567B-F5A8-4803-8627-129DFFB5632E}" type="sibTrans">
      <dgm:prSet/>
      <dgm:spPr/>
      <dgm:t>
        <a:bodyPr/>
        <a:lstStyle/>
        <a:p>
          <a:endParaRPr lang="th-TH"/>
        </a:p>
      </dgm:t>
    </dgm:pt>
    <dgm:pt modelId="{DE008592-B871-4936-9B37-16889122EE3B}" type="pres">
      <dgm:prSet presAssocID="{E8E7A979-35C2-4F1C-B5B8-AA7533BA69A2}" presName="Name0" presStyleCnt="0">
        <dgm:presLayoutVars>
          <dgm:dir/>
          <dgm:animLvl val="lvl"/>
          <dgm:resizeHandles val="exact"/>
        </dgm:presLayoutVars>
      </dgm:prSet>
      <dgm:spPr/>
    </dgm:pt>
    <dgm:pt modelId="{C0238437-7FE2-4F95-B6AA-7A0059F173F3}" type="pres">
      <dgm:prSet presAssocID="{FBB32FE3-34D2-48DB-B9E2-1E2B7F2372B5}" presName="compositeNode" presStyleCnt="0">
        <dgm:presLayoutVars>
          <dgm:bulletEnabled val="1"/>
        </dgm:presLayoutVars>
      </dgm:prSet>
      <dgm:spPr/>
    </dgm:pt>
    <dgm:pt modelId="{52C74510-1EBA-46D9-B3FD-4375E29292E7}" type="pres">
      <dgm:prSet presAssocID="{FBB32FE3-34D2-48DB-B9E2-1E2B7F2372B5}" presName="bgRect" presStyleLbl="node1" presStyleIdx="0" presStyleCnt="3"/>
      <dgm:spPr/>
    </dgm:pt>
    <dgm:pt modelId="{D7F5DDE7-1141-4F46-9215-D2EA1BFB4094}" type="pres">
      <dgm:prSet presAssocID="{FBB32FE3-34D2-48DB-B9E2-1E2B7F2372B5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1EE1E2CA-0007-4457-AEA9-221BB08FAED3}" type="pres">
      <dgm:prSet presAssocID="{FBB32FE3-34D2-48DB-B9E2-1E2B7F2372B5}" presName="childNode" presStyleLbl="node1" presStyleIdx="0" presStyleCnt="3">
        <dgm:presLayoutVars>
          <dgm:bulletEnabled val="1"/>
        </dgm:presLayoutVars>
      </dgm:prSet>
      <dgm:spPr/>
    </dgm:pt>
    <dgm:pt modelId="{A508779E-DF4E-4E97-8E04-4A1DABA4290F}" type="pres">
      <dgm:prSet presAssocID="{EBA44497-1E51-4CB6-A3AA-06EE4B7C0828}" presName="hSp" presStyleCnt="0"/>
      <dgm:spPr/>
    </dgm:pt>
    <dgm:pt modelId="{554F4FB2-1660-4C9A-9FDA-32FA65AD3EEB}" type="pres">
      <dgm:prSet presAssocID="{EBA44497-1E51-4CB6-A3AA-06EE4B7C0828}" presName="vProcSp" presStyleCnt="0"/>
      <dgm:spPr/>
    </dgm:pt>
    <dgm:pt modelId="{257FAF8F-A4A6-4817-B060-C12865AD1829}" type="pres">
      <dgm:prSet presAssocID="{EBA44497-1E51-4CB6-A3AA-06EE4B7C0828}" presName="vSp1" presStyleCnt="0"/>
      <dgm:spPr/>
    </dgm:pt>
    <dgm:pt modelId="{2595E3A3-97BE-4B92-84A6-5262BFF95CF8}" type="pres">
      <dgm:prSet presAssocID="{EBA44497-1E51-4CB6-A3AA-06EE4B7C0828}" presName="simulatedConn" presStyleLbl="solidFgAcc1" presStyleIdx="0" presStyleCnt="2"/>
      <dgm:spPr/>
    </dgm:pt>
    <dgm:pt modelId="{A43C2851-BBAB-4B81-87C6-9FB2A282AA2F}" type="pres">
      <dgm:prSet presAssocID="{EBA44497-1E51-4CB6-A3AA-06EE4B7C0828}" presName="vSp2" presStyleCnt="0"/>
      <dgm:spPr/>
    </dgm:pt>
    <dgm:pt modelId="{610A97DD-91E2-4502-A2AE-AFA72C4E6C54}" type="pres">
      <dgm:prSet presAssocID="{EBA44497-1E51-4CB6-A3AA-06EE4B7C0828}" presName="sibTrans" presStyleCnt="0"/>
      <dgm:spPr/>
    </dgm:pt>
    <dgm:pt modelId="{F87AC06A-909E-4B02-9555-1C3C876A214D}" type="pres">
      <dgm:prSet presAssocID="{17558DE7-DB0B-459B-97AC-1AA851A71FC7}" presName="compositeNode" presStyleCnt="0">
        <dgm:presLayoutVars>
          <dgm:bulletEnabled val="1"/>
        </dgm:presLayoutVars>
      </dgm:prSet>
      <dgm:spPr/>
    </dgm:pt>
    <dgm:pt modelId="{E326929B-3994-4D35-A71A-198D9CFE5F81}" type="pres">
      <dgm:prSet presAssocID="{17558DE7-DB0B-459B-97AC-1AA851A71FC7}" presName="bgRect" presStyleLbl="node1" presStyleIdx="1" presStyleCnt="3" custLinFactNeighborX="-455" custLinFactNeighborY="0"/>
      <dgm:spPr/>
    </dgm:pt>
    <dgm:pt modelId="{80D36C72-F633-4B94-8CA3-86259E2E5A26}" type="pres">
      <dgm:prSet presAssocID="{17558DE7-DB0B-459B-97AC-1AA851A71FC7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5635C995-3359-4E99-A51D-CB974331C18D}" type="pres">
      <dgm:prSet presAssocID="{17558DE7-DB0B-459B-97AC-1AA851A71FC7}" presName="childNode" presStyleLbl="node1" presStyleIdx="1" presStyleCnt="3">
        <dgm:presLayoutVars>
          <dgm:bulletEnabled val="1"/>
        </dgm:presLayoutVars>
      </dgm:prSet>
      <dgm:spPr/>
    </dgm:pt>
    <dgm:pt modelId="{B58D8CB0-7F4F-4956-AF92-479F5802F2AF}" type="pres">
      <dgm:prSet presAssocID="{74A3377A-55B1-4428-90CE-AA6D5D21DAEE}" presName="hSp" presStyleCnt="0"/>
      <dgm:spPr/>
    </dgm:pt>
    <dgm:pt modelId="{F8074CD8-EE48-48AD-8102-A933396774D0}" type="pres">
      <dgm:prSet presAssocID="{74A3377A-55B1-4428-90CE-AA6D5D21DAEE}" presName="vProcSp" presStyleCnt="0"/>
      <dgm:spPr/>
    </dgm:pt>
    <dgm:pt modelId="{2154B5E5-22B3-4DED-8174-464FF626338A}" type="pres">
      <dgm:prSet presAssocID="{74A3377A-55B1-4428-90CE-AA6D5D21DAEE}" presName="vSp1" presStyleCnt="0"/>
      <dgm:spPr/>
    </dgm:pt>
    <dgm:pt modelId="{8DA350EC-E853-47DB-AB90-D464F68F3081}" type="pres">
      <dgm:prSet presAssocID="{74A3377A-55B1-4428-90CE-AA6D5D21DAEE}" presName="simulatedConn" presStyleLbl="solidFgAcc1" presStyleIdx="1" presStyleCnt="2"/>
      <dgm:spPr/>
    </dgm:pt>
    <dgm:pt modelId="{DEF30945-7585-40AB-A5F9-F1AC6057BE39}" type="pres">
      <dgm:prSet presAssocID="{74A3377A-55B1-4428-90CE-AA6D5D21DAEE}" presName="vSp2" presStyleCnt="0"/>
      <dgm:spPr/>
    </dgm:pt>
    <dgm:pt modelId="{DDC14763-56A2-4AE7-819B-2C3FAEA2562C}" type="pres">
      <dgm:prSet presAssocID="{74A3377A-55B1-4428-90CE-AA6D5D21DAEE}" presName="sibTrans" presStyleCnt="0"/>
      <dgm:spPr/>
    </dgm:pt>
    <dgm:pt modelId="{3307FBDF-7CCC-4768-94FF-6A898EC24703}" type="pres">
      <dgm:prSet presAssocID="{18108459-DBF8-4655-9725-8B580D9AF05C}" presName="compositeNode" presStyleCnt="0">
        <dgm:presLayoutVars>
          <dgm:bulletEnabled val="1"/>
        </dgm:presLayoutVars>
      </dgm:prSet>
      <dgm:spPr/>
    </dgm:pt>
    <dgm:pt modelId="{C341C869-FBBC-4A33-841B-769DCA3FF5E6}" type="pres">
      <dgm:prSet presAssocID="{18108459-DBF8-4655-9725-8B580D9AF05C}" presName="bgRect" presStyleLbl="node1" presStyleIdx="2" presStyleCnt="3" custLinFactNeighborX="-3400"/>
      <dgm:spPr/>
    </dgm:pt>
    <dgm:pt modelId="{DB90FDC2-2E25-40B9-8DF1-FFB4F6EB8708}" type="pres">
      <dgm:prSet presAssocID="{18108459-DBF8-4655-9725-8B580D9AF05C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DA336ADC-024C-4346-8D1F-C717D5D3D670}" type="pres">
      <dgm:prSet presAssocID="{18108459-DBF8-4655-9725-8B580D9AF05C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5300DE00-19F0-48BB-945B-3ECE3A23B8DA}" srcId="{18108459-DBF8-4655-9725-8B580D9AF05C}" destId="{A637299D-8286-4C3E-B990-EA5F72E17B55}" srcOrd="0" destOrd="0" parTransId="{99412778-4782-481D-9BFB-5BBFADC47F07}" sibTransId="{3B9DC6B5-25BB-47F4-9FFD-E491909A5CC9}"/>
    <dgm:cxn modelId="{3B6DF60E-CCCD-4827-921E-833211F86BAA}" type="presOf" srcId="{A637299D-8286-4C3E-B990-EA5F72E17B55}" destId="{DA336ADC-024C-4346-8D1F-C717D5D3D670}" srcOrd="0" destOrd="0" presId="urn:microsoft.com/office/officeart/2005/8/layout/hProcess7"/>
    <dgm:cxn modelId="{F9D2ED2A-BE68-4FCB-811B-41F65E4A4F44}" type="presOf" srcId="{17558DE7-DB0B-459B-97AC-1AA851A71FC7}" destId="{E326929B-3994-4D35-A71A-198D9CFE5F81}" srcOrd="0" destOrd="0" presId="urn:microsoft.com/office/officeart/2005/8/layout/hProcess7"/>
    <dgm:cxn modelId="{13BBF735-DDF4-4464-BF50-2D05A64F7BE0}" type="presOf" srcId="{49DFDA2B-839E-425B-B173-BF8A85849E95}" destId="{1EE1E2CA-0007-4457-AEA9-221BB08FAED3}" srcOrd="0" destOrd="1" presId="urn:microsoft.com/office/officeart/2005/8/layout/hProcess7"/>
    <dgm:cxn modelId="{808EC468-0D01-44A5-B427-251D956CD0D6}" type="presOf" srcId="{18108459-DBF8-4655-9725-8B580D9AF05C}" destId="{C341C869-FBBC-4A33-841B-769DCA3FF5E6}" srcOrd="0" destOrd="0" presId="urn:microsoft.com/office/officeart/2005/8/layout/hProcess7"/>
    <dgm:cxn modelId="{20AEA36F-7C03-4FA9-B9C2-7F754C8E07FC}" srcId="{E8E7A979-35C2-4F1C-B5B8-AA7533BA69A2}" destId="{18108459-DBF8-4655-9725-8B580D9AF05C}" srcOrd="2" destOrd="0" parTransId="{3188C09F-0978-4B14-B36D-E47382C961A5}" sibTransId="{E17CACCC-48BD-477A-99AC-8F8634885C51}"/>
    <dgm:cxn modelId="{C2D64772-FD34-44C3-A6D8-6F80BE054FC5}" srcId="{FBB32FE3-34D2-48DB-B9E2-1E2B7F2372B5}" destId="{31019639-0535-4C06-8E97-67BB1CCB2714}" srcOrd="0" destOrd="0" parTransId="{97F4AD2F-C980-4FC0-816D-93825E200EFA}" sibTransId="{EC837067-A5B7-4C2F-96EB-A1D8F59BC0AC}"/>
    <dgm:cxn modelId="{E674567B-F5A8-4803-8627-129DFFB5632E}" srcId="{FBB32FE3-34D2-48DB-B9E2-1E2B7F2372B5}" destId="{49DFDA2B-839E-425B-B173-BF8A85849E95}" srcOrd="1" destOrd="0" parTransId="{F0421045-38F0-428B-8C89-ECBBEC37236B}" sibTransId="{41FA7D9B-B111-4A01-BA61-A8B2752C1ED5}"/>
    <dgm:cxn modelId="{D43D858C-AFAF-4882-A051-900E458E7D92}" type="presOf" srcId="{FD49D02E-D6AC-48D0-BE4A-76E564311FD1}" destId="{5635C995-3359-4E99-A51D-CB974331C18D}" srcOrd="0" destOrd="0" presId="urn:microsoft.com/office/officeart/2005/8/layout/hProcess7"/>
    <dgm:cxn modelId="{D5D45091-8C2E-49E9-BA27-8A3FB202564E}" srcId="{17558DE7-DB0B-459B-97AC-1AA851A71FC7}" destId="{FD49D02E-D6AC-48D0-BE4A-76E564311FD1}" srcOrd="0" destOrd="0" parTransId="{3A344EE4-9FE9-4AF6-B2D0-EC0F99F9316B}" sibTransId="{AF75ABCB-7716-48F6-900F-3C172CE1864A}"/>
    <dgm:cxn modelId="{6C0857A1-D05E-45F6-8187-59BD807DF8A7}" type="presOf" srcId="{17558DE7-DB0B-459B-97AC-1AA851A71FC7}" destId="{80D36C72-F633-4B94-8CA3-86259E2E5A26}" srcOrd="1" destOrd="0" presId="urn:microsoft.com/office/officeart/2005/8/layout/hProcess7"/>
    <dgm:cxn modelId="{548C1DC9-604A-4155-9B23-CD876105EFC2}" type="presOf" srcId="{18108459-DBF8-4655-9725-8B580D9AF05C}" destId="{DB90FDC2-2E25-40B9-8DF1-FFB4F6EB8708}" srcOrd="1" destOrd="0" presId="urn:microsoft.com/office/officeart/2005/8/layout/hProcess7"/>
    <dgm:cxn modelId="{5D2BFCD1-B169-4479-92D2-45C0FB60CE28}" type="presOf" srcId="{31019639-0535-4C06-8E97-67BB1CCB2714}" destId="{1EE1E2CA-0007-4457-AEA9-221BB08FAED3}" srcOrd="0" destOrd="0" presId="urn:microsoft.com/office/officeart/2005/8/layout/hProcess7"/>
    <dgm:cxn modelId="{E6EB08D3-7CC3-4E1A-BD15-07113AF890AE}" type="presOf" srcId="{FBB32FE3-34D2-48DB-B9E2-1E2B7F2372B5}" destId="{D7F5DDE7-1141-4F46-9215-D2EA1BFB4094}" srcOrd="1" destOrd="0" presId="urn:microsoft.com/office/officeart/2005/8/layout/hProcess7"/>
    <dgm:cxn modelId="{629C7ED7-AFF4-4ECA-AD10-D8E70B786FB1}" type="presOf" srcId="{E8E7A979-35C2-4F1C-B5B8-AA7533BA69A2}" destId="{DE008592-B871-4936-9B37-16889122EE3B}" srcOrd="0" destOrd="0" presId="urn:microsoft.com/office/officeart/2005/8/layout/hProcess7"/>
    <dgm:cxn modelId="{51AD30E8-032E-4E08-940D-8F3D86D44B0C}" type="presOf" srcId="{FBB32FE3-34D2-48DB-B9E2-1E2B7F2372B5}" destId="{52C74510-1EBA-46D9-B3FD-4375E29292E7}" srcOrd="0" destOrd="0" presId="urn:microsoft.com/office/officeart/2005/8/layout/hProcess7"/>
    <dgm:cxn modelId="{448B7AE9-4377-4903-94BD-4EE6ADC786CD}" srcId="{E8E7A979-35C2-4F1C-B5B8-AA7533BA69A2}" destId="{FBB32FE3-34D2-48DB-B9E2-1E2B7F2372B5}" srcOrd="0" destOrd="0" parTransId="{DADEEB96-D3C9-4148-9462-323E7E05CF4D}" sibTransId="{EBA44497-1E51-4CB6-A3AA-06EE4B7C0828}"/>
    <dgm:cxn modelId="{D661E3EB-171B-4E46-9949-3A3C303312A7}" srcId="{E8E7A979-35C2-4F1C-B5B8-AA7533BA69A2}" destId="{17558DE7-DB0B-459B-97AC-1AA851A71FC7}" srcOrd="1" destOrd="0" parTransId="{6ED96047-1192-4ACE-8A8A-F5CCC63F0FD8}" sibTransId="{74A3377A-55B1-4428-90CE-AA6D5D21DAEE}"/>
    <dgm:cxn modelId="{46C3A206-DB7A-458E-9CD9-EAB7854EEA67}" type="presParOf" srcId="{DE008592-B871-4936-9B37-16889122EE3B}" destId="{C0238437-7FE2-4F95-B6AA-7A0059F173F3}" srcOrd="0" destOrd="0" presId="urn:microsoft.com/office/officeart/2005/8/layout/hProcess7"/>
    <dgm:cxn modelId="{D5427714-8C8D-41DE-BB58-8B9386EC55B2}" type="presParOf" srcId="{C0238437-7FE2-4F95-B6AA-7A0059F173F3}" destId="{52C74510-1EBA-46D9-B3FD-4375E29292E7}" srcOrd="0" destOrd="0" presId="urn:microsoft.com/office/officeart/2005/8/layout/hProcess7"/>
    <dgm:cxn modelId="{15D3D282-0732-49BD-82A1-48E3BFC5C63A}" type="presParOf" srcId="{C0238437-7FE2-4F95-B6AA-7A0059F173F3}" destId="{D7F5DDE7-1141-4F46-9215-D2EA1BFB4094}" srcOrd="1" destOrd="0" presId="urn:microsoft.com/office/officeart/2005/8/layout/hProcess7"/>
    <dgm:cxn modelId="{A2FC1554-F7FD-4D0D-87F2-ECCCEA0E5E0F}" type="presParOf" srcId="{C0238437-7FE2-4F95-B6AA-7A0059F173F3}" destId="{1EE1E2CA-0007-4457-AEA9-221BB08FAED3}" srcOrd="2" destOrd="0" presId="urn:microsoft.com/office/officeart/2005/8/layout/hProcess7"/>
    <dgm:cxn modelId="{51454256-71C3-48C2-8567-2D074E578D29}" type="presParOf" srcId="{DE008592-B871-4936-9B37-16889122EE3B}" destId="{A508779E-DF4E-4E97-8E04-4A1DABA4290F}" srcOrd="1" destOrd="0" presId="urn:microsoft.com/office/officeart/2005/8/layout/hProcess7"/>
    <dgm:cxn modelId="{C5FEE68E-3310-45C8-B88B-575B7FC6E4D8}" type="presParOf" srcId="{DE008592-B871-4936-9B37-16889122EE3B}" destId="{554F4FB2-1660-4C9A-9FDA-32FA65AD3EEB}" srcOrd="2" destOrd="0" presId="urn:microsoft.com/office/officeart/2005/8/layout/hProcess7"/>
    <dgm:cxn modelId="{0AF4AFF5-0291-4306-963C-C987573608E2}" type="presParOf" srcId="{554F4FB2-1660-4C9A-9FDA-32FA65AD3EEB}" destId="{257FAF8F-A4A6-4817-B060-C12865AD1829}" srcOrd="0" destOrd="0" presId="urn:microsoft.com/office/officeart/2005/8/layout/hProcess7"/>
    <dgm:cxn modelId="{C9403150-FB21-4F12-A431-4AFFCF5C2DBB}" type="presParOf" srcId="{554F4FB2-1660-4C9A-9FDA-32FA65AD3EEB}" destId="{2595E3A3-97BE-4B92-84A6-5262BFF95CF8}" srcOrd="1" destOrd="0" presId="urn:microsoft.com/office/officeart/2005/8/layout/hProcess7"/>
    <dgm:cxn modelId="{4FD45B45-5D65-4A95-A2B3-0A7FAD1DC0EC}" type="presParOf" srcId="{554F4FB2-1660-4C9A-9FDA-32FA65AD3EEB}" destId="{A43C2851-BBAB-4B81-87C6-9FB2A282AA2F}" srcOrd="2" destOrd="0" presId="urn:microsoft.com/office/officeart/2005/8/layout/hProcess7"/>
    <dgm:cxn modelId="{082A9F56-6E08-46C5-B2DB-1D25A4811A75}" type="presParOf" srcId="{DE008592-B871-4936-9B37-16889122EE3B}" destId="{610A97DD-91E2-4502-A2AE-AFA72C4E6C54}" srcOrd="3" destOrd="0" presId="urn:microsoft.com/office/officeart/2005/8/layout/hProcess7"/>
    <dgm:cxn modelId="{347D3C39-D6D6-446A-80BB-A5D6B9A1AAA9}" type="presParOf" srcId="{DE008592-B871-4936-9B37-16889122EE3B}" destId="{F87AC06A-909E-4B02-9555-1C3C876A214D}" srcOrd="4" destOrd="0" presId="urn:microsoft.com/office/officeart/2005/8/layout/hProcess7"/>
    <dgm:cxn modelId="{9AD3A7E3-AA9D-48DE-9AF4-7DABF7CE8CAC}" type="presParOf" srcId="{F87AC06A-909E-4B02-9555-1C3C876A214D}" destId="{E326929B-3994-4D35-A71A-198D9CFE5F81}" srcOrd="0" destOrd="0" presId="urn:microsoft.com/office/officeart/2005/8/layout/hProcess7"/>
    <dgm:cxn modelId="{3E47D58C-D780-43BF-9F56-2D05AF581B0C}" type="presParOf" srcId="{F87AC06A-909E-4B02-9555-1C3C876A214D}" destId="{80D36C72-F633-4B94-8CA3-86259E2E5A26}" srcOrd="1" destOrd="0" presId="urn:microsoft.com/office/officeart/2005/8/layout/hProcess7"/>
    <dgm:cxn modelId="{9D152C90-1E2F-44C3-9B94-24014E71366F}" type="presParOf" srcId="{F87AC06A-909E-4B02-9555-1C3C876A214D}" destId="{5635C995-3359-4E99-A51D-CB974331C18D}" srcOrd="2" destOrd="0" presId="urn:microsoft.com/office/officeart/2005/8/layout/hProcess7"/>
    <dgm:cxn modelId="{21C36B8C-3294-4169-B5FF-7C584B925A15}" type="presParOf" srcId="{DE008592-B871-4936-9B37-16889122EE3B}" destId="{B58D8CB0-7F4F-4956-AF92-479F5802F2AF}" srcOrd="5" destOrd="0" presId="urn:microsoft.com/office/officeart/2005/8/layout/hProcess7"/>
    <dgm:cxn modelId="{891A7D97-95E0-4602-99C1-362072B00AB5}" type="presParOf" srcId="{DE008592-B871-4936-9B37-16889122EE3B}" destId="{F8074CD8-EE48-48AD-8102-A933396774D0}" srcOrd="6" destOrd="0" presId="urn:microsoft.com/office/officeart/2005/8/layout/hProcess7"/>
    <dgm:cxn modelId="{507E3212-89E0-4246-B6E1-FCAFC614C11C}" type="presParOf" srcId="{F8074CD8-EE48-48AD-8102-A933396774D0}" destId="{2154B5E5-22B3-4DED-8174-464FF626338A}" srcOrd="0" destOrd="0" presId="urn:microsoft.com/office/officeart/2005/8/layout/hProcess7"/>
    <dgm:cxn modelId="{E26677FE-2BB0-40E4-BE2B-FEA874C4E26F}" type="presParOf" srcId="{F8074CD8-EE48-48AD-8102-A933396774D0}" destId="{8DA350EC-E853-47DB-AB90-D464F68F3081}" srcOrd="1" destOrd="0" presId="urn:microsoft.com/office/officeart/2005/8/layout/hProcess7"/>
    <dgm:cxn modelId="{2003A69A-EEB7-46C1-A0A2-2BDB50BECAC9}" type="presParOf" srcId="{F8074CD8-EE48-48AD-8102-A933396774D0}" destId="{DEF30945-7585-40AB-A5F9-F1AC6057BE39}" srcOrd="2" destOrd="0" presId="urn:microsoft.com/office/officeart/2005/8/layout/hProcess7"/>
    <dgm:cxn modelId="{5602A336-73E6-4F09-BFCD-33CFF16134CE}" type="presParOf" srcId="{DE008592-B871-4936-9B37-16889122EE3B}" destId="{DDC14763-56A2-4AE7-819B-2C3FAEA2562C}" srcOrd="7" destOrd="0" presId="urn:microsoft.com/office/officeart/2005/8/layout/hProcess7"/>
    <dgm:cxn modelId="{6E7AC1E1-147F-4CF1-8BAD-4E9E230E4033}" type="presParOf" srcId="{DE008592-B871-4936-9B37-16889122EE3B}" destId="{3307FBDF-7CCC-4768-94FF-6A898EC24703}" srcOrd="8" destOrd="0" presId="urn:microsoft.com/office/officeart/2005/8/layout/hProcess7"/>
    <dgm:cxn modelId="{EF143BC5-A99F-4589-AC91-2FA5DBA84797}" type="presParOf" srcId="{3307FBDF-7CCC-4768-94FF-6A898EC24703}" destId="{C341C869-FBBC-4A33-841B-769DCA3FF5E6}" srcOrd="0" destOrd="0" presId="urn:microsoft.com/office/officeart/2005/8/layout/hProcess7"/>
    <dgm:cxn modelId="{F1C1F49A-20A6-45FD-AA28-B4FF5582FE17}" type="presParOf" srcId="{3307FBDF-7CCC-4768-94FF-6A898EC24703}" destId="{DB90FDC2-2E25-40B9-8DF1-FFB4F6EB8708}" srcOrd="1" destOrd="0" presId="urn:microsoft.com/office/officeart/2005/8/layout/hProcess7"/>
    <dgm:cxn modelId="{9D193E68-9A51-4E09-A0DC-946E60C0F3DC}" type="presParOf" srcId="{3307FBDF-7CCC-4768-94FF-6A898EC24703}" destId="{DA336ADC-024C-4346-8D1F-C717D5D3D670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BA07DF-61CD-4084-94F7-EC31AF4F1EF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EB815F6-1BB7-46BD-8593-AB3974FA69B9}">
      <dgm:prSet phldrT="[Text]" custT="1"/>
      <dgm:spPr/>
      <dgm:t>
        <a:bodyPr anchor="t"/>
        <a:lstStyle/>
        <a:p>
          <a:pPr algn="l"/>
          <a:r>
            <a:rPr lang="th-TH" sz="2200" dirty="0">
              <a:latin typeface="TH Sarabun New" panose="020B0500040200020003" pitchFamily="34" charset="-34"/>
              <a:cs typeface="TH Sarabun New" panose="020B0500040200020003" pitchFamily="34" charset="-34"/>
            </a:rPr>
            <a:t>สพจ. 5 จังหวัด  (ชลบุรี ระยอง จันทบุรี ตราด สระแก้ว) สังเกตการณ์แนวทาง </a:t>
          </a:r>
          <a:r>
            <a:rPr lang="en-US" sz="2200" dirty="0">
              <a:latin typeface="TH Sarabun New" panose="020B0500040200020003" pitchFamily="34" charset="-34"/>
              <a:cs typeface="TH Sarabun New" panose="020B0500040200020003" pitchFamily="34" charset="-34"/>
            </a:rPr>
            <a:t>Audit </a:t>
          </a:r>
          <a:r>
            <a:rPr lang="th-TH" sz="2200" dirty="0">
              <a:latin typeface="TH Sarabun New" panose="020B0500040200020003" pitchFamily="34" charset="-34"/>
              <a:cs typeface="TH Sarabun New" panose="020B0500040200020003" pitchFamily="34" charset="-34"/>
            </a:rPr>
            <a:t>โรงแรม </a:t>
          </a:r>
          <a:br>
            <a:rPr lang="th-TH" sz="2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200" dirty="0">
              <a:latin typeface="TH Sarabun New" panose="020B0500040200020003" pitchFamily="34" charset="-34"/>
              <a:cs typeface="TH Sarabun New" panose="020B0500040200020003" pitchFamily="34" charset="-34"/>
            </a:rPr>
            <a:t>5 แห่งในภาคตะวันออก และ การให้ข้อเสนอแนะด้านมาตรการอนุรักษ์พลังงานในโรงแรม </a:t>
          </a:r>
          <a:br>
            <a:rPr lang="th-TH" sz="2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200" dirty="0">
              <a:latin typeface="TH Sarabun New" panose="020B0500040200020003" pitchFamily="34" charset="-34"/>
              <a:cs typeface="TH Sarabun New" panose="020B0500040200020003" pitchFamily="34" charset="-34"/>
            </a:rPr>
            <a:t>โดย ผู้เชี่ยวชาญ พพ.</a:t>
          </a:r>
        </a:p>
      </dgm:t>
    </dgm:pt>
    <dgm:pt modelId="{D99C7B77-CD1A-4039-A1A6-7BFB9584F14B}" cxnId="{E9445B6D-A988-47B7-A047-734D53FD0C90}" type="parTrans">
      <dgm:prSet/>
      <dgm:spPr/>
      <dgm:t>
        <a:bodyPr/>
        <a:lstStyle/>
        <a:p>
          <a:pPr algn="l"/>
          <a:endParaRPr lang="th-TH" sz="2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362F218-B201-40C8-998D-247DD2421792}" cxnId="{E9445B6D-A988-47B7-A047-734D53FD0C90}" type="sibTrans">
      <dgm:prSet custT="1"/>
      <dgm:spPr/>
      <dgm:t>
        <a:bodyPr/>
        <a:lstStyle/>
        <a:p>
          <a:pPr algn="l"/>
          <a:endParaRPr lang="th-TH" sz="2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3FDDCBF-DC38-49C2-96B9-5D4E1F7A306E}">
      <dgm:prSet phldrT="[Text]" custT="1"/>
      <dgm:spPr/>
      <dgm:t>
        <a:bodyPr anchor="t"/>
        <a:lstStyle/>
        <a:p>
          <a:pPr algn="l"/>
          <a:r>
            <a:rPr lang="th-TH" sz="2200" dirty="0">
              <a:latin typeface="TH Sarabun New" panose="020B0500040200020003" pitchFamily="34" charset="-34"/>
              <a:cs typeface="TH Sarabun New" panose="020B0500040200020003" pitchFamily="34" charset="-34"/>
            </a:rPr>
            <a:t>สพจ. 5 จังหวัด </a:t>
          </a:r>
          <a:br>
            <a:rPr lang="th-TH" sz="2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200" dirty="0">
              <a:latin typeface="TH Sarabun New" panose="020B0500040200020003" pitchFamily="34" charset="-34"/>
              <a:cs typeface="TH Sarabun New" panose="020B0500040200020003" pitchFamily="34" charset="-34"/>
            </a:rPr>
            <a:t>ได้ศึกษาตัวอย่างแบบฟอร์มรายงานข้อเสนอแนะมาตรการเพิ่มประสิทธิภาพพลังงานของ พพ. </a:t>
          </a:r>
        </a:p>
      </dgm:t>
    </dgm:pt>
    <dgm:pt modelId="{61EA56BC-5E37-4CCF-AFA3-2AEF99B6E097}" cxnId="{29A01F5E-5212-4D2A-B505-2EE07A529A82}" type="parTrans">
      <dgm:prSet/>
      <dgm:spPr/>
      <dgm:t>
        <a:bodyPr/>
        <a:lstStyle/>
        <a:p>
          <a:pPr algn="l"/>
          <a:endParaRPr lang="th-TH" sz="2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E15DBBD-10AE-4964-AF31-72C93F1FB244}" cxnId="{29A01F5E-5212-4D2A-B505-2EE07A529A82}" type="sibTrans">
      <dgm:prSet custT="1"/>
      <dgm:spPr/>
      <dgm:t>
        <a:bodyPr/>
        <a:lstStyle/>
        <a:p>
          <a:pPr algn="l"/>
          <a:endParaRPr lang="th-TH" sz="2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42B80E0-8D67-4B0C-89E9-5C18335E189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/>
          <a:r>
            <a:rPr lang="th-TH" sz="2200" dirty="0">
              <a:latin typeface="TH Sarabun New" panose="020B0500040200020003" pitchFamily="34" charset="-34"/>
              <a:cs typeface="TH Sarabun New" panose="020B0500040200020003" pitchFamily="34" charset="-34"/>
            </a:rPr>
            <a:t>พพ. มีแผนการขยายผลการตรวจวัดพลังงานและให้คำแนะนำมาตรการแก่โรงแรม</a:t>
          </a:r>
          <a:r>
            <a:rPr lang="th-TH" sz="2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ภาคใต้และตะวันออก</a:t>
          </a:r>
          <a:r>
            <a:rPr lang="th-TH" sz="2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เพิ่มเติม ในปีงบประมาณ พ.ศ. 2567</a:t>
          </a:r>
        </a:p>
      </dgm:t>
    </dgm:pt>
    <dgm:pt modelId="{A19B7B92-A2D8-4A67-9623-3BBB27F67E1D}" cxnId="{F87ACB94-ABE3-4517-A75E-03A83907D393}" type="parTrans">
      <dgm:prSet/>
      <dgm:spPr/>
      <dgm:t>
        <a:bodyPr/>
        <a:lstStyle/>
        <a:p>
          <a:pPr algn="l"/>
          <a:endParaRPr lang="th-TH" sz="2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14D40B-4FB9-4896-BAA6-CA7EF9AD77C9}" cxnId="{F87ACB94-ABE3-4517-A75E-03A83907D393}" type="sibTrans">
      <dgm:prSet/>
      <dgm:spPr/>
      <dgm:t>
        <a:bodyPr/>
        <a:lstStyle/>
        <a:p>
          <a:pPr algn="l"/>
          <a:endParaRPr lang="th-TH" sz="2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2DCC189-9781-4758-BE89-E25A9228AAA0}" type="pres">
      <dgm:prSet presAssocID="{05BA07DF-61CD-4084-94F7-EC31AF4F1EFC}" presName="Name0" presStyleCnt="0">
        <dgm:presLayoutVars>
          <dgm:dir/>
          <dgm:resizeHandles val="exact"/>
        </dgm:presLayoutVars>
      </dgm:prSet>
      <dgm:spPr/>
    </dgm:pt>
    <dgm:pt modelId="{DDC6C088-446D-408C-9027-291B7FC9A2EB}" type="pres">
      <dgm:prSet presAssocID="{4EB815F6-1BB7-46BD-8593-AB3974FA69B9}" presName="node" presStyleLbl="node1" presStyleIdx="0" presStyleCnt="3" custScaleX="142552" custScaleY="230390">
        <dgm:presLayoutVars>
          <dgm:bulletEnabled val="1"/>
        </dgm:presLayoutVars>
      </dgm:prSet>
      <dgm:spPr/>
    </dgm:pt>
    <dgm:pt modelId="{B2A6305C-D108-450D-9005-49CCC899C08C}" type="pres">
      <dgm:prSet presAssocID="{0362F218-B201-40C8-998D-247DD2421792}" presName="sibTrans" presStyleLbl="sibTrans2D1" presStyleIdx="0" presStyleCnt="2"/>
      <dgm:spPr/>
    </dgm:pt>
    <dgm:pt modelId="{4C4AF400-FE91-48C2-B865-421C351557C9}" type="pres">
      <dgm:prSet presAssocID="{0362F218-B201-40C8-998D-247DD2421792}" presName="connectorText" presStyleLbl="sibTrans2D1" presStyleIdx="0" presStyleCnt="2"/>
      <dgm:spPr/>
    </dgm:pt>
    <dgm:pt modelId="{6CC5B1F7-117B-4647-8125-29221A24303C}" type="pres">
      <dgm:prSet presAssocID="{63FDDCBF-DC38-49C2-96B9-5D4E1F7A306E}" presName="node" presStyleLbl="node1" presStyleIdx="1" presStyleCnt="3" custScaleY="230390">
        <dgm:presLayoutVars>
          <dgm:bulletEnabled val="1"/>
        </dgm:presLayoutVars>
      </dgm:prSet>
      <dgm:spPr/>
    </dgm:pt>
    <dgm:pt modelId="{2375834C-B990-49B6-9FC0-D213F5D37EB5}" type="pres">
      <dgm:prSet presAssocID="{8E15DBBD-10AE-4964-AF31-72C93F1FB244}" presName="sibTrans" presStyleLbl="sibTrans2D1" presStyleIdx="1" presStyleCnt="2"/>
      <dgm:spPr/>
    </dgm:pt>
    <dgm:pt modelId="{17D1697A-5B1C-4BDD-B2CB-2526C2EEF0EE}" type="pres">
      <dgm:prSet presAssocID="{8E15DBBD-10AE-4964-AF31-72C93F1FB244}" presName="connectorText" presStyleLbl="sibTrans2D1" presStyleIdx="1" presStyleCnt="2"/>
      <dgm:spPr/>
    </dgm:pt>
    <dgm:pt modelId="{4D132DAF-C988-4D7E-BFC3-E5F8AB523CE7}" type="pres">
      <dgm:prSet presAssocID="{A42B80E0-8D67-4B0C-89E9-5C18335E189E}" presName="node" presStyleLbl="node1" presStyleIdx="2" presStyleCnt="3" custScaleY="230390">
        <dgm:presLayoutVars>
          <dgm:bulletEnabled val="1"/>
        </dgm:presLayoutVars>
      </dgm:prSet>
      <dgm:spPr/>
    </dgm:pt>
  </dgm:ptLst>
  <dgm:cxnLst>
    <dgm:cxn modelId="{729F0309-1FCB-4D06-8615-4FB278C7808C}" type="presOf" srcId="{0362F218-B201-40C8-998D-247DD2421792}" destId="{B2A6305C-D108-450D-9005-49CCC899C08C}" srcOrd="0" destOrd="0" presId="urn:microsoft.com/office/officeart/2005/8/layout/process1"/>
    <dgm:cxn modelId="{B4A66E27-8956-40AF-8788-A4C26B17028D}" type="presOf" srcId="{A42B80E0-8D67-4B0C-89E9-5C18335E189E}" destId="{4D132DAF-C988-4D7E-BFC3-E5F8AB523CE7}" srcOrd="0" destOrd="0" presId="urn:microsoft.com/office/officeart/2005/8/layout/process1"/>
    <dgm:cxn modelId="{9B71F030-B5DD-4A79-9668-7C26273E19B4}" type="presOf" srcId="{8E15DBBD-10AE-4964-AF31-72C93F1FB244}" destId="{17D1697A-5B1C-4BDD-B2CB-2526C2EEF0EE}" srcOrd="1" destOrd="0" presId="urn:microsoft.com/office/officeart/2005/8/layout/process1"/>
    <dgm:cxn modelId="{29A01F5E-5212-4D2A-B505-2EE07A529A82}" srcId="{05BA07DF-61CD-4084-94F7-EC31AF4F1EFC}" destId="{63FDDCBF-DC38-49C2-96B9-5D4E1F7A306E}" srcOrd="1" destOrd="0" parTransId="{61EA56BC-5E37-4CCF-AFA3-2AEF99B6E097}" sibTransId="{8E15DBBD-10AE-4964-AF31-72C93F1FB244}"/>
    <dgm:cxn modelId="{E9445B6D-A988-47B7-A047-734D53FD0C90}" srcId="{05BA07DF-61CD-4084-94F7-EC31AF4F1EFC}" destId="{4EB815F6-1BB7-46BD-8593-AB3974FA69B9}" srcOrd="0" destOrd="0" parTransId="{D99C7B77-CD1A-4039-A1A6-7BFB9584F14B}" sibTransId="{0362F218-B201-40C8-998D-247DD2421792}"/>
    <dgm:cxn modelId="{2A445271-3266-440D-A938-888DFA316D15}" type="presOf" srcId="{8E15DBBD-10AE-4964-AF31-72C93F1FB244}" destId="{2375834C-B990-49B6-9FC0-D213F5D37EB5}" srcOrd="0" destOrd="0" presId="urn:microsoft.com/office/officeart/2005/8/layout/process1"/>
    <dgm:cxn modelId="{F87ACB94-ABE3-4517-A75E-03A83907D393}" srcId="{05BA07DF-61CD-4084-94F7-EC31AF4F1EFC}" destId="{A42B80E0-8D67-4B0C-89E9-5C18335E189E}" srcOrd="2" destOrd="0" parTransId="{A19B7B92-A2D8-4A67-9623-3BBB27F67E1D}" sibTransId="{FD14D40B-4FB9-4896-BAA6-CA7EF9AD77C9}"/>
    <dgm:cxn modelId="{A23411B1-1260-4DD3-9BF1-A5F28E695472}" type="presOf" srcId="{63FDDCBF-DC38-49C2-96B9-5D4E1F7A306E}" destId="{6CC5B1F7-117B-4647-8125-29221A24303C}" srcOrd="0" destOrd="0" presId="urn:microsoft.com/office/officeart/2005/8/layout/process1"/>
    <dgm:cxn modelId="{CD3BBDB2-031C-4A47-A682-331D92E58126}" type="presOf" srcId="{4EB815F6-1BB7-46BD-8593-AB3974FA69B9}" destId="{DDC6C088-446D-408C-9027-291B7FC9A2EB}" srcOrd="0" destOrd="0" presId="urn:microsoft.com/office/officeart/2005/8/layout/process1"/>
    <dgm:cxn modelId="{22707EC1-7106-4F30-B3F0-E90CDE81112A}" type="presOf" srcId="{05BA07DF-61CD-4084-94F7-EC31AF4F1EFC}" destId="{02DCC189-9781-4758-BE89-E25A9228AAA0}" srcOrd="0" destOrd="0" presId="urn:microsoft.com/office/officeart/2005/8/layout/process1"/>
    <dgm:cxn modelId="{0CF5D8EB-2EAB-444D-A162-2DE7A2A6F832}" type="presOf" srcId="{0362F218-B201-40C8-998D-247DD2421792}" destId="{4C4AF400-FE91-48C2-B865-421C351557C9}" srcOrd="1" destOrd="0" presId="urn:microsoft.com/office/officeart/2005/8/layout/process1"/>
    <dgm:cxn modelId="{A521F5BC-05ED-4386-9083-2BFD93CC8F50}" type="presParOf" srcId="{02DCC189-9781-4758-BE89-E25A9228AAA0}" destId="{DDC6C088-446D-408C-9027-291B7FC9A2EB}" srcOrd="0" destOrd="0" presId="urn:microsoft.com/office/officeart/2005/8/layout/process1"/>
    <dgm:cxn modelId="{D1896220-6D66-4D7C-92F1-A650C6F177B9}" type="presParOf" srcId="{02DCC189-9781-4758-BE89-E25A9228AAA0}" destId="{B2A6305C-D108-450D-9005-49CCC899C08C}" srcOrd="1" destOrd="0" presId="urn:microsoft.com/office/officeart/2005/8/layout/process1"/>
    <dgm:cxn modelId="{8281DD3E-2052-4F0C-A9AB-C619E221E03F}" type="presParOf" srcId="{B2A6305C-D108-450D-9005-49CCC899C08C}" destId="{4C4AF400-FE91-48C2-B865-421C351557C9}" srcOrd="0" destOrd="0" presId="urn:microsoft.com/office/officeart/2005/8/layout/process1"/>
    <dgm:cxn modelId="{D47BDED3-2422-4F83-9665-AABB69ADC218}" type="presParOf" srcId="{02DCC189-9781-4758-BE89-E25A9228AAA0}" destId="{6CC5B1F7-117B-4647-8125-29221A24303C}" srcOrd="2" destOrd="0" presId="urn:microsoft.com/office/officeart/2005/8/layout/process1"/>
    <dgm:cxn modelId="{CE4BD644-E954-44AC-9E0F-3DC1FD779351}" type="presParOf" srcId="{02DCC189-9781-4758-BE89-E25A9228AAA0}" destId="{2375834C-B990-49B6-9FC0-D213F5D37EB5}" srcOrd="3" destOrd="0" presId="urn:microsoft.com/office/officeart/2005/8/layout/process1"/>
    <dgm:cxn modelId="{74EA71AD-7765-4CE1-B2DC-2BEDE18EFDCF}" type="presParOf" srcId="{2375834C-B990-49B6-9FC0-D213F5D37EB5}" destId="{17D1697A-5B1C-4BDD-B2CB-2526C2EEF0EE}" srcOrd="0" destOrd="0" presId="urn:microsoft.com/office/officeart/2005/8/layout/process1"/>
    <dgm:cxn modelId="{3174B9C3-C653-4CAD-AE42-55968B752581}" type="presParOf" srcId="{02DCC189-9781-4758-BE89-E25A9228AAA0}" destId="{4D132DAF-C988-4D7E-BFC3-E5F8AB523CE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ADDE97-1ABE-4282-A495-DB1E3D2E9046}" type="doc">
      <dgm:prSet loTypeId="urn:microsoft.com/office/officeart/2005/8/layout/cycle3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th-TH"/>
        </a:p>
      </dgm:t>
    </dgm:pt>
    <dgm:pt modelId="{75D62BAD-7553-4EA7-A3C2-F49182D83251}">
      <dgm:prSet phldrT="[Text]" custT="1"/>
      <dgm:spPr>
        <a:solidFill>
          <a:srgbClr val="DB5B3E"/>
        </a:solidFill>
      </dgm:spPr>
      <dgm:t>
        <a:bodyPr/>
        <a:lstStyle/>
        <a:p>
          <a:r>
            <a:rPr lang="th-TH" sz="24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1. กยผ ทยอยแจ้งแผน* </a:t>
          </a:r>
          <a:r>
            <a:rPr lang="en-US" sz="24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Audit </a:t>
          </a:r>
          <a:r>
            <a:rPr lang="th-TH" sz="24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แก่ สพจ.</a:t>
          </a:r>
        </a:p>
      </dgm:t>
    </dgm:pt>
    <dgm:pt modelId="{5819924B-A88A-4AE7-AB76-D32F0039C188}" cxnId="{6ED21643-3D78-45B2-81C4-2EEE267B1117}" type="parTrans">
      <dgm:prSet/>
      <dgm:spPr/>
      <dgm:t>
        <a:bodyPr/>
        <a:lstStyle/>
        <a:p>
          <a:endParaRPr lang="th-TH" sz="2400" b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8DAF6E3-DCB6-4D7E-BDFE-413494C3EAAF}" cxnId="{6ED21643-3D78-45B2-81C4-2EEE267B1117}" type="sibTrans">
      <dgm:prSet/>
      <dgm:spPr/>
      <dgm:t>
        <a:bodyPr/>
        <a:lstStyle/>
        <a:p>
          <a:endParaRPr lang="th-TH" sz="2400" b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D94C006-18A7-43BE-9C21-593824746D1B}">
      <dgm:prSet phldrT="[Text]" custT="1"/>
      <dgm:spPr/>
      <dgm:t>
        <a:bodyPr/>
        <a:lstStyle/>
        <a:p>
          <a:r>
            <a:rPr lang="th-TH" sz="24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2. สพจ. ที่มีโรงงานร่วมโครงการ เป็น </a:t>
          </a:r>
          <a:r>
            <a:rPr lang="en-US" sz="24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Focal Point </a:t>
          </a:r>
          <a:r>
            <a:rPr lang="th-TH" sz="24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ประสาน สพจ. จังหวัดข้างเคียงรัศมี </a:t>
          </a:r>
          <a:r>
            <a:rPr lang="en-US" sz="24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&lt;</a:t>
          </a:r>
          <a:r>
            <a:rPr lang="th-TH" sz="24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120 กม. จากสำนักงานถึงโรงงาน</a:t>
          </a:r>
          <a:br>
            <a:rPr lang="th-TH" sz="2400" b="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400" b="0" dirty="0">
              <a:latin typeface="TH Sarabun New" panose="020B0500040200020003" pitchFamily="34" charset="-34"/>
              <a:cs typeface="TH Sarabun New" panose="020B0500040200020003" pitchFamily="34" charset="-34"/>
            </a:rPr>
            <a:t>ร่วมลงตรวจ</a:t>
          </a:r>
        </a:p>
      </dgm:t>
    </dgm:pt>
    <dgm:pt modelId="{75EE83B7-0CAC-43F7-8AC9-CEA90A7F1DC6}" cxnId="{8B3D9C8C-E1AB-486E-9A72-00A0C3F7FBF2}" type="parTrans">
      <dgm:prSet/>
      <dgm:spPr/>
      <dgm:t>
        <a:bodyPr/>
        <a:lstStyle/>
        <a:p>
          <a:endParaRPr lang="th-TH" sz="2400" b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8CD0A40-5DE7-4A5B-83F4-622084BE5D7C}" cxnId="{8B3D9C8C-E1AB-486E-9A72-00A0C3F7FBF2}" type="sibTrans">
      <dgm:prSet/>
      <dgm:spPr/>
      <dgm:t>
        <a:bodyPr/>
        <a:lstStyle/>
        <a:p>
          <a:endParaRPr lang="th-TH" sz="2400" b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7C61A9E-675B-4B87-AFEF-BA9432D244FA}">
      <dgm:prSet phldrT="[Text]" custT="1"/>
      <dgm:spPr/>
      <dgm:t>
        <a:bodyPr/>
        <a:lstStyle/>
        <a:p>
          <a:r>
            <a:rPr lang="th-TH" sz="2400" b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3. ลงตรวจครั้งที่ 1 </a:t>
          </a:r>
          <a:r>
            <a:rPr lang="en-US" sz="2400" b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: </a:t>
          </a:r>
          <a:r>
            <a:rPr lang="th-TH" sz="2400" b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ตรวจวัดการใช้พลังงานเบื้องต้น</a:t>
          </a:r>
        </a:p>
      </dgm:t>
    </dgm:pt>
    <dgm:pt modelId="{7B19F236-43C7-454F-B970-90E5FCEDD206}" cxnId="{DD0930A5-EEC6-4F96-8059-CFDE1CC829EC}" type="parTrans">
      <dgm:prSet/>
      <dgm:spPr/>
      <dgm:t>
        <a:bodyPr/>
        <a:lstStyle/>
        <a:p>
          <a:endParaRPr lang="th-TH" sz="2400" b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7AF5A66-4C54-42E1-8BBA-2BA2891CC7F1}" cxnId="{DD0930A5-EEC6-4F96-8059-CFDE1CC829EC}" type="sibTrans">
      <dgm:prSet/>
      <dgm:spPr/>
      <dgm:t>
        <a:bodyPr/>
        <a:lstStyle/>
        <a:p>
          <a:endParaRPr lang="th-TH" sz="2400" b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7F559A5-D5DD-46AD-BE59-23A8F0F78D2D}">
      <dgm:prSet phldrT="[Text]" custT="1"/>
      <dgm:spPr/>
      <dgm:t>
        <a:bodyPr/>
        <a:lstStyle/>
        <a:p>
          <a:r>
            <a:rPr lang="th-TH" sz="2400" b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4. ลงตรวจครั้งที่ 2 </a:t>
          </a:r>
          <a:r>
            <a:rPr lang="en-US" sz="2400" b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: </a:t>
          </a:r>
          <a:r>
            <a:rPr lang="th-TH" sz="2400" b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เสนอมาตรการประหยัดพลังงาน</a:t>
          </a:r>
        </a:p>
      </dgm:t>
    </dgm:pt>
    <dgm:pt modelId="{9BA33B49-9BAD-4F8F-8861-52E8ABBF5A39}" cxnId="{70B26D7F-B858-403C-B6A1-AC77AD79A2E6}" type="parTrans">
      <dgm:prSet/>
      <dgm:spPr/>
      <dgm:t>
        <a:bodyPr/>
        <a:lstStyle/>
        <a:p>
          <a:endParaRPr lang="th-TH" sz="2400" b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2E9CAEA-B4F0-46A4-AC0E-391E62CA3233}" cxnId="{70B26D7F-B858-403C-B6A1-AC77AD79A2E6}" type="sibTrans">
      <dgm:prSet/>
      <dgm:spPr/>
      <dgm:t>
        <a:bodyPr/>
        <a:lstStyle/>
        <a:p>
          <a:endParaRPr lang="th-TH" sz="2400" b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26120C4-E7C4-4A71-91BD-3CF3B4EDE7FA}">
      <dgm:prSet phldrT="[Text]" custT="1"/>
      <dgm:spPr>
        <a:solidFill>
          <a:srgbClr val="E79A8E"/>
        </a:solidFill>
      </dgm:spPr>
      <dgm:t>
        <a:bodyPr/>
        <a:lstStyle/>
        <a:p>
          <a:r>
            <a:rPr lang="th-TH" sz="2400" b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5. สพจ. จัดทำ</a:t>
          </a:r>
          <a:r>
            <a:rPr lang="th-TH" sz="2400" b="0" u="none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รายงานรายโรงงาน </a:t>
          </a:r>
          <a:r>
            <a:rPr lang="th-TH" sz="2400" b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ตามแบบฟอร์ม</a:t>
          </a:r>
          <a:r>
            <a:rPr lang="en-US" sz="2400" b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#2</a:t>
          </a:r>
          <a:r>
            <a:rPr lang="th-TH" sz="2400" b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 พพ. เน้น</a:t>
          </a:r>
          <a:r>
            <a:rPr lang="th-TH" sz="2400" b="1" u="sng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เสนอมาตรการประหยัดพลังงานเพิ่มเติมจากอาชีวะ </a:t>
          </a:r>
          <a:r>
            <a:rPr lang="th-TH" sz="2400" b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ภายใน 10 วัน</a:t>
          </a:r>
        </a:p>
      </dgm:t>
    </dgm:pt>
    <dgm:pt modelId="{C65566BE-0B15-4B27-9937-41844D17B5D5}" cxnId="{BB0E72FE-2666-45C9-8301-6D64F960EA45}" type="parTrans">
      <dgm:prSet/>
      <dgm:spPr/>
      <dgm:t>
        <a:bodyPr/>
        <a:lstStyle/>
        <a:p>
          <a:endParaRPr lang="th-TH" sz="2400" b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3773894-EC64-4E52-9386-EA53B2CF1501}" cxnId="{BB0E72FE-2666-45C9-8301-6D64F960EA45}" type="sibTrans">
      <dgm:prSet/>
      <dgm:spPr/>
      <dgm:t>
        <a:bodyPr/>
        <a:lstStyle/>
        <a:p>
          <a:endParaRPr lang="th-TH" sz="2400" b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C4DA35F-3D2B-42B5-A85D-60D155814115}" type="pres">
      <dgm:prSet presAssocID="{E8ADDE97-1ABE-4282-A495-DB1E3D2E9046}" presName="Name0" presStyleCnt="0">
        <dgm:presLayoutVars>
          <dgm:dir/>
          <dgm:resizeHandles val="exact"/>
        </dgm:presLayoutVars>
      </dgm:prSet>
      <dgm:spPr/>
    </dgm:pt>
    <dgm:pt modelId="{B9AA9CF7-2083-4F89-8119-C21DD8DDAA59}" type="pres">
      <dgm:prSet presAssocID="{E8ADDE97-1ABE-4282-A495-DB1E3D2E9046}" presName="cycle" presStyleCnt="0"/>
      <dgm:spPr/>
    </dgm:pt>
    <dgm:pt modelId="{8B278479-EEBE-4DDC-82E3-A3B3A4EF36E6}" type="pres">
      <dgm:prSet presAssocID="{75D62BAD-7553-4EA7-A3C2-F49182D83251}" presName="nodeFirstNode" presStyleLbl="node1" presStyleIdx="0" presStyleCnt="5">
        <dgm:presLayoutVars>
          <dgm:bulletEnabled val="1"/>
        </dgm:presLayoutVars>
      </dgm:prSet>
      <dgm:spPr/>
    </dgm:pt>
    <dgm:pt modelId="{E9C87A50-11C0-41F9-86E0-799B8F3B0FF0}" type="pres">
      <dgm:prSet presAssocID="{E8DAF6E3-DCB6-4D7E-BDFE-413494C3EAAF}" presName="sibTransFirstNode" presStyleLbl="bgShp" presStyleIdx="0" presStyleCnt="1"/>
      <dgm:spPr/>
    </dgm:pt>
    <dgm:pt modelId="{74857975-1D59-4365-A440-3AECBD9345E7}" type="pres">
      <dgm:prSet presAssocID="{6D94C006-18A7-43BE-9C21-593824746D1B}" presName="nodeFollowingNodes" presStyleLbl="node1" presStyleIdx="1" presStyleCnt="5" custScaleX="96805" custScaleY="215303" custRadScaleRad="97736" custRadScaleInc="14887">
        <dgm:presLayoutVars>
          <dgm:bulletEnabled val="1"/>
        </dgm:presLayoutVars>
      </dgm:prSet>
      <dgm:spPr/>
    </dgm:pt>
    <dgm:pt modelId="{6ED44722-4302-445E-9FC1-CC4D6F1AF2C0}" type="pres">
      <dgm:prSet presAssocID="{F7C61A9E-675B-4B87-AFEF-BA9432D244FA}" presName="nodeFollowingNodes" presStyleLbl="node1" presStyleIdx="2" presStyleCnt="5">
        <dgm:presLayoutVars>
          <dgm:bulletEnabled val="1"/>
        </dgm:presLayoutVars>
      </dgm:prSet>
      <dgm:spPr/>
    </dgm:pt>
    <dgm:pt modelId="{86A29DA2-53D8-464C-82FA-6A8ABFA11075}" type="pres">
      <dgm:prSet presAssocID="{67F559A5-D5DD-46AD-BE59-23A8F0F78D2D}" presName="nodeFollowingNodes" presStyleLbl="node1" presStyleIdx="3" presStyleCnt="5">
        <dgm:presLayoutVars>
          <dgm:bulletEnabled val="1"/>
        </dgm:presLayoutVars>
      </dgm:prSet>
      <dgm:spPr/>
    </dgm:pt>
    <dgm:pt modelId="{B2298EAB-C403-4F55-BF0E-8A0E3C83AB1D}" type="pres">
      <dgm:prSet presAssocID="{E26120C4-E7C4-4A71-91BD-3CF3B4EDE7FA}" presName="nodeFollowingNodes" presStyleLbl="node1" presStyleIdx="4" presStyleCnt="5" custScaleY="186210" custRadScaleRad="95334" custRadScaleInc="-12277">
        <dgm:presLayoutVars>
          <dgm:bulletEnabled val="1"/>
        </dgm:presLayoutVars>
      </dgm:prSet>
      <dgm:spPr/>
    </dgm:pt>
  </dgm:ptLst>
  <dgm:cxnLst>
    <dgm:cxn modelId="{83BA4104-6DC7-4B77-8AEF-00AE723AB152}" type="presOf" srcId="{E8DAF6E3-DCB6-4D7E-BDFE-413494C3EAAF}" destId="{E9C87A50-11C0-41F9-86E0-799B8F3B0FF0}" srcOrd="0" destOrd="0" presId="urn:microsoft.com/office/officeart/2005/8/layout/cycle3"/>
    <dgm:cxn modelId="{EEDBFC0C-2AD8-4F9B-8747-B2111A04909D}" type="presOf" srcId="{67F559A5-D5DD-46AD-BE59-23A8F0F78D2D}" destId="{86A29DA2-53D8-464C-82FA-6A8ABFA11075}" srcOrd="0" destOrd="0" presId="urn:microsoft.com/office/officeart/2005/8/layout/cycle3"/>
    <dgm:cxn modelId="{DB76A325-4636-4AF4-B5F7-F6C061851666}" type="presOf" srcId="{75D62BAD-7553-4EA7-A3C2-F49182D83251}" destId="{8B278479-EEBE-4DDC-82E3-A3B3A4EF36E6}" srcOrd="0" destOrd="0" presId="urn:microsoft.com/office/officeart/2005/8/layout/cycle3"/>
    <dgm:cxn modelId="{920F0335-1EF6-4E0D-AA63-A8C0651C7C15}" type="presOf" srcId="{6D94C006-18A7-43BE-9C21-593824746D1B}" destId="{74857975-1D59-4365-A440-3AECBD9345E7}" srcOrd="0" destOrd="0" presId="urn:microsoft.com/office/officeart/2005/8/layout/cycle3"/>
    <dgm:cxn modelId="{6ED21643-3D78-45B2-81C4-2EEE267B1117}" srcId="{E8ADDE97-1ABE-4282-A495-DB1E3D2E9046}" destId="{75D62BAD-7553-4EA7-A3C2-F49182D83251}" srcOrd="0" destOrd="0" parTransId="{5819924B-A88A-4AE7-AB76-D32F0039C188}" sibTransId="{E8DAF6E3-DCB6-4D7E-BDFE-413494C3EAAF}"/>
    <dgm:cxn modelId="{E0F55452-0BB8-4B42-9817-AA596B39FD6F}" type="presOf" srcId="{F7C61A9E-675B-4B87-AFEF-BA9432D244FA}" destId="{6ED44722-4302-445E-9FC1-CC4D6F1AF2C0}" srcOrd="0" destOrd="0" presId="urn:microsoft.com/office/officeart/2005/8/layout/cycle3"/>
    <dgm:cxn modelId="{7D7DE654-FD09-4A74-9872-DFB926D1F788}" type="presOf" srcId="{E26120C4-E7C4-4A71-91BD-3CF3B4EDE7FA}" destId="{B2298EAB-C403-4F55-BF0E-8A0E3C83AB1D}" srcOrd="0" destOrd="0" presId="urn:microsoft.com/office/officeart/2005/8/layout/cycle3"/>
    <dgm:cxn modelId="{70B26D7F-B858-403C-B6A1-AC77AD79A2E6}" srcId="{E8ADDE97-1ABE-4282-A495-DB1E3D2E9046}" destId="{67F559A5-D5DD-46AD-BE59-23A8F0F78D2D}" srcOrd="3" destOrd="0" parTransId="{9BA33B49-9BAD-4F8F-8861-52E8ABBF5A39}" sibTransId="{82E9CAEA-B4F0-46A4-AC0E-391E62CA3233}"/>
    <dgm:cxn modelId="{EBC29483-07D1-466B-82F7-E2D0F14C4CDE}" type="presOf" srcId="{E8ADDE97-1ABE-4282-A495-DB1E3D2E9046}" destId="{3C4DA35F-3D2B-42B5-A85D-60D155814115}" srcOrd="0" destOrd="0" presId="urn:microsoft.com/office/officeart/2005/8/layout/cycle3"/>
    <dgm:cxn modelId="{8B3D9C8C-E1AB-486E-9A72-00A0C3F7FBF2}" srcId="{E8ADDE97-1ABE-4282-A495-DB1E3D2E9046}" destId="{6D94C006-18A7-43BE-9C21-593824746D1B}" srcOrd="1" destOrd="0" parTransId="{75EE83B7-0CAC-43F7-8AC9-CEA90A7F1DC6}" sibTransId="{18CD0A40-5DE7-4A5B-83F4-622084BE5D7C}"/>
    <dgm:cxn modelId="{DD0930A5-EEC6-4F96-8059-CFDE1CC829EC}" srcId="{E8ADDE97-1ABE-4282-A495-DB1E3D2E9046}" destId="{F7C61A9E-675B-4B87-AFEF-BA9432D244FA}" srcOrd="2" destOrd="0" parTransId="{7B19F236-43C7-454F-B970-90E5FCEDD206}" sibTransId="{37AF5A66-4C54-42E1-8BBA-2BA2891CC7F1}"/>
    <dgm:cxn modelId="{BB0E72FE-2666-45C9-8301-6D64F960EA45}" srcId="{E8ADDE97-1ABE-4282-A495-DB1E3D2E9046}" destId="{E26120C4-E7C4-4A71-91BD-3CF3B4EDE7FA}" srcOrd="4" destOrd="0" parTransId="{C65566BE-0B15-4B27-9937-41844D17B5D5}" sibTransId="{13773894-EC64-4E52-9386-EA53B2CF1501}"/>
    <dgm:cxn modelId="{494767EB-4656-4471-B78B-BA4ECEE8F624}" type="presParOf" srcId="{3C4DA35F-3D2B-42B5-A85D-60D155814115}" destId="{B9AA9CF7-2083-4F89-8119-C21DD8DDAA59}" srcOrd="0" destOrd="0" presId="urn:microsoft.com/office/officeart/2005/8/layout/cycle3"/>
    <dgm:cxn modelId="{CE369DF8-749E-4C8D-8C54-D468A6A702DF}" type="presParOf" srcId="{B9AA9CF7-2083-4F89-8119-C21DD8DDAA59}" destId="{8B278479-EEBE-4DDC-82E3-A3B3A4EF36E6}" srcOrd="0" destOrd="0" presId="urn:microsoft.com/office/officeart/2005/8/layout/cycle3"/>
    <dgm:cxn modelId="{8A8AC931-FC94-43E8-973F-5E45FA11E804}" type="presParOf" srcId="{B9AA9CF7-2083-4F89-8119-C21DD8DDAA59}" destId="{E9C87A50-11C0-41F9-86E0-799B8F3B0FF0}" srcOrd="1" destOrd="0" presId="urn:microsoft.com/office/officeart/2005/8/layout/cycle3"/>
    <dgm:cxn modelId="{164C28D3-A6FF-4F53-B236-D98A61AC1DEE}" type="presParOf" srcId="{B9AA9CF7-2083-4F89-8119-C21DD8DDAA59}" destId="{74857975-1D59-4365-A440-3AECBD9345E7}" srcOrd="2" destOrd="0" presId="urn:microsoft.com/office/officeart/2005/8/layout/cycle3"/>
    <dgm:cxn modelId="{894A45F6-703B-47E0-86BB-4025E2FF5C6D}" type="presParOf" srcId="{B9AA9CF7-2083-4F89-8119-C21DD8DDAA59}" destId="{6ED44722-4302-445E-9FC1-CC4D6F1AF2C0}" srcOrd="3" destOrd="0" presId="urn:microsoft.com/office/officeart/2005/8/layout/cycle3"/>
    <dgm:cxn modelId="{73283B38-284C-4B9A-BE89-0108F2B0C122}" type="presParOf" srcId="{B9AA9CF7-2083-4F89-8119-C21DD8DDAA59}" destId="{86A29DA2-53D8-464C-82FA-6A8ABFA11075}" srcOrd="4" destOrd="0" presId="urn:microsoft.com/office/officeart/2005/8/layout/cycle3"/>
    <dgm:cxn modelId="{A4505588-44D4-4643-8132-09802E1C9D14}" type="presParOf" srcId="{B9AA9CF7-2083-4F89-8119-C21DD8DDAA59}" destId="{B2298EAB-C403-4F55-BF0E-8A0E3C83AB1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74510-1EBA-46D9-B3FD-4375E29292E7}">
      <dsp:nvSpPr>
        <dsp:cNvPr id="0" name=""/>
        <dsp:cNvSpPr/>
      </dsp:nvSpPr>
      <dsp:spPr>
        <a:xfrm>
          <a:off x="822" y="0"/>
          <a:ext cx="3539700" cy="366532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เพี่มองค์ความรู้</a:t>
          </a:r>
        </a:p>
      </dsp:txBody>
      <dsp:txXfrm rot="16200000">
        <a:off x="-1147988" y="1148811"/>
        <a:ext cx="3005563" cy="707940"/>
      </dsp:txXfrm>
    </dsp:sp>
    <dsp:sp modelId="{1EE1E2CA-0007-4457-AEA9-221BB08FAED3}">
      <dsp:nvSpPr>
        <dsp:cNvPr id="0" name=""/>
        <dsp:cNvSpPr/>
      </dsp:nvSpPr>
      <dsp:spPr>
        <a:xfrm>
          <a:off x="708762" y="0"/>
          <a:ext cx="2637076" cy="366532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168275" lvl="0" indent="-168275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th-TH" sz="20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มีนาคม–มิถุนายน 2566</a:t>
          </a:r>
          <a:br>
            <a:rPr lang="th-TH" sz="24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4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 อบรมภาคทฤษฎี </a:t>
          </a:r>
          <a:r>
            <a:rPr lang="en-US" sz="24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Online </a:t>
          </a:r>
          <a:r>
            <a:rPr lang="th-TH" sz="24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เทคนิคการตรวจวิเคราะห์วัดการอนุรักษ์พลังงาน</a:t>
          </a:r>
        </a:p>
        <a:p>
          <a:pPr marL="168275" lvl="0" indent="-168275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th-TH" sz="20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มิถุนายน–กรกฎาคม 2566</a:t>
          </a:r>
          <a:br>
            <a:rPr lang="th-TH" sz="24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4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 อบรมเชิงปฏิบัติการ </a:t>
          </a:r>
          <a:br>
            <a:rPr lang="en-US" sz="24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en-US" sz="24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Mini Plants</a:t>
          </a:r>
          <a:endParaRPr lang="th-TH" sz="2400" b="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endParaRPr lang="th-TH" sz="25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708762" y="0"/>
        <a:ext cx="2637076" cy="3665321"/>
      </dsp:txXfrm>
    </dsp:sp>
    <dsp:sp modelId="{E326929B-3994-4D35-A71A-198D9CFE5F81}">
      <dsp:nvSpPr>
        <dsp:cNvPr id="0" name=""/>
        <dsp:cNvSpPr/>
      </dsp:nvSpPr>
      <dsp:spPr>
        <a:xfrm>
          <a:off x="3648307" y="0"/>
          <a:ext cx="3539700" cy="366532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ฝึกปฏิบัติ</a:t>
          </a:r>
        </a:p>
      </dsp:txBody>
      <dsp:txXfrm rot="16200000">
        <a:off x="2499495" y="1148811"/>
        <a:ext cx="3005563" cy="707940"/>
      </dsp:txXfrm>
    </dsp:sp>
    <dsp:sp modelId="{2595E3A3-97BE-4B92-84A6-5262BFF95CF8}">
      <dsp:nvSpPr>
        <dsp:cNvPr id="0" name=""/>
        <dsp:cNvSpPr/>
      </dsp:nvSpPr>
      <dsp:spPr>
        <a:xfrm rot="5400000">
          <a:off x="3412653" y="2878195"/>
          <a:ext cx="538915" cy="530955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635C995-3359-4E99-A51D-CB974331C18D}">
      <dsp:nvSpPr>
        <dsp:cNvPr id="0" name=""/>
        <dsp:cNvSpPr/>
      </dsp:nvSpPr>
      <dsp:spPr>
        <a:xfrm>
          <a:off x="4356247" y="0"/>
          <a:ext cx="2637076" cy="366532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กรกฎาคม 2566</a:t>
          </a:r>
        </a:p>
        <a:p>
          <a:pPr marL="228600" lvl="0" indent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th-TH" sz="20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 สพจ. ภาคตะวันออก</a:t>
          </a:r>
          <a:r>
            <a:rPr lang="en-US" sz="20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 Audit </a:t>
          </a:r>
          <a:r>
            <a:rPr lang="th-TH" sz="20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โรงแรมร่วมกับ พพ.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th-TH" sz="1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* กันยายน-ธันวาคม 2566</a:t>
          </a:r>
        </a:p>
        <a:p>
          <a:pPr marL="228600" lvl="0" indent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th-TH" sz="2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 สพจ. </a:t>
          </a:r>
          <a:r>
            <a:rPr lang="en-US" sz="2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Audit </a:t>
          </a:r>
          <a:r>
            <a:rPr lang="th-TH" sz="2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โรงงาน/อาคาร </a:t>
          </a:r>
          <a:r>
            <a:rPr lang="en-US" sz="2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SME</a:t>
          </a:r>
          <a:r>
            <a:rPr lang="th-TH" sz="2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 100 แห่ง กับกลุ่มอาชีวะ และผู้เชี่ยวชาญ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th-TH" sz="1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* เมษายน 2567</a:t>
          </a:r>
        </a:p>
        <a:p>
          <a:pPr marL="231775" lvl="0" indent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th-TH" sz="2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3. สพจ. </a:t>
          </a:r>
          <a:r>
            <a:rPr lang="en-US" sz="2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Audit </a:t>
          </a:r>
          <a:r>
            <a:rPr lang="th-TH" sz="2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โรงแรม กับ ผู้เชี่ยวชาญ พพ. </a:t>
          </a:r>
        </a:p>
      </dsp:txBody>
      <dsp:txXfrm>
        <a:off x="4356247" y="0"/>
        <a:ext cx="2637076" cy="3665321"/>
      </dsp:txXfrm>
    </dsp:sp>
    <dsp:sp modelId="{C341C869-FBBC-4A33-841B-769DCA3FF5E6}">
      <dsp:nvSpPr>
        <dsp:cNvPr id="0" name=""/>
        <dsp:cNvSpPr/>
      </dsp:nvSpPr>
      <dsp:spPr>
        <a:xfrm>
          <a:off x="7207653" y="0"/>
          <a:ext cx="3539700" cy="366532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ส่งเสริมการอนุรักษ์พลังงาน</a:t>
          </a:r>
        </a:p>
      </dsp:txBody>
      <dsp:txXfrm rot="16200000">
        <a:off x="6058841" y="1148811"/>
        <a:ext cx="3005563" cy="707940"/>
      </dsp:txXfrm>
    </dsp:sp>
    <dsp:sp modelId="{8DA350EC-E853-47DB-AB90-D464F68F3081}">
      <dsp:nvSpPr>
        <dsp:cNvPr id="0" name=""/>
        <dsp:cNvSpPr/>
      </dsp:nvSpPr>
      <dsp:spPr>
        <a:xfrm rot="5400000">
          <a:off x="7076243" y="2878195"/>
          <a:ext cx="538915" cy="530955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A336ADC-024C-4346-8D1F-C717D5D3D670}">
      <dsp:nvSpPr>
        <dsp:cNvPr id="0" name=""/>
        <dsp:cNvSpPr/>
      </dsp:nvSpPr>
      <dsp:spPr>
        <a:xfrm>
          <a:off x="7915593" y="0"/>
          <a:ext cx="2637076" cy="366532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th-TH" sz="20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* เมษายน 2567 เป็นต้นไป</a:t>
          </a:r>
        </a:p>
        <a:p>
          <a:pPr marL="288925" lvl="0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th-TH" sz="25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สพจ. เริ่มดำเนินโครงการ </a:t>
          </a:r>
          <a:r>
            <a:rPr lang="en-US" sz="25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Audit </a:t>
          </a:r>
          <a:r>
            <a:rPr lang="th-TH" sz="25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และเสนอแนะมาตรการประหยัดพลังงานในอาคาร</a:t>
          </a:r>
          <a:endParaRPr lang="th-TH" sz="25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7915593" y="0"/>
        <a:ext cx="2637076" cy="3665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6C088-446D-408C-9027-291B7FC9A2EB}">
      <dsp:nvSpPr>
        <dsp:cNvPr id="0" name=""/>
        <dsp:cNvSpPr/>
      </dsp:nvSpPr>
      <dsp:spPr>
        <a:xfrm>
          <a:off x="4589" y="0"/>
          <a:ext cx="2315622" cy="3692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สพจ. 5 จังหวัด  (ชลบุรี ระยอง จันทบุรี ตราด สระแก้ว) สังเกตการณ์แนวทาง </a:t>
          </a:r>
          <a:r>
            <a:rPr lang="en-US" sz="2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Audit </a:t>
          </a:r>
          <a:r>
            <a:rPr lang="th-TH" sz="2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โรงแรม </a:t>
          </a:r>
          <a:br>
            <a:rPr lang="th-TH" sz="2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5 แห่งในภาคตะวันออก และ การให้ข้อเสนอแนะด้านมาตรการอนุรักษ์พลังงานในโรงแรม </a:t>
          </a:r>
          <a:br>
            <a:rPr lang="th-TH" sz="2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โดย ผู้เชี่ยวชาญ พพ.</a:t>
          </a:r>
        </a:p>
      </dsp:txBody>
      <dsp:txXfrm>
        <a:off x="72411" y="67822"/>
        <a:ext cx="2179978" cy="3557160"/>
      </dsp:txXfrm>
    </dsp:sp>
    <dsp:sp modelId="{B2A6305C-D108-450D-9005-49CCC899C08C}">
      <dsp:nvSpPr>
        <dsp:cNvPr id="0" name=""/>
        <dsp:cNvSpPr/>
      </dsp:nvSpPr>
      <dsp:spPr>
        <a:xfrm>
          <a:off x="2482652" y="1644975"/>
          <a:ext cx="344373" cy="402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482652" y="1725545"/>
        <a:ext cx="241061" cy="241712"/>
      </dsp:txXfrm>
    </dsp:sp>
    <dsp:sp modelId="{6CC5B1F7-117B-4647-8125-29221A24303C}">
      <dsp:nvSpPr>
        <dsp:cNvPr id="0" name=""/>
        <dsp:cNvSpPr/>
      </dsp:nvSpPr>
      <dsp:spPr>
        <a:xfrm>
          <a:off x="2969973" y="0"/>
          <a:ext cx="1624405" cy="3692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สพจ. 5 จังหวัด </a:t>
          </a:r>
          <a:br>
            <a:rPr lang="th-TH" sz="2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ได้ศึกษาตัวอย่างแบบฟอร์มรายงานข้อเสนอแนะมาตรการเพิ่มประสิทธิภาพพลังงานของ พพ. </a:t>
          </a:r>
        </a:p>
      </dsp:txBody>
      <dsp:txXfrm>
        <a:off x="3017550" y="47577"/>
        <a:ext cx="1529251" cy="3597650"/>
      </dsp:txXfrm>
    </dsp:sp>
    <dsp:sp modelId="{2375834C-B990-49B6-9FC0-D213F5D37EB5}">
      <dsp:nvSpPr>
        <dsp:cNvPr id="0" name=""/>
        <dsp:cNvSpPr/>
      </dsp:nvSpPr>
      <dsp:spPr>
        <a:xfrm>
          <a:off x="4756819" y="1644975"/>
          <a:ext cx="344373" cy="402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756819" y="1725545"/>
        <a:ext cx="241061" cy="241712"/>
      </dsp:txXfrm>
    </dsp:sp>
    <dsp:sp modelId="{4D132DAF-C988-4D7E-BFC3-E5F8AB523CE7}">
      <dsp:nvSpPr>
        <dsp:cNvPr id="0" name=""/>
        <dsp:cNvSpPr/>
      </dsp:nvSpPr>
      <dsp:spPr>
        <a:xfrm>
          <a:off x="5244141" y="0"/>
          <a:ext cx="1624405" cy="36928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พพ. มีแผนการขยายผลการตรวจวัดพลังงานและให้คำแนะนำมาตรการแก่โรงแรม</a:t>
          </a:r>
          <a:r>
            <a:rPr lang="th-TH" sz="2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ภาคใต้และตะวันออก</a:t>
          </a:r>
          <a:r>
            <a:rPr lang="th-TH" sz="2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เพิ่มเติม ในปีงบประมาณ พ.ศ. 2567</a:t>
          </a:r>
        </a:p>
      </dsp:txBody>
      <dsp:txXfrm>
        <a:off x="5291718" y="47577"/>
        <a:ext cx="1529251" cy="3597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87A50-11C0-41F9-86E0-799B8F3B0FF0}">
      <dsp:nvSpPr>
        <dsp:cNvPr id="0" name=""/>
        <dsp:cNvSpPr/>
      </dsp:nvSpPr>
      <dsp:spPr>
        <a:xfrm>
          <a:off x="1052549" y="-29206"/>
          <a:ext cx="5069133" cy="5069133"/>
        </a:xfrm>
        <a:prstGeom prst="circularArrow">
          <a:avLst>
            <a:gd name="adj1" fmla="val 5544"/>
            <a:gd name="adj2" fmla="val 330680"/>
            <a:gd name="adj3" fmla="val 13790156"/>
            <a:gd name="adj4" fmla="val 17377309"/>
            <a:gd name="adj5" fmla="val 5757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78479-EEBE-4DDC-82E3-A3B3A4EF36E6}">
      <dsp:nvSpPr>
        <dsp:cNvPr id="0" name=""/>
        <dsp:cNvSpPr/>
      </dsp:nvSpPr>
      <dsp:spPr>
        <a:xfrm>
          <a:off x="2407565" y="1736"/>
          <a:ext cx="2359102" cy="1179551"/>
        </a:xfrm>
        <a:prstGeom prst="roundRect">
          <a:avLst/>
        </a:prstGeom>
        <a:solidFill>
          <a:srgbClr val="DB5B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 กยผ ทยอยแจ้งแผน* </a:t>
          </a:r>
          <a:r>
            <a:rPr lang="en-US" sz="24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Audit </a:t>
          </a:r>
          <a:r>
            <a:rPr lang="th-TH" sz="24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แก่ สพจ.</a:t>
          </a:r>
        </a:p>
      </dsp:txBody>
      <dsp:txXfrm>
        <a:off x="2465146" y="59317"/>
        <a:ext cx="2243940" cy="1064389"/>
      </dsp:txXfrm>
    </dsp:sp>
    <dsp:sp modelId="{74857975-1D59-4365-A440-3AECBD9345E7}">
      <dsp:nvSpPr>
        <dsp:cNvPr id="0" name=""/>
        <dsp:cNvSpPr/>
      </dsp:nvSpPr>
      <dsp:spPr>
        <a:xfrm>
          <a:off x="4531584" y="1150411"/>
          <a:ext cx="2283729" cy="2539609"/>
        </a:xfrm>
        <a:prstGeom prst="roundRect">
          <a:avLst/>
        </a:prstGeom>
        <a:solidFill>
          <a:schemeClr val="accent6">
            <a:shade val="50000"/>
            <a:hueOff val="-186645"/>
            <a:satOff val="-3976"/>
            <a:lumOff val="180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 สพจ. ที่มีโรงงานร่วมโครงการ เป็น </a:t>
          </a:r>
          <a:r>
            <a:rPr lang="en-US" sz="24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Focal Point </a:t>
          </a:r>
          <a:r>
            <a:rPr lang="th-TH" sz="24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ประสาน สพจ. จังหวัดข้างเคียงรัศมี </a:t>
          </a:r>
          <a:r>
            <a:rPr lang="en-US" sz="24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&lt;</a:t>
          </a:r>
          <a:r>
            <a:rPr lang="th-TH" sz="24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120 กม. จากสำนักงานถึงโรงงาน</a:t>
          </a:r>
          <a:br>
            <a:rPr lang="th-TH" sz="24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400" b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ร่วมลงตรวจ</a:t>
          </a:r>
        </a:p>
      </dsp:txBody>
      <dsp:txXfrm>
        <a:off x="4643066" y="1261893"/>
        <a:ext cx="2060765" cy="2316645"/>
      </dsp:txXfrm>
    </dsp:sp>
    <dsp:sp modelId="{6ED44722-4302-445E-9FC1-CC4D6F1AF2C0}">
      <dsp:nvSpPr>
        <dsp:cNvPr id="0" name=""/>
        <dsp:cNvSpPr/>
      </dsp:nvSpPr>
      <dsp:spPr>
        <a:xfrm>
          <a:off x="3678167" y="3912247"/>
          <a:ext cx="2359102" cy="1179551"/>
        </a:xfrm>
        <a:prstGeom prst="roundRect">
          <a:avLst/>
        </a:prstGeom>
        <a:solidFill>
          <a:schemeClr val="accent6">
            <a:shade val="50000"/>
            <a:hueOff val="-373290"/>
            <a:satOff val="-7952"/>
            <a:lumOff val="360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3. ลงตรวจครั้งที่ 1 </a:t>
          </a:r>
          <a:r>
            <a:rPr lang="en-US" sz="2400" b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: </a:t>
          </a:r>
          <a:r>
            <a:rPr lang="th-TH" sz="2400" b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ตรวจวัดการใช้พลังงานเบื้องต้น</a:t>
          </a:r>
        </a:p>
      </dsp:txBody>
      <dsp:txXfrm>
        <a:off x="3735748" y="3969828"/>
        <a:ext cx="2243940" cy="1064389"/>
      </dsp:txXfrm>
    </dsp:sp>
    <dsp:sp modelId="{86A29DA2-53D8-464C-82FA-6A8ABFA11075}">
      <dsp:nvSpPr>
        <dsp:cNvPr id="0" name=""/>
        <dsp:cNvSpPr/>
      </dsp:nvSpPr>
      <dsp:spPr>
        <a:xfrm>
          <a:off x="1136963" y="3912247"/>
          <a:ext cx="2359102" cy="1179551"/>
        </a:xfrm>
        <a:prstGeom prst="roundRect">
          <a:avLst/>
        </a:prstGeom>
        <a:solidFill>
          <a:schemeClr val="accent6">
            <a:shade val="50000"/>
            <a:hueOff val="-373290"/>
            <a:satOff val="-7952"/>
            <a:lumOff val="360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4. ลงตรวจครั้งที่ 2 </a:t>
          </a:r>
          <a:r>
            <a:rPr lang="en-US" sz="2400" b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: </a:t>
          </a:r>
          <a:r>
            <a:rPr lang="th-TH" sz="2400" b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เสนอมาตรการประหยัดพลังงาน</a:t>
          </a:r>
        </a:p>
      </dsp:txBody>
      <dsp:txXfrm>
        <a:off x="1194544" y="3969828"/>
        <a:ext cx="2243940" cy="1064389"/>
      </dsp:txXfrm>
    </dsp:sp>
    <dsp:sp modelId="{B2298EAB-C403-4F55-BF0E-8A0E3C83AB1D}">
      <dsp:nvSpPr>
        <dsp:cNvPr id="0" name=""/>
        <dsp:cNvSpPr/>
      </dsp:nvSpPr>
      <dsp:spPr>
        <a:xfrm>
          <a:off x="382142" y="1274684"/>
          <a:ext cx="2359102" cy="2196442"/>
        </a:xfrm>
        <a:prstGeom prst="roundRect">
          <a:avLst/>
        </a:prstGeom>
        <a:solidFill>
          <a:srgbClr val="E79A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5. สพจ. จัดทำ</a:t>
          </a:r>
          <a:r>
            <a:rPr lang="th-TH" sz="2400" b="0" u="none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รายงานรายโรงงาน </a:t>
          </a:r>
          <a:r>
            <a:rPr lang="th-TH" sz="2400" b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ตามแบบฟอร์ม</a:t>
          </a:r>
          <a:r>
            <a:rPr lang="en-US" sz="2400" b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#2</a:t>
          </a:r>
          <a:r>
            <a:rPr lang="th-TH" sz="2400" b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 พพ. เน้น</a:t>
          </a:r>
          <a:r>
            <a:rPr lang="th-TH" sz="2400" b="1" u="sng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เสนอมาตรการประหยัดพลังงานเพิ่มเติมจากอาชีวะ </a:t>
          </a:r>
          <a:r>
            <a:rPr lang="th-TH" sz="2400" b="0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ภายใน 10 วัน</a:t>
          </a:r>
        </a:p>
      </dsp:txBody>
      <dsp:txXfrm>
        <a:off x="489363" y="1381905"/>
        <a:ext cx="2144660" cy="198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parTxLTRAlign" val="r"/>
                <dgm:param type="parTxRTLAlign" val="r"/>
                <dgm:param type="txAnchorVert" val="t"/>
              </dgm:alg>
              <dgm:shape xmlns:r="http://schemas.openxmlformats.org/officeDocument/2006/relationships" type="rect" r:blip="" rot="270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l"/>
                <dgm:param type="parTxRTLAlign" val="l"/>
                <dgm:param type="txAnchorVert" val="t"/>
              </dgm:alg>
              <dgm:shape xmlns:r="http://schemas.openxmlformats.org/officeDocument/2006/relationships" type="rect" r:blip="" rot="90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type="flowChartExtract" r:blip="" rot="90">
                  <dgm:adjLst/>
                </dgm:shape>
              </dgm:if>
              <dgm:else name="Name17">
                <dgm:shape xmlns:r="http://schemas.openxmlformats.org/officeDocument/2006/relationships" type="flowChartExtract" r:blip="" rot="-90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09A92-9185-4BBF-A1B6-732D66C8D1C6}" type="datetimeFigureOut">
              <a:rPr lang="th-TH" smtClean="0"/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03B72-6794-4CB6-AF44-D4CE74F21E4C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A134-34CD-4DEC-BC90-94426A6AB387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B63A-B767-4484-B6E1-00EEB977B0AB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980F-52A5-4A5A-BADE-8932D9FEBCCD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D57A-184D-4841-AE87-B3333135EF57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CE91-71AB-423B-BB41-800F2FEF66C6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FBB5-6D23-4AD5-889C-FF2DCB5EF94B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9B31-822B-437B-88C2-03755A0E2BF6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754D-67D8-4519-ADCE-D026431BD1FD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5B26-8094-46B0-A4B7-7B0B3BAB8F66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2C65-BE3E-431C-8C04-9CE7F4A1B3A1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5600-63C1-447C-9868-181CD5EBF302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screen"/>
          <a:stretch>
            <a:fillRect/>
          </a:stretch>
        </p:blipFill>
        <p:spPr>
          <a:xfrm>
            <a:off x="0" y="3689498"/>
            <a:ext cx="12192000" cy="3168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1174-2C65-46A1-BF52-1AEB221F1A86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94DDD-8773-43EE-974F-D718C0A71DF3}" type="slidenum">
              <a:rPr lang="en-US" smtClean="0"/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85062" y="74711"/>
            <a:ext cx="2286464" cy="6063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0" Type="http://schemas.openxmlformats.org/officeDocument/2006/relationships/slideLayout" Target="../slideLayouts/slideLayout7.xml"/><Relationship Id="rId1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microsoft.com/office/2007/relationships/hdphoto" Target="../media/hdphoto2.wdp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microsoft.com/office/2007/relationships/hdphoto" Target="../media/hdphoto2.wdp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1.png"/><Relationship Id="rId7" Type="http://schemas.microsoft.com/office/2007/relationships/hdphoto" Target="../media/hdphoto2.wdp"/><Relationship Id="rId6" Type="http://schemas.openxmlformats.org/officeDocument/2006/relationships/image" Target="../media/image10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737" y="1122363"/>
            <a:ext cx="10587789" cy="23876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แผนงานการอนุรักษ์พลังงานในโรงงาน/อาคาร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SMEs </a:t>
            </a:r>
            <a:b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ของสำนักงานพลังงานจังหวัด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6516"/>
            <a:ext cx="9144000" cy="1251284"/>
          </a:xfrm>
        </p:spPr>
        <p:txBody>
          <a:bodyPr>
            <a:normAutofit lnSpcReduction="10000"/>
          </a:bodyPr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สำนักงานปลัดกระทรวงพลังงาน ร่วมกับ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กรมพัฒนาพลังงานทดแทนและอนุรักษ์พลังงาน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15 กันยายน 2566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190179"/>
            <a:ext cx="57109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ผลการอบรม สพจ. โดย 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Mini Plant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8168" y="1251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439" y="2087035"/>
            <a:ext cx="4936020" cy="2957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7032" y="855830"/>
            <a:ext cx="4795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เจ้าหน้าที่ สพจ. เข้าอบรมการตรวจวัดพลังงาน </a:t>
            </a:r>
            <a:b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ส่วนใหญ่เป็นวิศวกรพลังงานและนักวิชาการพลังงาน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0175" y="2190528"/>
            <a:ext cx="136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ความสามารถในการใช้เครื่องมือวัด</a:t>
            </a:r>
            <a:endParaRPr lang="en-US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333286" y="2057446"/>
            <a:ext cx="6207408" cy="4365353"/>
            <a:chOff x="5504594" y="1912453"/>
            <a:chExt cx="6207408" cy="4365353"/>
          </a:xfrm>
        </p:grpSpPr>
        <p:grpSp>
          <p:nvGrpSpPr>
            <p:cNvPr id="18" name="Group 17"/>
            <p:cNvGrpSpPr/>
            <p:nvPr/>
          </p:nvGrpSpPr>
          <p:grpSpPr>
            <a:xfrm>
              <a:off x="5849955" y="1912453"/>
              <a:ext cx="4850349" cy="3729585"/>
              <a:chOff x="5960125" y="1645866"/>
              <a:chExt cx="4318612" cy="3320716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5960125" y="1645866"/>
                <a:ext cx="0" cy="332071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5960125" y="4966582"/>
                <a:ext cx="4318612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9808044" y="5908474"/>
              <a:ext cx="19039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h-TH" sz="1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ความรู้ความเข้าใจทาง</a:t>
              </a:r>
              <a:r>
                <a:rPr lang="th-TH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ไฟฟ้า</a:t>
              </a:r>
              <a:endPara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32599" y="5623815"/>
              <a:ext cx="4240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/>
                <a:t>1	2	3	4	5</a:t>
              </a:r>
              <a:endParaRPr lang="th-TH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04594" y="2033816"/>
              <a:ext cx="309062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/>
                <a:t>5</a:t>
              </a:r>
              <a:endParaRPr lang="th-TH" dirty="0"/>
            </a:p>
            <a:p>
              <a:endParaRPr lang="th-TH" dirty="0"/>
            </a:p>
            <a:p>
              <a:endParaRPr lang="th-TH" dirty="0"/>
            </a:p>
            <a:p>
              <a:r>
                <a:rPr lang="th-TH" dirty="0"/>
                <a:t>4</a:t>
              </a:r>
              <a:endParaRPr lang="th-TH" dirty="0"/>
            </a:p>
            <a:p>
              <a:endParaRPr lang="th-TH" dirty="0"/>
            </a:p>
            <a:p>
              <a:endParaRPr lang="th-TH" dirty="0"/>
            </a:p>
            <a:p>
              <a:r>
                <a:rPr lang="th-TH" dirty="0"/>
                <a:t>3</a:t>
              </a:r>
              <a:endParaRPr lang="th-TH" dirty="0"/>
            </a:p>
            <a:p>
              <a:endParaRPr lang="th-TH" dirty="0"/>
            </a:p>
            <a:p>
              <a:endParaRPr lang="th-TH" dirty="0"/>
            </a:p>
            <a:p>
              <a:r>
                <a:rPr lang="th-TH" dirty="0"/>
                <a:t>2</a:t>
              </a:r>
              <a:endParaRPr lang="th-TH" dirty="0"/>
            </a:p>
            <a:p>
              <a:endParaRPr lang="th-TH" dirty="0"/>
            </a:p>
            <a:p>
              <a:endParaRPr lang="th-TH" dirty="0"/>
            </a:p>
            <a:p>
              <a:r>
                <a:rPr lang="th-TH" dirty="0"/>
                <a:t>1</a:t>
              </a:r>
              <a:endParaRPr lang="th-TH" dirty="0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8128710" y="3951621"/>
              <a:ext cx="454702" cy="38004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วิศวกร</a:t>
              </a:r>
              <a:endParaRPr lang="en-US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9556591" y="2874371"/>
              <a:ext cx="502907" cy="38004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วิศวกร</a:t>
              </a:r>
              <a:endParaRPr lang="en-US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8872752" y="2671022"/>
              <a:ext cx="576062" cy="2873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นายช่างเทคนิค</a:t>
              </a:r>
              <a:endParaRPr lang="en-US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856928" y="3334952"/>
              <a:ext cx="576062" cy="28733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นายช่างเทคนิค</a:t>
              </a:r>
              <a:endParaRPr lang="en-US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7" name="Flowchart: Preparation 26"/>
            <p:cNvSpPr/>
            <p:nvPr/>
          </p:nvSpPr>
          <p:spPr bwMode="auto">
            <a:xfrm>
              <a:off x="6856928" y="5003956"/>
              <a:ext cx="504904" cy="384198"/>
            </a:xfrm>
            <a:prstGeom prst="flowChartPreparation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นักวิชาการพลังงาน</a:t>
              </a:r>
              <a:endParaRPr lang="en-US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8" name="Flowchart: Preparation 27"/>
            <p:cNvSpPr/>
            <p:nvPr/>
          </p:nvSpPr>
          <p:spPr bwMode="auto">
            <a:xfrm>
              <a:off x="8078508" y="4516279"/>
              <a:ext cx="504904" cy="384198"/>
            </a:xfrm>
            <a:prstGeom prst="flowChartPreparation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นักวิชาการพลังงาน</a:t>
              </a:r>
              <a:endParaRPr lang="en-US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692308" y="2148289"/>
              <a:ext cx="1880818" cy="1106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b="1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529789" y="4789159"/>
              <a:ext cx="1170513" cy="70788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solidFill>
                    <a:srgbClr val="92D05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  <a:sym typeface="Wingdings 2" panose="05020102010507070707" pitchFamily="18" charset="2"/>
                </a:rPr>
                <a:t>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  <a:sym typeface="Wingdings 2" panose="05020102010507070707" pitchFamily="18" charset="2"/>
                </a:rPr>
                <a:t> 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ก่อนอบรม</a:t>
              </a:r>
              <a:endPara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r>
                <a:rPr lang="th-TH" sz="2000" dirty="0">
                  <a:solidFill>
                    <a:srgbClr val="FFC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  <a:sym typeface="Wingdings 2" panose="05020102010507070707" pitchFamily="18" charset="2"/>
                </a:rPr>
                <a:t>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  <a:sym typeface="Wingdings 2" panose="05020102010507070707" pitchFamily="18" charset="2"/>
                </a:rPr>
                <a:t> 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หลังอบรม</a:t>
              </a:r>
              <a:endPara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642348" y="855830"/>
            <a:ext cx="571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เจ้าหน้าที่ต้องการ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Workshop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การใช้อุปกรณ์ตรวจโรงงาน/อาคารจริงเพิ่มเติม และต้องการประสบการฝึกปฏิบัติในโรงงาน/อาคารจริงกับผู้เชี่ยวชาญก่อนปฏิบัติงานด้วยตนเอง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4876801" y="-1"/>
              <a:ext cx="7315199" cy="6858001"/>
              <a:chOff x="4876801" y="-1"/>
              <a:chExt cx="7315199" cy="685800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93896" y="-1"/>
                <a:ext cx="6898104" cy="6858001"/>
              </a:xfrm>
              <a:prstGeom prst="rect">
                <a:avLst/>
              </a:prstGeom>
              <a:solidFill>
                <a:schemeClr val="bg2">
                  <a:lumMod val="9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876801" y="770021"/>
                <a:ext cx="898358" cy="5193631"/>
                <a:chOff x="4844717" y="770021"/>
                <a:chExt cx="898358" cy="5193631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4844717" y="770021"/>
                  <a:ext cx="898358" cy="898358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1</a:t>
                  </a:r>
                  <a:endParaRPr lang="th-TH" sz="3000" b="1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4844717" y="2201779"/>
                  <a:ext cx="898358" cy="898358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2</a:t>
                  </a:r>
                  <a:endParaRPr lang="th-TH" sz="3000" b="1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4844717" y="3633537"/>
                  <a:ext cx="898358" cy="89835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3</a:t>
                  </a:r>
                  <a:endParaRPr lang="th-TH" sz="3000" b="1" dirty="0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4844717" y="5065294"/>
                  <a:ext cx="898358" cy="898358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4</a:t>
                  </a:r>
                  <a:endParaRPr lang="th-TH" sz="3000" b="1" dirty="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6096000" y="2272919"/>
                <a:ext cx="57109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ผลการอบรม สพจ. โดย </a:t>
                </a:r>
                <a:r>
                  <a:rPr lang="en-US" sz="40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Mini Plant</a:t>
                </a:r>
                <a:endPara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96000" y="4964691"/>
                <a:ext cx="571099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แผนงานอนุรักษ์พลังงานในโรงแรม ปีงบประมาณ 2567 / 2568</a:t>
                </a:r>
                <a:endPara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96000" y="927033"/>
                <a:ext cx="57109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เป้าหมาย</a:t>
                </a:r>
                <a:endPara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96000" y="3618805"/>
                <a:ext cx="57109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การฝึกปฏิบัติลงตรวจร่วมกับ พพ.</a:t>
                </a:r>
                <a:endPara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385010" y="357426"/>
            <a:ext cx="12282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</a:t>
            </a:r>
            <a:endParaRPr lang="th-TH" sz="5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11916" y="179163"/>
            <a:ext cx="57109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การฝึกปฏิบัติลงตรวจร่วมกับ พพ.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372" y="894985"/>
            <a:ext cx="1022365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สพจ. ภาคตะวันออก </a:t>
            </a:r>
            <a:r>
              <a:rPr lang="en-US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Audit </a:t>
            </a:r>
            <a:r>
              <a:rPr lang="th-TH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โรงแรม ร่วมกับ ผู้เชี่ยวชาญ พพ. (กรกฎาคม 2566)</a:t>
            </a:r>
            <a:endParaRPr lang="th-TH" sz="35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886338" y="1925944"/>
          <a:ext cx="6873136" cy="3692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7835" y="1728597"/>
            <a:ext cx="4522133" cy="5093305"/>
            <a:chOff x="-22325" y="1764693"/>
            <a:chExt cx="4522133" cy="5093305"/>
          </a:xfrm>
        </p:grpSpPr>
        <p:grpSp>
          <p:nvGrpSpPr>
            <p:cNvPr id="48" name="Group 47"/>
            <p:cNvGrpSpPr/>
            <p:nvPr/>
          </p:nvGrpSpPr>
          <p:grpSpPr>
            <a:xfrm>
              <a:off x="-22325" y="1764693"/>
              <a:ext cx="4522133" cy="5093305"/>
              <a:chOff x="242372" y="1682934"/>
              <a:chExt cx="4149329" cy="4673414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6" cstate="screen"/>
              <a:srcRect/>
              <a:stretch>
                <a:fillRect/>
              </a:stretch>
            </p:blipFill>
            <p:spPr>
              <a:xfrm>
                <a:off x="242372" y="1682934"/>
                <a:ext cx="4149329" cy="4673414"/>
              </a:xfrm>
              <a:prstGeom prst="rect">
                <a:avLst/>
              </a:prstGeom>
            </p:spPr>
          </p:pic>
          <p:pic>
            <p:nvPicPr>
              <p:cNvPr id="37" name="Graphic 36" descr="Marker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126958" y="3303466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8" name="Graphic 37" descr="Marker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3324726" y="469511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0" name="Graphic 39" descr="Marker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2714951" y="4400552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1" name="Graphic 40" descr="Marker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2564636" y="4082053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6" name="Graphic 45" descr="Line arrow Clockwise curve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3372782">
                <a:off x="2635526" y="3310747"/>
                <a:ext cx="876895" cy="876895"/>
              </a:xfrm>
              <a:prstGeom prst="rect">
                <a:avLst/>
              </a:prstGeom>
            </p:spPr>
          </p:pic>
          <p:pic>
            <p:nvPicPr>
              <p:cNvPr id="47" name="Graphic 46" descr="Line arrow Clockwise curve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6035405">
                <a:off x="1841611" y="3809949"/>
                <a:ext cx="864328" cy="864328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753303" y="3880907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TH Sarabun PSK" panose="020B0500040200020003" pitchFamily="34" charset="-34"/>
                  <a:cs typeface="TH Sarabun PSK" panose="020B0500040200020003" pitchFamily="34" charset="-34"/>
                </a:rPr>
                <a:t>Centara</a:t>
              </a:r>
              <a:r>
                <a:rPr lang="en-US" dirty="0">
                  <a:latin typeface="TH Sarabun PSK" panose="020B0500040200020003" pitchFamily="34" charset="-34"/>
                  <a:cs typeface="TH Sarabun PSK" panose="020B0500040200020003" pitchFamily="34" charset="-34"/>
                </a:rPr>
                <a:t> Azure</a:t>
              </a:r>
              <a:endParaRPr lang="th-TH" dirty="0">
                <a:latin typeface="TH Sarabun PSK" panose="020B0500040200020003" pitchFamily="34" charset="-34"/>
                <a:cs typeface="TH Sarabun PSK" panose="020B0500040200020003" pitchFamily="34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90259" y="5199906"/>
              <a:ext cx="12186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H Sarabun PSK" panose="020B0500040200020003" pitchFamily="34" charset="-34"/>
                  <a:cs typeface="TH Sarabun PSK" panose="020B0500040200020003" pitchFamily="34" charset="-34"/>
                </a:rPr>
                <a:t>AM2tree</a:t>
              </a:r>
              <a:endParaRPr lang="en-US" dirty="0">
                <a:latin typeface="TH Sarabun PSK" panose="020B0500040200020003" pitchFamily="34" charset="-34"/>
                <a:cs typeface="TH Sarabun PSK" panose="020B0500040200020003" pitchFamily="34" charset="-34"/>
              </a:endParaRPr>
            </a:p>
            <a:p>
              <a:r>
                <a:rPr lang="en-US" dirty="0">
                  <a:latin typeface="TH Sarabun PSK" panose="020B0500040200020003" pitchFamily="34" charset="-34"/>
                  <a:cs typeface="TH Sarabun PSK" panose="020B0500040200020003" pitchFamily="34" charset="-34"/>
                </a:rPr>
                <a:t>The Motifs Eco</a:t>
              </a:r>
              <a:endParaRPr lang="th-TH" dirty="0">
                <a:latin typeface="TH Sarabun PSK" panose="020B0500040200020003" pitchFamily="34" charset="-34"/>
                <a:cs typeface="TH Sarabun PSK" panose="020B0500040200020003" pitchFamily="34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56389" y="5385190"/>
              <a:ext cx="1103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H Sarabun PSK" panose="020B0500040200020003" pitchFamily="34" charset="-34"/>
                  <a:cs typeface="TH Sarabun PSK" panose="020B0500040200020003" pitchFamily="34" charset="-34"/>
                </a:rPr>
                <a:t>Toscana Trad</a:t>
              </a:r>
              <a:endParaRPr lang="th-TH" dirty="0">
                <a:latin typeface="TH Sarabun PSK" panose="020B0500040200020003" pitchFamily="34" charset="-34"/>
                <a:cs typeface="TH Sarabun PSK" panose="020B0500040200020003" pitchFamily="34" charset="-34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2542" y="714507"/>
            <a:ext cx="1202674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การ </a:t>
            </a:r>
            <a:r>
              <a:rPr lang="en-US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Audit </a:t>
            </a:r>
            <a:r>
              <a:rPr lang="th-TH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โรงงาน/อาคาร </a:t>
            </a:r>
            <a:r>
              <a:rPr lang="en-US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SMEs 100 </a:t>
            </a:r>
            <a:r>
              <a:rPr lang="th-TH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แห่ง กับกลุ่มอาชีวศึกษา (กันยายน-ธันวาคม 2566)</a:t>
            </a:r>
            <a:endParaRPr lang="th-TH" sz="35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1916" y="179163"/>
            <a:ext cx="57109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การฝึกปฏิบัติลงตรวจร่วมกับ พพ.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5940" y="1579562"/>
            <a:ext cx="3685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Arial" panose="020B0604020202020204" pitchFamily="34" charset="0"/>
              <a:buChar char="•"/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กยผ. แจ้ง แผน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Audit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โรงงาน ชุดที่ 1 (ช่วงที่ 1 - 29 กันยายน 2566)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ตามบันทึกข้อความ พน 0204/2006 </a:t>
            </a:r>
            <a:b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ลว. 31 สิงหาคม 2566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กยผ. จัดประชุมชี้แจงออนไลน์ เมื่อ 30 สิงหาคม 2566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855" y="1484287"/>
            <a:ext cx="7623555" cy="5093536"/>
            <a:chOff x="4377675" y="1627939"/>
            <a:chExt cx="7623555" cy="5093536"/>
          </a:xfrm>
        </p:grpSpPr>
        <p:graphicFrame>
          <p:nvGraphicFramePr>
            <p:cNvPr id="24" name="Diagram 23"/>
            <p:cNvGraphicFramePr/>
            <p:nvPr/>
          </p:nvGraphicFramePr>
          <p:xfrm>
            <a:off x="4377675" y="1627939"/>
            <a:ext cx="7136546" cy="50935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" r:lo="rId2" r:qs="rId3" r:cs="rId4"/>
            </a:graphicData>
          </a:graphic>
        </p:graphicFrame>
        <p:grpSp>
          <p:nvGrpSpPr>
            <p:cNvPr id="31" name="Group 30"/>
            <p:cNvGrpSpPr/>
            <p:nvPr/>
          </p:nvGrpSpPr>
          <p:grpSpPr>
            <a:xfrm>
              <a:off x="10414713" y="5323990"/>
              <a:ext cx="1231921" cy="786606"/>
              <a:chOff x="10414713" y="5323990"/>
              <a:chExt cx="990519" cy="691243"/>
            </a:xfrm>
          </p:grpSpPr>
          <p:pic>
            <p:nvPicPr>
              <p:cNvPr id="27" name="Graphic 26" descr="Construction worker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14713" y="5323990"/>
                <a:ext cx="691243" cy="691243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10896759" y="5354795"/>
                <a:ext cx="50847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#1</a:t>
                </a:r>
                <a:endParaRPr lang="th-TH" sz="30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568786" y="5280955"/>
              <a:ext cx="1055149" cy="786606"/>
              <a:chOff x="4776168" y="5215971"/>
              <a:chExt cx="945479" cy="691243"/>
            </a:xfrm>
          </p:grpSpPr>
          <p:pic>
            <p:nvPicPr>
              <p:cNvPr id="26" name="Graphic 25" descr="Construction worker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76168" y="5215971"/>
                <a:ext cx="691243" cy="691243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213174" y="5231419"/>
                <a:ext cx="50847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#2</a:t>
                </a:r>
                <a:endParaRPr lang="th-TH" sz="30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pic>
          <p:nvPicPr>
            <p:cNvPr id="33" name="Graphic 32" descr="Document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77675" y="2045606"/>
              <a:ext cx="851098" cy="85109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9362388" y="1839630"/>
              <a:ext cx="26388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0325" indent="-60325"/>
              <a:r>
                <a:rPr lang="en-US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*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พพ. ทยอยแจ้ง กยผ. ตามผลการรับสมัครโรงงานผู้เข้าร่วมโครงการ</a:t>
              </a:r>
              <a:endPara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95996" y="1732842"/>
            <a:ext cx="5084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#2</a:t>
            </a:r>
            <a:endParaRPr lang="th-TH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7" name="Chart 36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277221" y="1579562"/>
            <a:ext cx="4149329" cy="4776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435" y="3916755"/>
            <a:ext cx="2254710" cy="27950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2543" y="783654"/>
            <a:ext cx="332709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แผนการตรวจวัดพลังงานสถานประกอบการ 72 แห่ง* ของอาชีวศึกษา </a:t>
            </a:r>
            <a:b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สิงหาคม – ตุลาคม 2566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413" y="2966943"/>
            <a:ext cx="34466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สพจ. ที่ไม่มีสถานประกอบการในจังหวัดตนเองอาจ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เดินทางไปร่วม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Audit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ในพื้นที่จังหวัดใกล้เคียง </a:t>
            </a:r>
            <a:b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รัศมีประมาณ 120 กิโลเมตร </a:t>
            </a:r>
            <a:b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(อ้างอิงจากระยะทางที่ สพจ. </a:t>
            </a:r>
            <a:b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ที่มีโรงงานต้องเดินทางไกลสุด)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188" y="5626790"/>
            <a:ext cx="3807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* ข้อมูล พพ. อัพเดตเมื่อ 14 ก.ย. 66 มีจำนวน 72 แห่ง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จำนวนโรงงานทั้งหมด 100 แห่ง จะทยอยแจ้งรายชื่อต่อไป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0109" y="185910"/>
            <a:ext cx="4596838" cy="64861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609" y="185910"/>
            <a:ext cx="4293928" cy="65547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11916" y="179163"/>
            <a:ext cx="57109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การฝึกปฏิบัติลงตรวจร่วมกับ พพ.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42" y="750603"/>
            <a:ext cx="1202674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รายงานข้อเสนอมาตรการอนุรักษ์พลังงาน</a:t>
            </a:r>
            <a:endParaRPr lang="th-TH" sz="35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87600" y="1589837"/>
            <a:ext cx="1207227" cy="974601"/>
            <a:chOff x="1943947" y="2447833"/>
            <a:chExt cx="1207227" cy="974601"/>
          </a:xfrm>
        </p:grpSpPr>
        <p:pic>
          <p:nvPicPr>
            <p:cNvPr id="17" name="Graphic 16" descr="Document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43947" y="2571336"/>
              <a:ext cx="851098" cy="85109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518779" y="2447833"/>
              <a:ext cx="632395" cy="630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#1</a:t>
              </a:r>
              <a:endPara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18796" y="1589837"/>
            <a:ext cx="1089656" cy="940329"/>
            <a:chOff x="5514817" y="2482104"/>
            <a:chExt cx="1089656" cy="940329"/>
          </a:xfrm>
        </p:grpSpPr>
        <p:pic>
          <p:nvPicPr>
            <p:cNvPr id="36" name="Graphic 35" descr="Document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514817" y="2571335"/>
              <a:ext cx="851098" cy="85109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096000" y="2482104"/>
              <a:ext cx="50847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#2</a:t>
              </a:r>
              <a:endPara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41" name="Rectangle: Rounded Corners 40"/>
          <p:cNvSpPr/>
          <p:nvPr/>
        </p:nvSpPr>
        <p:spPr>
          <a:xfrm>
            <a:off x="1490837" y="1637847"/>
            <a:ext cx="2442410" cy="42576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5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แบบฟอร์ม ครั้งที่ 1</a:t>
            </a:r>
            <a:endParaRPr lang="th-TH" sz="2500" u="sng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ข้อมูลเบื้องต้น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ข้อมูลอาคาร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ข้อมูลหม้อแปลง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ค่า 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SEC 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อาคาร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ค่า 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SEC 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โรงงาน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สรุปผลการตรวจ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93185" y="1340252"/>
            <a:ext cx="38244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สพจ. ที่ตั้งโรงงานและจังหวัดข้างเคียง ร่วมจัดทำรายงานแบบ ฟอร์มที่ 2 ต่อ 1 โรงงาน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ส่งรายงาน 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แบบฟอร์มที่ 2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แก่ กยผ. ภายใน 10 วันทำการ หลัง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ลงตรวจโรงงาน ครั้งที่ 2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พพ.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Mini Plants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ตรวจประเมินรายงาน สพจ. เทียบกับรายงานของอาชีวศึกษา เน้น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ข้อเสนอมาตรการฯ เพิ่มเติมจากทีมอาจารย์อาชีวศึกษา</a:t>
            </a:r>
            <a:endParaRPr lang="th-TH" sz="28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5188545" y="1637847"/>
            <a:ext cx="2442410" cy="42576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5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แบบฟอร์ม ครั้งที่ 2</a:t>
            </a:r>
            <a:endParaRPr lang="th-TH" sz="2500" u="sng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ข้อมูลเบื้องต้น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ตรวจวัดอุปกรณ์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5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มาตรการ</a:t>
            </a:r>
            <a:endParaRPr lang="th-TH" sz="25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5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ไฟฟ้า</a:t>
            </a:r>
            <a:endParaRPr lang="th-TH" sz="25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5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ความร้อน</a:t>
            </a:r>
            <a:endParaRPr lang="th-TH" sz="25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สรุปผล</a:t>
            </a:r>
            <a:b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11916" y="179163"/>
            <a:ext cx="57109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การฝึกปฏิบัติลงตรวจร่วมกับ พพ.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239" y="750603"/>
            <a:ext cx="1006905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ตัวอย่างอุปกรณ์ตรวจวัด (จัดเตรียมโดยที่ปรึกษา พพ.)</a:t>
            </a:r>
            <a:endParaRPr lang="th-TH" sz="35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04522" y="1404101"/>
            <a:ext cx="11491599" cy="4797247"/>
            <a:chOff x="472762" y="1363157"/>
            <a:chExt cx="11491599" cy="4797247"/>
          </a:xfrm>
        </p:grpSpPr>
        <p:grpSp>
          <p:nvGrpSpPr>
            <p:cNvPr id="31" name="Group 30"/>
            <p:cNvGrpSpPr/>
            <p:nvPr/>
          </p:nvGrpSpPr>
          <p:grpSpPr>
            <a:xfrm>
              <a:off x="914377" y="1364599"/>
              <a:ext cx="1340864" cy="786606"/>
              <a:chOff x="884029" y="931430"/>
              <a:chExt cx="1340864" cy="786606"/>
            </a:xfrm>
          </p:grpSpPr>
          <p:pic>
            <p:nvPicPr>
              <p:cNvPr id="4" name="Graphic 3" descr="Construction worker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884029" y="931430"/>
                <a:ext cx="859709" cy="786606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657440" y="961527"/>
                <a:ext cx="567453" cy="630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#2</a:t>
                </a:r>
                <a:endParaRPr lang="th-TH" sz="30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8478" y="1381243"/>
              <a:ext cx="3811433" cy="183353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687403" y="1363157"/>
              <a:ext cx="4779842" cy="180566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72762" y="3833399"/>
              <a:ext cx="3811434" cy="176918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896710" y="3833400"/>
              <a:ext cx="3101375" cy="166242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10600" y="3833399"/>
              <a:ext cx="3353761" cy="166242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1738415" y="5637184"/>
              <a:ext cx="1001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แสงสว่าง					ปั๊มน้ำ			</a:t>
              </a:r>
              <a:r>
                <a:rPr lang="en-US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Boiler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82723" y="3193048"/>
              <a:ext cx="69047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ปรับอากาศ					</a:t>
              </a:r>
              <a:r>
                <a:rPr lang="en-US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Chiller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753" y="894985"/>
            <a:ext cx="1118646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สพจ. ร่วม </a:t>
            </a:r>
            <a:r>
              <a:rPr lang="en-US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Audit </a:t>
            </a:r>
            <a:r>
              <a:rPr lang="th-TH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โรงแรม กับ ผู้เชี่ยวชาญ พพ. เพิ่มเติม (เมษายน 2567 เป็นต้นไป)</a:t>
            </a:r>
            <a:endParaRPr lang="th-TH" sz="35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1916" y="179163"/>
            <a:ext cx="57109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การฝึกปฏิบัติลงตรวจร่วมกับ พพ.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017" y="1638338"/>
            <a:ext cx="11324766" cy="52322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800" b="1" i="0" u="none" strike="noStrike" cap="none" dirty="0">
                <a:latin typeface="TH Sarabun PSK" panose="020B0500040200020003" pitchFamily="34" charset="-34"/>
                <a:ea typeface="Tahoma" panose="020B0604030504040204"/>
                <a:cs typeface="TH Sarabun PSK" panose="020B0500040200020003" pitchFamily="34" charset="-34"/>
                <a:sym typeface="Tahoma" panose="020B0604030504040204"/>
              </a:rPr>
              <a:t>โครงการสาธิตการอนุรักษ์พลังงานแบบมีส่วนร่วมของผู้ประกอบการ</a:t>
            </a:r>
            <a:r>
              <a:rPr lang="en-US" sz="2800" b="1" i="0" u="none" strike="noStrike" cap="none" dirty="0">
                <a:latin typeface="TH Sarabun PSK" panose="020B0500040200020003" pitchFamily="34" charset="-34"/>
                <a:ea typeface="Tahoma" panose="020B0604030504040204"/>
                <a:cs typeface="TH Sarabun PSK" panose="020B0500040200020003" pitchFamily="34" charset="-34"/>
                <a:sym typeface="Tahoma" panose="020B0604030504040204"/>
              </a:rPr>
              <a:t> SME</a:t>
            </a:r>
            <a:r>
              <a:rPr lang="en-US" sz="2800" b="1" dirty="0">
                <a:latin typeface="TH Sarabun PSK" panose="020B0500040200020003" pitchFamily="34" charset="-34"/>
                <a:ea typeface="Tahoma" panose="020B0604030504040204"/>
                <a:cs typeface="TH Sarabun PSK" panose="020B0500040200020003" pitchFamily="34" charset="-34"/>
                <a:sym typeface="Tahoma" panose="020B0604030504040204"/>
              </a:rPr>
              <a:t>s</a:t>
            </a:r>
            <a:endParaRPr lang="th-TH" sz="2800" b="1" dirty="0">
              <a:latin typeface="TH Sarabun PSK" panose="020B0500040200020003" pitchFamily="34" charset="-34"/>
              <a:cs typeface="TH Sarabun 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017" y="2286001"/>
            <a:ext cx="4234035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วัตถุประสงค์</a:t>
            </a:r>
            <a:endParaRPr lang="en-US" sz="2800" b="1" dirty="0">
              <a:latin typeface="TH Sarabun PSK" panose="020B0500040200020003" pitchFamily="34" charset="-34"/>
              <a:cs typeface="TH Sarabun 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800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เจ้าหน้าที่สำนักงานพลังงานจังหวัดมีประสบการณ์ </a:t>
            </a:r>
            <a:r>
              <a:rPr lang="en-US" sz="2800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On the job training</a:t>
            </a:r>
            <a:endParaRPr lang="th-TH" sz="2800" dirty="0">
              <a:latin typeface="TH Sarabun PSK" panose="020B0500040200020003" pitchFamily="34" charset="-34"/>
              <a:cs typeface="TH Sarabun 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800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สามารถขยายผลการส่งเสริมอนุรักษ์พลังงานในโรงแรมกลางและขนาดเล็ก</a:t>
            </a:r>
            <a:endParaRPr lang="th-TH" sz="2800" dirty="0">
              <a:latin typeface="TH Sarabun PSK" panose="020B0500040200020003" pitchFamily="34" charset="-34"/>
              <a:cs typeface="TH Sarabun PSK" panose="020B0500040200020003" pitchFamily="34" charset="-34"/>
            </a:endParaRPr>
          </a:p>
          <a:p>
            <a:r>
              <a:rPr lang="th-TH" sz="2800" b="1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กลุ่มเป้าหมาย</a:t>
            </a:r>
            <a:endParaRPr lang="th-TH" sz="2800" b="1" dirty="0">
              <a:latin typeface="TH Sarabun PSK" panose="020B0500040200020003" pitchFamily="34" charset="-34"/>
              <a:cs typeface="TH Sarabun 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800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อาคารธุรกิจทั่วประเทศ 12</a:t>
            </a:r>
            <a:r>
              <a:rPr lang="en-US" sz="2800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,000 </a:t>
            </a:r>
            <a:r>
              <a:rPr lang="th-TH" sz="2800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แห่ง เน้นโรงแรมนอกข่ายอาคารควบคุม โดยปี 2567 เน้นโรงแรม</a:t>
            </a:r>
            <a:endParaRPr lang="th-TH" sz="2800" dirty="0">
              <a:latin typeface="TH Sarabun PSK" panose="020B0500040200020003" pitchFamily="34" charset="-34"/>
              <a:cs typeface="TH Sarabun PSK" panose="020B0500040200020003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626139" y="2266509"/>
            <a:ext cx="7104644" cy="4088262"/>
            <a:chOff x="4626142" y="2266509"/>
            <a:chExt cx="7104644" cy="4088262"/>
          </a:xfrm>
        </p:grpSpPr>
        <p:grpSp>
          <p:nvGrpSpPr>
            <p:cNvPr id="25" name="Group 24"/>
            <p:cNvGrpSpPr/>
            <p:nvPr/>
          </p:nvGrpSpPr>
          <p:grpSpPr>
            <a:xfrm>
              <a:off x="4626142" y="2386827"/>
              <a:ext cx="7104644" cy="3967944"/>
              <a:chOff x="4626142" y="2386827"/>
              <a:chExt cx="7104644" cy="396794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" cstate="screen"/>
              <a:stretch>
                <a:fillRect/>
              </a:stretch>
            </p:blipFill>
            <p:spPr>
              <a:xfrm>
                <a:off x="6906126" y="3169283"/>
                <a:ext cx="2787727" cy="2902019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740442" y="2753784"/>
                <a:ext cx="24020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2400" dirty="0">
                    <a:latin typeface="TH Sarabun PSK" panose="020B0500040200020003" pitchFamily="34" charset="-34"/>
                    <a:cs typeface="TH Sarabun PSK" panose="020B0500040200020003" pitchFamily="34" charset="-34"/>
                  </a:rPr>
                  <a:t>สป.พน. และ พพ. </a:t>
                </a:r>
                <a:br>
                  <a:rPr lang="th-TH" sz="2400" dirty="0">
                    <a:latin typeface="TH Sarabun PSK" panose="020B0500040200020003" pitchFamily="34" charset="-34"/>
                    <a:cs typeface="TH Sarabun PSK" panose="020B0500040200020003" pitchFamily="34" charset="-34"/>
                  </a:rPr>
                </a:br>
                <a:r>
                  <a:rPr lang="th-TH" sz="2400" dirty="0">
                    <a:latin typeface="TH Sarabun PSK" panose="020B0500040200020003" pitchFamily="34" charset="-34"/>
                    <a:cs typeface="TH Sarabun PSK" panose="020B0500040200020003" pitchFamily="34" charset="-34"/>
                  </a:rPr>
                  <a:t>ร่วมจัดหาโรงแรมเป้าหมาย</a:t>
                </a:r>
                <a:endParaRPr lang="th-TH" sz="2400" dirty="0">
                  <a:latin typeface="TH Sarabun PSK" panose="020B0500040200020003" pitchFamily="34" charset="-34"/>
                  <a:cs typeface="TH Sarabun PSK" panose="020B0500040200020003" pitchFamily="34" charset="-34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791081" y="2386827"/>
                <a:ext cx="27231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>
                    <a:latin typeface="TH Sarabun PSK" panose="020B0500040200020003" pitchFamily="34" charset="-34"/>
                    <a:cs typeface="TH Sarabun PSK" panose="020B0500040200020003" pitchFamily="34" charset="-34"/>
                  </a:rPr>
                  <a:t>สป.พน. คัดเลือกเจ้าหน้าที่ สพจ. ที่ผ่านการอบรมและการฝึกปฏิบัติจริง</a:t>
                </a:r>
                <a:endParaRPr lang="th-TH" sz="2400" dirty="0">
                  <a:latin typeface="TH Sarabun PSK" panose="020B0500040200020003" pitchFamily="34" charset="-34"/>
                  <a:cs typeface="TH Sarabun PSK" panose="020B0500040200020003" pitchFamily="34" charset="-34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837313" y="3946241"/>
                <a:ext cx="34025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2400" dirty="0">
                    <a:latin typeface="TH Sarabun PSK" panose="020B0500040200020003" pitchFamily="34" charset="-34"/>
                    <a:cs typeface="TH Sarabun PSK" panose="020B0500040200020003" pitchFamily="34" charset="-34"/>
                  </a:rPr>
                  <a:t>กำหนดจังหวัดและแผนการเข้า </a:t>
                </a:r>
                <a:r>
                  <a:rPr lang="en-US" sz="2400" dirty="0">
                    <a:latin typeface="TH Sarabun PSK" panose="020B0500040200020003" pitchFamily="34" charset="-34"/>
                    <a:cs typeface="TH Sarabun PSK" panose="020B0500040200020003" pitchFamily="34" charset="-34"/>
                  </a:rPr>
                  <a:t>Audit</a:t>
                </a:r>
                <a:endParaRPr lang="th-TH" sz="2400" dirty="0">
                  <a:latin typeface="TH Sarabun PSK" panose="020B0500040200020003" pitchFamily="34" charset="-34"/>
                  <a:cs typeface="TH Sarabun PSK" panose="020B0500040200020003" pitchFamily="34" charset="-34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631277" y="4604303"/>
                <a:ext cx="209950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>
                    <a:latin typeface="TH Sarabun PSK" panose="020B0500040200020003" pitchFamily="34" charset="-34"/>
                    <a:cs typeface="TH Sarabun PSK" panose="020B0500040200020003" pitchFamily="34" charset="-34"/>
                  </a:rPr>
                  <a:t>สพจ. มีประสบการณ์ </a:t>
                </a:r>
                <a:br>
                  <a:rPr lang="en-US" sz="2400" b="1" dirty="0">
                    <a:latin typeface="TH Sarabun PSK" panose="020B0500040200020003" pitchFamily="34" charset="-34"/>
                    <a:cs typeface="TH Sarabun PSK" panose="020B0500040200020003" pitchFamily="34" charset="-34"/>
                  </a:rPr>
                </a:br>
                <a:r>
                  <a:rPr lang="en-US" sz="2400" b="1" dirty="0">
                    <a:latin typeface="TH Sarabun PSK" panose="020B0500040200020003" pitchFamily="34" charset="-34"/>
                    <a:cs typeface="TH Sarabun PSK" panose="020B0500040200020003" pitchFamily="34" charset="-34"/>
                  </a:rPr>
                  <a:t>On the job training</a:t>
                </a:r>
                <a:r>
                  <a:rPr lang="th-TH" sz="2400" b="1" dirty="0">
                    <a:latin typeface="TH Sarabun PSK" panose="020B0500040200020003" pitchFamily="34" charset="-34"/>
                    <a:cs typeface="TH Sarabun PSK" panose="020B0500040200020003" pitchFamily="34" charset="-34"/>
                  </a:rPr>
                  <a:t> </a:t>
                </a:r>
                <a:br>
                  <a:rPr lang="th-TH" sz="2400" b="1" dirty="0">
                    <a:latin typeface="TH Sarabun PSK" panose="020B0500040200020003" pitchFamily="34" charset="-34"/>
                    <a:cs typeface="TH Sarabun PSK" panose="020B0500040200020003" pitchFamily="34" charset="-34"/>
                  </a:rPr>
                </a:br>
                <a:r>
                  <a:rPr lang="th-TH" sz="2400" b="1" dirty="0">
                    <a:latin typeface="TH Sarabun PSK" panose="020B0500040200020003" pitchFamily="34" charset="-34"/>
                    <a:cs typeface="TH Sarabun PSK" panose="020B0500040200020003" pitchFamily="34" charset="-34"/>
                  </a:rPr>
                  <a:t>และสามารถให้คำแนะนำเองได้</a:t>
                </a:r>
                <a:endParaRPr lang="th-TH" sz="2400" b="1" dirty="0">
                  <a:latin typeface="TH Sarabun PSK" panose="020B0500040200020003" pitchFamily="34" charset="-34"/>
                  <a:cs typeface="TH Sarabun PSK" panose="020B0500040200020003" pitchFamily="34" charset="-34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626142" y="5523774"/>
                <a:ext cx="29092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2400" dirty="0">
                    <a:latin typeface="TH Sarabun PSK" panose="020B0500040200020003" pitchFamily="34" charset="-34"/>
                    <a:cs typeface="TH Sarabun PSK" panose="020B0500040200020003" pitchFamily="34" charset="-34"/>
                  </a:rPr>
                  <a:t>สพจ. และ พพ. ตรวจสอบ</a:t>
                </a:r>
                <a:br>
                  <a:rPr lang="th-TH" sz="2400" dirty="0">
                    <a:latin typeface="TH Sarabun PSK" panose="020B0500040200020003" pitchFamily="34" charset="-34"/>
                    <a:cs typeface="TH Sarabun PSK" panose="020B0500040200020003" pitchFamily="34" charset="-34"/>
                  </a:rPr>
                </a:br>
                <a:r>
                  <a:rPr lang="th-TH" sz="2400" dirty="0">
                    <a:latin typeface="TH Sarabun PSK" panose="020B0500040200020003" pitchFamily="34" charset="-34"/>
                    <a:cs typeface="TH Sarabun PSK" panose="020B0500040200020003" pitchFamily="34" charset="-34"/>
                  </a:rPr>
                  <a:t>และให้คำแนะนำมาตรการโรงแรม</a:t>
                </a:r>
                <a:endParaRPr lang="th-TH" sz="2400" dirty="0">
                  <a:latin typeface="TH Sarabun PSK" panose="020B0500040200020003" pitchFamily="34" charset="-34"/>
                  <a:cs typeface="TH Sarabun PSK" panose="020B0500040200020003" pitchFamily="34" charset="-34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48730" y="2266509"/>
              <a:ext cx="258679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latin typeface="TH Sarabun PSK" panose="020B0500040200020003" pitchFamily="34" charset="-34"/>
                  <a:cs typeface="TH Sarabun PSK" panose="020B0500040200020003" pitchFamily="34" charset="-34"/>
                </a:rPr>
                <a:t>ขั้นตอนการดำเนินงาน</a:t>
              </a:r>
              <a:endParaRPr lang="en-US" sz="2800" b="1" dirty="0">
                <a:latin typeface="TH Sarabun PSK" panose="020B0500040200020003" pitchFamily="34" charset="-34"/>
                <a:cs typeface="TH Sarabun PSK" panose="020B0500040200020003" pitchFamily="34" charset="-34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4876801" y="-1"/>
              <a:ext cx="7315199" cy="6858001"/>
              <a:chOff x="4876801" y="-1"/>
              <a:chExt cx="7315199" cy="685800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93896" y="-1"/>
                <a:ext cx="6898104" cy="6858001"/>
              </a:xfrm>
              <a:prstGeom prst="rect">
                <a:avLst/>
              </a:prstGeom>
              <a:solidFill>
                <a:schemeClr val="bg2">
                  <a:lumMod val="9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876801" y="770021"/>
                <a:ext cx="898358" cy="5193631"/>
                <a:chOff x="4844717" y="770021"/>
                <a:chExt cx="898358" cy="5193631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4844717" y="770021"/>
                  <a:ext cx="898358" cy="898358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1</a:t>
                  </a:r>
                  <a:endParaRPr lang="th-TH" sz="3000" b="1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4844717" y="2201779"/>
                  <a:ext cx="898358" cy="898358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2</a:t>
                  </a:r>
                  <a:endParaRPr lang="th-TH" sz="3000" b="1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4844717" y="3633537"/>
                  <a:ext cx="898358" cy="898358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3</a:t>
                  </a:r>
                  <a:endParaRPr lang="th-TH" sz="3000" b="1" dirty="0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4844717" y="5065294"/>
                  <a:ext cx="898358" cy="89835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4</a:t>
                  </a:r>
                  <a:endParaRPr lang="th-TH" sz="3000" b="1" dirty="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6096000" y="2272919"/>
                <a:ext cx="57109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ผลการอบรม สพจ. โดย </a:t>
                </a:r>
                <a:r>
                  <a:rPr lang="en-US" sz="40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Mini Plant</a:t>
                </a:r>
                <a:endPara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96000" y="4964691"/>
                <a:ext cx="571099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แผนงานอนุรักษ์พลังงานในโรงแรม ปีงบประมาณ 2567 / 2568</a:t>
                </a:r>
                <a:endPara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96000" y="927033"/>
                <a:ext cx="57109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เป้าหมาย</a:t>
                </a:r>
                <a:endPara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96000" y="3618805"/>
                <a:ext cx="57109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แผนงานการลงตรวจร่วมกับ พพ.</a:t>
                </a:r>
                <a:endPara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385010" y="357426"/>
            <a:ext cx="12282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</a:t>
            </a:r>
            <a:endParaRPr lang="th-TH" sz="5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78017" y="136525"/>
            <a:ext cx="93916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แผนงานอนุรักษ์พลังงานในโรงแรม ปีงบประมาณ 2567 / 2568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017" y="769613"/>
            <a:ext cx="1132476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800" b="1" dirty="0">
                <a:effectLst/>
                <a:latin typeface="TH Sarabun PSK" panose="020B0500040200020003" pitchFamily="34" charset="-34"/>
                <a:ea typeface="Times New Roman" panose="02020603050405020304" pitchFamily="18" charset="0"/>
                <a:cs typeface="TH Sarabun PSK" panose="020B0500040200020003" pitchFamily="34" charset="-34"/>
              </a:rPr>
              <a:t>โครงการเพิ่มประสิทธิภาพการใช้พลังงานในระดับภูมิภาค สป.พน.</a:t>
            </a:r>
            <a:endParaRPr lang="en-US" sz="2800" b="1" dirty="0">
              <a:effectLst/>
              <a:latin typeface="TH Sarabun PSK" panose="020B0500040200020003" pitchFamily="34" charset="-34"/>
              <a:ea typeface="Times New Roman" panose="02020603050405020304" pitchFamily="18" charset="0"/>
              <a:cs typeface="TH Sarabun 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017" y="1515977"/>
            <a:ext cx="4234035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วัตถุประสงค์</a:t>
            </a:r>
            <a:endParaRPr lang="en-US" sz="2800" b="1" dirty="0">
              <a:latin typeface="TH Sarabun PSK" panose="020B0500040200020003" pitchFamily="34" charset="-34"/>
              <a:cs typeface="TH Sarabun 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800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พัฒนาองค์ความรู้บุคลากรด้านการเพิ่มประสิทธิภาพการใช้พลังงานในโรงงานและอาคาร</a:t>
            </a:r>
            <a:endParaRPr lang="th-TH" sz="2800" dirty="0">
              <a:latin typeface="TH Sarabun PSK" panose="020B0500040200020003" pitchFamily="34" charset="-34"/>
              <a:cs typeface="TH Sarabun 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800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สพจ. สามารถตรวจวัด และมาตรการการอนุรักษ์พลังงานในอาคารสถานประกอบการได้</a:t>
            </a:r>
            <a:endParaRPr lang="th-TH" sz="2800" dirty="0">
              <a:latin typeface="TH Sarabun PSK" panose="020B0500040200020003" pitchFamily="34" charset="-34"/>
              <a:cs typeface="TH Sarabun 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endParaRPr lang="th-TH" sz="2800" dirty="0">
              <a:latin typeface="TH Sarabun PSK" panose="020B0500040200020003" pitchFamily="34" charset="-34"/>
              <a:cs typeface="TH Sarabun PSK" panose="020B0500040200020003" pitchFamily="34" charset="-34"/>
            </a:endParaRPr>
          </a:p>
          <a:p>
            <a:r>
              <a:rPr lang="th-TH" sz="2800" b="1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กลุ่มเป้าหมาย</a:t>
            </a:r>
            <a:endParaRPr lang="th-TH" sz="2800" b="1" dirty="0">
              <a:latin typeface="TH Sarabun PSK" panose="020B0500040200020003" pitchFamily="34" charset="-34"/>
              <a:cs typeface="TH Sarabun 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800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เจ้าหน้าที่ สพจ. ที่ผ่านการอบรมและฝึกปฏิบัติการตรวจวัดพลังงาน</a:t>
            </a:r>
            <a:endParaRPr lang="th-TH" sz="2800" dirty="0">
              <a:latin typeface="TH Sarabun PSK" panose="020B0500040200020003" pitchFamily="34" charset="-34"/>
              <a:cs typeface="TH Sarabun 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800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โรงแรมขนาดกลาง-เล็ก</a:t>
            </a:r>
            <a:endParaRPr lang="th-TH" sz="2800" dirty="0">
              <a:latin typeface="TH Sarabun PSK" panose="020B0500040200020003" pitchFamily="34" charset="-34"/>
              <a:cs typeface="TH Sarabun PSK" panose="020B0500040200020003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829081" y="1283734"/>
            <a:ext cx="6956902" cy="2931502"/>
            <a:chOff x="4829081" y="1765001"/>
            <a:chExt cx="6956902" cy="29315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081" y="2069432"/>
              <a:ext cx="2279815" cy="22740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330" y="2078337"/>
              <a:ext cx="2449454" cy="227402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18" y="2069432"/>
              <a:ext cx="2074765" cy="228293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387649" y="1765001"/>
              <a:ext cx="433688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กลุ่มโรงแรมเป็นมิตรกับสิ่งแวดล้อม</a:t>
              </a:r>
              <a:r>
                <a:rPr lang="en-US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ของ</a:t>
              </a:r>
              <a:r>
                <a:rPr lang="en-US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ททท. 103 แห่ง</a:t>
              </a:r>
              <a:endParaRPr lang="th-TH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3506" y="4296393"/>
              <a:ext cx="621493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ภาคเหนือ		       ภาคกลาง-ตะวันตก                         อันดามัน</a:t>
              </a:r>
              <a:endParaRPr lang="th-TH" sz="2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81879" y="4202442"/>
            <a:ext cx="5747986" cy="2458876"/>
            <a:chOff x="5253277" y="4202442"/>
            <a:chExt cx="5747986" cy="245887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r="35734"/>
            <a:stretch>
              <a:fillRect/>
            </a:stretch>
          </p:blipFill>
          <p:spPr>
            <a:xfrm>
              <a:off x="5253277" y="4607906"/>
              <a:ext cx="2743200" cy="205341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screen"/>
            <a:srcRect l="32449"/>
            <a:stretch>
              <a:fillRect/>
            </a:stretch>
          </p:blipFill>
          <p:spPr>
            <a:xfrm>
              <a:off x="7997375" y="4597198"/>
              <a:ext cx="3003888" cy="2064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5749949" y="4202442"/>
              <a:ext cx="433688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dirty="0">
                  <a:latin typeface="TH Sarabun PSK" panose="020B0500040200020003" pitchFamily="34" charset="-34"/>
                  <a:cs typeface="TH Sarabun PSK" panose="020B0500040200020003" pitchFamily="34" charset="-34"/>
                </a:rPr>
                <a:t>อุปกรณ์สาธิต เครื่องมือตรวจวัดระบบปรับอากาศ – แสงสว่าง</a:t>
              </a:r>
              <a:endParaRPr lang="th-TH" sz="2000" dirty="0">
                <a:latin typeface="TH Sarabun PSK" panose="020B0500040200020003" pitchFamily="34" charset="-34"/>
                <a:cs typeface="TH Sarabun PSK" panose="020B0500040200020003" pitchFamily="34" charset="-34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4876801" y="-1"/>
              <a:ext cx="7315199" cy="6858001"/>
              <a:chOff x="4876801" y="-1"/>
              <a:chExt cx="7315199" cy="685800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93896" y="-1"/>
                <a:ext cx="6898104" cy="6858001"/>
              </a:xfrm>
              <a:prstGeom prst="rect">
                <a:avLst/>
              </a:prstGeom>
              <a:solidFill>
                <a:schemeClr val="bg2">
                  <a:lumMod val="9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876801" y="770021"/>
                <a:ext cx="898358" cy="5193631"/>
                <a:chOff x="4844717" y="770021"/>
                <a:chExt cx="898358" cy="5193631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4844717" y="770021"/>
                  <a:ext cx="898358" cy="89835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1</a:t>
                  </a:r>
                  <a:endParaRPr lang="th-TH" sz="3000" b="1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4844717" y="2201779"/>
                  <a:ext cx="898358" cy="89835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2</a:t>
                  </a:r>
                  <a:endParaRPr lang="th-TH" sz="3000" b="1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4844717" y="3633537"/>
                  <a:ext cx="898358" cy="89835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3</a:t>
                  </a:r>
                  <a:endParaRPr lang="th-TH" sz="3000" b="1" dirty="0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4844717" y="5065294"/>
                  <a:ext cx="898358" cy="89835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4</a:t>
                  </a:r>
                  <a:endParaRPr lang="th-TH" sz="3000" b="1" dirty="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6096000" y="2272919"/>
                <a:ext cx="57109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ผลการอบรม สพจ. โดย </a:t>
                </a:r>
                <a:r>
                  <a:rPr lang="en-US" sz="40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Mini Plant</a:t>
                </a:r>
                <a:endPara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96000" y="4964691"/>
                <a:ext cx="571099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แผนงานอนุรักษ์พลังงานในโรงแรม ปีงบประมาณ 2567 / 2568</a:t>
                </a:r>
                <a:endPara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96000" y="927033"/>
                <a:ext cx="57109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เป้าหมาย</a:t>
                </a:r>
                <a:endPara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96000" y="3618805"/>
                <a:ext cx="57109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การฝึกปฏิบัติลงตรวจร่วมกับ พพ.</a:t>
                </a:r>
                <a:endPara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385010" y="357426"/>
            <a:ext cx="12282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</a:t>
            </a:r>
            <a:endParaRPr lang="th-TH" sz="5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  <p:graphicFrame>
        <p:nvGraphicFramePr>
          <p:cNvPr id="6" name="Table 7"/>
          <p:cNvGraphicFramePr>
            <a:graphicFrameLocks noGrp="1"/>
          </p:cNvGraphicFramePr>
          <p:nvPr/>
        </p:nvGraphicFramePr>
        <p:xfrm>
          <a:off x="1144884" y="1471858"/>
          <a:ext cx="10566047" cy="4632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42162"/>
                <a:gridCol w="7423885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8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ขั้นตอน</a:t>
                      </a:r>
                      <a:endParaRPr lang="th-TH" sz="28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การดำเนินงานของ สป.พน.</a:t>
                      </a:r>
                      <a:endParaRPr lang="th-TH" sz="28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th-TH" sz="30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กำหนดโรงแรมเป้าหมาย</a:t>
                      </a:r>
                      <a:endParaRPr lang="th-TH" sz="30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คัดจากกลุ่มโรงแรมเป็นมิตรกับสิ่งแวดล้อม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ของ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ททท. 103 แห่ง*</a:t>
                      </a:r>
                      <a:endParaRPr lang="th-TH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สพจ. รับสมัครโรงแรมที่สนใจในพื้นที่</a:t>
                      </a:r>
                      <a:endParaRPr lang="en-US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0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มอบหมายเจ้าหน้าที่ สพจ.</a:t>
                      </a:r>
                      <a:endParaRPr lang="th-TH" sz="30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สพจ. ที่ผ่านการอบรม </a:t>
                      </a:r>
                      <a:r>
                        <a:rPr lang="en-US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mini plant </a:t>
                      </a: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และการฝึกปฏิบัติจริง</a:t>
                      </a:r>
                      <a:endParaRPr lang="th-TH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มีผลการส่งรายงานการฝึกปฏิบัติจริงได้มาตรฐาน</a:t>
                      </a:r>
                      <a:endParaRPr lang="th-TH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0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การลงตรวจโรงแรม</a:t>
                      </a:r>
                      <a:endParaRPr lang="th-TH" sz="30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กยผ. จัดหาอุปกรณ์ตรวจวัดให้</a:t>
                      </a:r>
                      <a:endParaRPr lang="th-TH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สพจ. ลงตรวจวัดการใช้พลังงาน</a:t>
                      </a:r>
                      <a:endParaRPr lang="th-TH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0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การจัดทำรายงาน</a:t>
                      </a:r>
                      <a:endParaRPr lang="th-TH" sz="30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สพจ. ทำรายงานข้อเสนอแนะมาตรการอนุรักษ์พลังงานแก่โรงแรม</a:t>
                      </a:r>
                      <a:endParaRPr lang="th-TH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0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การติดตามผล</a:t>
                      </a:r>
                      <a:endParaRPr lang="th-TH" sz="30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sz="3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สพจ. เข้าติดตามการดำเนินงานตามผลมาตรการที่เสนอแนะ</a:t>
                      </a:r>
                      <a:endParaRPr lang="th-TH" sz="3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78017" y="136525"/>
            <a:ext cx="93916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แผนงานอนุรักษ์พลังงานในโรงแรม ปีงบประมาณ 2567 / 2568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9056" y="2126898"/>
            <a:ext cx="615658" cy="4032464"/>
            <a:chOff x="623595" y="1988464"/>
            <a:chExt cx="615658" cy="40324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 cstate="screen"/>
            <a:srcRect l="12728"/>
            <a:stretch>
              <a:fillRect/>
            </a:stretch>
          </p:blipFill>
          <p:spPr>
            <a:xfrm>
              <a:off x="623595" y="1988464"/>
              <a:ext cx="577515" cy="6808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/>
            <a:srcRect t="8039" r="1933"/>
            <a:stretch>
              <a:fillRect/>
            </a:stretch>
          </p:blipFill>
          <p:spPr>
            <a:xfrm>
              <a:off x="630357" y="2979995"/>
              <a:ext cx="566351" cy="68082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72901" y="4091841"/>
              <a:ext cx="566352" cy="53557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651629" y="4853899"/>
              <a:ext cx="566351" cy="58954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screen"/>
            <a:srcRect l="75958" t="71967" r="4188" b="8060"/>
            <a:stretch>
              <a:fillRect/>
            </a:stretch>
          </p:blipFill>
          <p:spPr>
            <a:xfrm>
              <a:off x="664527" y="5441329"/>
              <a:ext cx="553453" cy="57959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897436" y="6408121"/>
            <a:ext cx="832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* กยผ. อยู่ระหว่างประสานโครงการโรงแรมที่เป็นมิตรกับสิ่งแวดล้อม ททท.  https://cf-hotels.com/ ณ กันยายน 2566</a:t>
            </a:r>
            <a:endParaRPr lang="th-TH" dirty="0">
              <a:latin typeface="TH Sarabun PSK" panose="020B0500040200020003" pitchFamily="34" charset="-34"/>
              <a:cs typeface="TH Sarabun 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017" y="769613"/>
            <a:ext cx="1132476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800" b="1" dirty="0">
                <a:effectLst/>
                <a:latin typeface="TH Sarabun PSK" panose="020B0500040200020003" pitchFamily="34" charset="-34"/>
                <a:ea typeface="Times New Roman" panose="02020603050405020304" pitchFamily="18" charset="0"/>
                <a:cs typeface="TH Sarabun PSK" panose="020B0500040200020003" pitchFamily="34" charset="-34"/>
              </a:rPr>
              <a:t>โครงการเพิ่มประสิทธิภาพการใช้พลังงานในระดับภูมิภาค สป.พน.</a:t>
            </a:r>
            <a:endParaRPr lang="en-US" sz="2800" b="1" dirty="0">
              <a:effectLst/>
              <a:latin typeface="TH Sarabun PSK" panose="020B0500040200020003" pitchFamily="34" charset="-34"/>
              <a:ea typeface="Times New Roman" panose="02020603050405020304" pitchFamily="18" charset="0"/>
              <a:cs typeface="TH Sarabun 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11067" y="178995"/>
            <a:ext cx="57109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ผลประโยชน์ที่คาดหวัง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293585" y="1012536"/>
            <a:ext cx="3007604" cy="8262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หยุดเรือ</a:t>
            </a:r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LNG</a:t>
            </a:r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1 ลำ</a:t>
            </a:r>
            <a:endParaRPr lang="th-TH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5363076" y="2015536"/>
            <a:ext cx="1465848" cy="24255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2" name="Group 21"/>
          <p:cNvGrpSpPr/>
          <p:nvPr/>
        </p:nvGrpSpPr>
        <p:grpSpPr>
          <a:xfrm>
            <a:off x="874296" y="2256431"/>
            <a:ext cx="10676021" cy="584775"/>
            <a:chOff x="1580815" y="2268460"/>
            <a:chExt cx="9229558" cy="58477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580815" y="2727340"/>
              <a:ext cx="9229558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318862" y="2268460"/>
              <a:ext cx="17145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ปี </a:t>
              </a:r>
              <a:r>
                <a:rPr lang="en-US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2567 - 2569</a:t>
              </a:r>
              <a:endPara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7974" y="905828"/>
            <a:ext cx="1427506" cy="1063340"/>
            <a:chOff x="687974" y="905828"/>
            <a:chExt cx="1427506" cy="10633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9220" b="90071" l="8939" r="92179">
                          <a14:foregroundMark x1="92737" y1="74468" x2="91061" y2="77305"/>
                          <a14:foregroundMark x1="70950" y1="90071" x2="75978" y2="90071"/>
                          <a14:foregroundMark x1="26257" y1="20567" x2="31285" y2="21277"/>
                          <a14:foregroundMark x1="36313" y1="28369" x2="40223" y2="30496"/>
                          <a14:foregroundMark x1="43017" y1="32624" x2="75978" y2="59574"/>
                        </a14:backgroundRemoval>
                      </a14:imgEffect>
                    </a14:imgLayer>
                  </a14:imgProps>
                </a:ext>
              </a:extLst>
            </a:blip>
            <a:srcRect l="8640" t="11215" r="5625" b="129"/>
            <a:stretch>
              <a:fillRect/>
            </a:stretch>
          </p:blipFill>
          <p:spPr>
            <a:xfrm>
              <a:off x="687974" y="906231"/>
              <a:ext cx="1427506" cy="10629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2432" y="905828"/>
              <a:ext cx="888905" cy="88890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54842" y="2867629"/>
            <a:ext cx="11464119" cy="3046988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โรงแรม รับทราบได้รับการตรวจวัดพลังงานและดำเนินการตามข้อเสนอแนะมาตรการการอนุรักษ์พลังงานไม่น้อยกว่า</a:t>
            </a:r>
            <a:r>
              <a:rPr lang="th-TH" sz="3200" dirty="0">
                <a:highlight>
                  <a:srgbClr val="FFFF00"/>
                </a:highlight>
                <a:latin typeface="TH Sarabun PSK" panose="020B0500040200020003" pitchFamily="34" charset="-34"/>
                <a:cs typeface="TH Sarabun PSK" panose="020B0500040200020003" pitchFamily="34" charset="-34"/>
              </a:rPr>
              <a:t> 100 แห่ง </a:t>
            </a:r>
            <a:endParaRPr lang="th-TH" sz="3200" dirty="0">
              <a:latin typeface="TH Sarabun PSK" panose="020B0500040200020003" pitchFamily="34" charset="-34"/>
              <a:cs typeface="TH Sarabun PSK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โรงงานอุตสาหกรรม รับทราบข้อมูลและเข้าร่วมโครงการลงทุนเพื่ออนุรักษ์พลังงานโดยการลงทุนปรับเปลี่ยนอุปกรณ์ไม่น้อยกว่า </a:t>
            </a:r>
            <a:r>
              <a:rPr lang="en-US" sz="3200" dirty="0">
                <a:highlight>
                  <a:srgbClr val="FFFF00"/>
                </a:highlight>
                <a:latin typeface="TH Sarabun PSK" panose="020B0500040200020003" pitchFamily="34" charset="-34"/>
                <a:cs typeface="TH Sarabun PSK" panose="020B0500040200020003" pitchFamily="34" charset="-34"/>
              </a:rPr>
              <a:t>xx</a:t>
            </a:r>
            <a:r>
              <a:rPr lang="th-TH" sz="3200" dirty="0">
                <a:highlight>
                  <a:srgbClr val="FFFF00"/>
                </a:highlight>
                <a:latin typeface="TH Sarabun PSK" panose="020B0500040200020003" pitchFamily="34" charset="-34"/>
                <a:cs typeface="TH Sarabun PSK" panose="020B0500040200020003" pitchFamily="34" charset="-34"/>
              </a:rPr>
              <a:t> แห่ง</a:t>
            </a:r>
            <a:endParaRPr lang="th-TH" sz="3200" dirty="0">
              <a:highlight>
                <a:srgbClr val="FFFF00"/>
              </a:highlight>
              <a:latin typeface="TH Sarabun PSK" panose="020B0500040200020003" pitchFamily="34" charset="-34"/>
              <a:cs typeface="TH Sarabun PSK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สามารถติดตามผลการดำเนินงานตามมาตรการอนุรักษ์พลังงาน</a:t>
            </a:r>
            <a:r>
              <a:rPr lang="th-TH" sz="3200" dirty="0">
                <a:highlight>
                  <a:srgbClr val="FFFF00"/>
                </a:highlight>
                <a:latin typeface="TH Sarabun PSK" panose="020B0500040200020003" pitchFamily="34" charset="-34"/>
                <a:cs typeface="TH Sarabun PSK" panose="020B0500040200020003" pitchFamily="34" charset="-34"/>
              </a:rPr>
              <a:t>อย่างน้อยร้อยละ </a:t>
            </a:r>
            <a:r>
              <a:rPr lang="en-US" sz="3200" dirty="0">
                <a:highlight>
                  <a:srgbClr val="FFFF00"/>
                </a:highlight>
                <a:latin typeface="TH Sarabun PSK" panose="020B0500040200020003" pitchFamily="34" charset="-34"/>
                <a:cs typeface="TH Sarabun PSK" panose="020B0500040200020003" pitchFamily="34" charset="-34"/>
              </a:rPr>
              <a:t>xx</a:t>
            </a:r>
            <a:r>
              <a:rPr lang="th-TH" sz="3200" dirty="0">
                <a:highlight>
                  <a:srgbClr val="FFFF00"/>
                </a:highlight>
                <a:latin typeface="TH Sarabun PSK" panose="020B0500040200020003" pitchFamily="34" charset="-34"/>
                <a:cs typeface="TH Sarabun PSK" panose="020B0500040200020003" pitchFamily="34" charset="-34"/>
              </a:rPr>
              <a:t> ของที่ตรวจวัด</a:t>
            </a:r>
            <a:endParaRPr lang="th-TH" sz="3200" dirty="0">
              <a:highlight>
                <a:srgbClr val="FFFF00"/>
              </a:highlight>
              <a:latin typeface="TH Sarabun PSK" panose="020B0500040200020003" pitchFamily="34" charset="-34"/>
              <a:cs typeface="TH Sarabun PSK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เกิดมูลค่าผลประหยัดระหว่างปี 2567 – 2569 ประมาณ </a:t>
            </a:r>
            <a:r>
              <a:rPr lang="th-TH" sz="3200" dirty="0">
                <a:highlight>
                  <a:srgbClr val="FFFF00"/>
                </a:highlight>
                <a:latin typeface="TH Sarabun PSK" panose="020B0500040200020003" pitchFamily="34" charset="-34"/>
                <a:cs typeface="TH Sarabun PSK" panose="020B0500040200020003" pitchFamily="34" charset="-34"/>
              </a:rPr>
              <a:t>1</a:t>
            </a:r>
            <a:r>
              <a:rPr lang="en-US" sz="3200" dirty="0">
                <a:highlight>
                  <a:srgbClr val="FFFF00"/>
                </a:highlight>
                <a:latin typeface="TH Sarabun PSK" panose="020B0500040200020003" pitchFamily="34" charset="-34"/>
                <a:cs typeface="TH Sarabun PSK" panose="020B0500040200020003" pitchFamily="34" charset="-34"/>
              </a:rPr>
              <a:t>,</a:t>
            </a:r>
            <a:r>
              <a:rPr lang="th-TH" sz="3200" dirty="0">
                <a:highlight>
                  <a:srgbClr val="FFFF00"/>
                </a:highlight>
                <a:latin typeface="TH Sarabun PSK" panose="020B0500040200020003" pitchFamily="34" charset="-34"/>
                <a:cs typeface="TH Sarabun PSK" panose="020B0500040200020003" pitchFamily="34" charset="-34"/>
              </a:rPr>
              <a:t>200 ล้านบาท </a:t>
            </a:r>
            <a:r>
              <a:rPr lang="th-TH" sz="3200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เทียบเท่ามูลค่าเรือ </a:t>
            </a:r>
            <a:r>
              <a:rPr lang="en-US" sz="3200" dirty="0">
                <a:highlight>
                  <a:srgbClr val="FFFF00"/>
                </a:highlight>
                <a:latin typeface="TH Sarabun PSK" panose="020B0500040200020003" pitchFamily="34" charset="-34"/>
                <a:cs typeface="TH Sarabun PSK" panose="020B0500040200020003" pitchFamily="34" charset="-34"/>
              </a:rPr>
              <a:t>LNG </a:t>
            </a:r>
            <a:r>
              <a:rPr lang="th-TH" sz="3200" dirty="0">
                <a:highlight>
                  <a:srgbClr val="FFFF00"/>
                </a:highlight>
                <a:latin typeface="TH Sarabun PSK" panose="020B0500040200020003" pitchFamily="34" charset="-34"/>
                <a:cs typeface="TH Sarabun PSK" panose="020B0500040200020003" pitchFamily="34" charset="-34"/>
              </a:rPr>
              <a:t>1 ลำ </a:t>
            </a:r>
            <a:endParaRPr lang="th-TH" sz="3200" dirty="0">
              <a:highlight>
                <a:srgbClr val="FFFF00"/>
              </a:highlight>
              <a:latin typeface="TH Sarabun PSK" panose="020B0500040200020003" pitchFamily="34" charset="-34"/>
              <a:cs typeface="TH Sarabun 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7709" y="855777"/>
            <a:ext cx="6892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เกิดการประหยัดพลังงานโรงงาน/อาคารที่สามารถวัดผลได้ ทดแทนการนำเข้า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LNG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ราคาสูงเพื่อผลิตไฟฟ้า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11067" y="178995"/>
            <a:ext cx="840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ประเด็นความท้าทาย และข้อเสนอแนวทางการพัฒนา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6439" y="1058007"/>
            <a:ext cx="2442039" cy="2929158"/>
            <a:chOff x="1520838" y="3348374"/>
            <a:chExt cx="2442039" cy="2929158"/>
          </a:xfrm>
        </p:grpSpPr>
        <p:sp>
          <p:nvSpPr>
            <p:cNvPr id="5" name="TextBox 4"/>
            <p:cNvSpPr txBox="1"/>
            <p:nvPr/>
          </p:nvSpPr>
          <p:spPr>
            <a:xfrm>
              <a:off x="1531691" y="5692757"/>
              <a:ext cx="2431185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โรงงานอุตสาหกรรม</a:t>
              </a:r>
              <a:endPara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31693" y="3775793"/>
              <a:ext cx="2431184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อาคารรัฐ/ธุรกิจ</a:t>
              </a:r>
              <a:endPara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0838" y="3348374"/>
              <a:ext cx="13035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กลุ่มเป้าหมาย</a:t>
              </a: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3425952" y="1035973"/>
          <a:ext cx="7927847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3315"/>
                <a:gridCol w="3994532"/>
              </a:tblGrid>
              <a:tr h="251074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ประเด็นความท้าทาย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ข้อเสนอแนวทางการพัฒนา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442">
                <a:tc>
                  <a:txBody>
                    <a:bodyPr/>
                    <a:lstStyle/>
                    <a:p>
                      <a:pPr marL="341630" indent="-341630">
                        <a:buFont typeface="+mj-lt"/>
                        <a:buAutoNum type="arabicPeriod"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ขาดกลุ่มเป้าหมายที่</a:t>
                      </a:r>
                      <a:b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สนใจอนุรักษ์พลังงาน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ร่วมมือกับ ททท. กลุ่มโรงแรมคาร์บอนต่ำ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885">
                <a:tc>
                  <a:txBody>
                    <a:bodyPr/>
                    <a:lstStyle/>
                    <a:p>
                      <a:pPr marL="341630" indent="-341630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1630" indent="-341630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สพจ. ขาดอุปกรณ์ตรวจวัดพลังงาน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แสวงหาแหล่งงบประมาณเพื่อจัดหาอุปกรณ์เพิ่มเติม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3319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ที่จำเป็นสำหรับการ 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Audit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53221">
                <a:tc>
                  <a:txBody>
                    <a:bodyPr/>
                    <a:lstStyle/>
                    <a:p>
                      <a:pPr marL="231775" indent="-231775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สพจ. ขาดความรู้เชิงลึกและขาดประสบการณ์การตรวจวัดพลังงานและการเสนอมาตรการสำหรับโรงงาน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จัดการอบรมเฉพาะด้านอุปกรณ์ในโรงงานอุตสาหกรรม เช่น 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Boiler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3319">
                <a:tc>
                  <a:txBody>
                    <a:bodyPr/>
                    <a:lstStyle/>
                    <a:p>
                      <a:pPr marL="231775" indent="-231775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สพจ. ขาดประสบการณ์การติดตามผลมาตรการอนุรักษ์พลังงานที่เสนอผู้ประกอบการไป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ติดตามผู้เชี่ยวชาญเพื่อเรียนรู้วิธีการติดตามประเมินผล (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On the Job Training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4876801" y="-1"/>
              <a:ext cx="7315199" cy="6858001"/>
              <a:chOff x="4876801" y="-1"/>
              <a:chExt cx="7315199" cy="685800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93896" y="-1"/>
                <a:ext cx="6898104" cy="6858001"/>
              </a:xfrm>
              <a:prstGeom prst="rect">
                <a:avLst/>
              </a:prstGeom>
              <a:solidFill>
                <a:schemeClr val="bg2">
                  <a:lumMod val="9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876801" y="770021"/>
                <a:ext cx="898358" cy="5193631"/>
                <a:chOff x="4844717" y="770021"/>
                <a:chExt cx="898358" cy="5193631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4844717" y="770021"/>
                  <a:ext cx="898358" cy="89835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1</a:t>
                  </a:r>
                  <a:endParaRPr lang="th-TH" sz="3000" b="1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4844717" y="2201779"/>
                  <a:ext cx="898358" cy="898358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2</a:t>
                  </a:r>
                  <a:endParaRPr lang="th-TH" sz="3000" b="1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4844717" y="3633537"/>
                  <a:ext cx="898358" cy="898358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3</a:t>
                  </a:r>
                  <a:endParaRPr lang="th-TH" sz="3000" b="1" dirty="0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4844717" y="5065294"/>
                  <a:ext cx="898358" cy="898358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4</a:t>
                  </a:r>
                  <a:endParaRPr lang="th-TH" sz="3000" b="1" dirty="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6096000" y="2272919"/>
                <a:ext cx="57109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ผลการอบรม สพจ. โดย </a:t>
                </a:r>
                <a:r>
                  <a:rPr lang="en-US" sz="40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Mini Plant</a:t>
                </a:r>
                <a:endPara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96000" y="4964691"/>
                <a:ext cx="571099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แผนงานอนุรักษ์พลังงานในโรงแรม ปีงบประมาณ 2567 / 2568</a:t>
                </a:r>
                <a:endPara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96000" y="927033"/>
                <a:ext cx="57109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เป้าหมาย</a:t>
                </a:r>
                <a:endPara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96000" y="3618805"/>
                <a:ext cx="57109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การฝึกปฏิบัติลงตรวจร่วมกับ พพ.</a:t>
                </a:r>
                <a:endPara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385010" y="357426"/>
            <a:ext cx="12282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</a:t>
            </a:r>
            <a:endParaRPr lang="th-TH" sz="5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2699" y="-606177"/>
            <a:ext cx="11333807" cy="80703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9887" y="773043"/>
            <a:ext cx="5186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ไทยประสบวิกฤติราคาพลังงาน ต้องนำเข้า </a:t>
            </a:r>
            <a:r>
              <a:rPr lang="en-US" sz="2800" b="1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LNG </a:t>
            </a:r>
            <a:r>
              <a:rPr lang="th-TH" sz="2800" b="1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ราคาสูงเพื่อผลิตไฟฟ้าและอุดหนุนราคาปี 63-65 กว่า 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4.46</a:t>
            </a:r>
            <a:r>
              <a:rPr lang="th-TH" sz="2800" b="1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 แสนล้านบาท</a:t>
            </a:r>
            <a:endParaRPr lang="th-TH" sz="2800" b="1" dirty="0">
              <a:latin typeface="TH Sarabun PSK" panose="020B0500040200020003" pitchFamily="34" charset="-34"/>
              <a:cs typeface="TH Sarabun PSK" panose="020B0500040200020003" pitchFamily="34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3769" y="664171"/>
            <a:ext cx="10817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 PSK" panose="020B0500040200020003" pitchFamily="34" charset="-34"/>
                <a:cs typeface="TH Sarabun PSK" panose="020B0500040200020003" pitchFamily="34" charset="-34"/>
              </a:rPr>
              <a:t>การอนุรักษ์พลังงานในอาคารช่วยบรรเทาวิกฤติราคาพลังงาน นอกเหนือจากมาตรการเฉพาะหน้า</a:t>
            </a:r>
            <a:endParaRPr lang="th-TH" sz="3200" b="1" dirty="0">
              <a:latin typeface="TH Sarabun PSK" panose="020B0500040200020003" pitchFamily="34" charset="-34"/>
              <a:cs typeface="TH Sarabun PSK" panose="020B0500040200020003" pitchFamily="34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2597" y="1255082"/>
            <a:ext cx="11326806" cy="5466159"/>
            <a:chOff x="432597" y="1339537"/>
            <a:chExt cx="11326806" cy="54661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432597" y="1430413"/>
              <a:ext cx="11326806" cy="5375283"/>
            </a:xfrm>
            <a:prstGeom prst="rect">
              <a:avLst/>
            </a:prstGeom>
          </p:spPr>
        </p:pic>
        <p:pic>
          <p:nvPicPr>
            <p:cNvPr id="10" name="Graphic 9" descr="Question mark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1855" y="3392910"/>
              <a:ext cx="1042737" cy="1042737"/>
            </a:xfrm>
            <a:prstGeom prst="rect">
              <a:avLst/>
            </a:prstGeom>
          </p:spPr>
        </p:pic>
        <p:pic>
          <p:nvPicPr>
            <p:cNvPr id="15" name="Graphic 14" descr="Checkmark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5658" y="1339537"/>
              <a:ext cx="721683" cy="721683"/>
            </a:xfrm>
            <a:prstGeom prst="rect">
              <a:avLst/>
            </a:prstGeom>
          </p:spPr>
        </p:pic>
        <p:pic>
          <p:nvPicPr>
            <p:cNvPr id="16" name="Graphic 15" descr="Checkmark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4857" y="3143898"/>
              <a:ext cx="721683" cy="721683"/>
            </a:xfrm>
            <a:prstGeom prst="rect">
              <a:avLst/>
            </a:prstGeom>
          </p:spPr>
        </p:pic>
        <p:pic>
          <p:nvPicPr>
            <p:cNvPr id="17" name="Graphic 16" descr="Checkmark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99043" y="5301081"/>
              <a:ext cx="256938" cy="256938"/>
            </a:xfrm>
            <a:prstGeom prst="rect">
              <a:avLst/>
            </a:prstGeom>
          </p:spPr>
        </p:pic>
        <p:pic>
          <p:nvPicPr>
            <p:cNvPr id="18" name="Graphic 17" descr="Question mark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264542" y="5582216"/>
              <a:ext cx="264798" cy="26479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495661" y="5281846"/>
              <a:ext cx="20217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TH Sarabun PSK" panose="020B0500040200020003" pitchFamily="34" charset="-34"/>
                  <a:cs typeface="TH Sarabun PSK" panose="020B0500040200020003" pitchFamily="34" charset="-34"/>
                </a:rPr>
                <a:t>มาตรการที่ดำเนินการแล้ว</a:t>
              </a:r>
              <a:endParaRPr lang="th-TH" dirty="0">
                <a:latin typeface="TH Sarabun PSK" panose="020B0500040200020003" pitchFamily="34" charset="-34"/>
                <a:cs typeface="TH Sarabun PSK" panose="020B0500040200020003" pitchFamily="34" charset="-34"/>
              </a:endParaRPr>
            </a:p>
            <a:p>
              <a:r>
                <a:rPr lang="th-TH" dirty="0">
                  <a:latin typeface="TH Sarabun PSK" panose="020B0500040200020003" pitchFamily="34" charset="-34"/>
                  <a:cs typeface="TH Sarabun PSK" panose="020B0500040200020003" pitchFamily="34" charset="-34"/>
                </a:rPr>
                <a:t>มาตรการที่มีแผนจะดำเนินการ</a:t>
              </a:r>
              <a:endParaRPr lang="th-TH" dirty="0">
                <a:latin typeface="TH Sarabun PSK" panose="020B0500040200020003" pitchFamily="34" charset="-34"/>
                <a:cs typeface="TH Sarabun PSK" panose="020B0500040200020003" pitchFamily="34" charset="-34"/>
              </a:endParaRPr>
            </a:p>
            <a:p>
              <a:r>
                <a:rPr lang="th-TH" dirty="0">
                  <a:latin typeface="TH Sarabun PSK" panose="020B0500040200020003" pitchFamily="34" charset="-34"/>
                  <a:cs typeface="TH Sarabun PSK" panose="020B0500040200020003" pitchFamily="34" charset="-34"/>
                </a:rPr>
                <a:t>ยังไม่มีแผนดำเนินการ</a:t>
              </a:r>
              <a:endParaRPr lang="th-TH" dirty="0">
                <a:latin typeface="TH Sarabun PSK" panose="020B0500040200020003" pitchFamily="34" charset="-34"/>
                <a:cs typeface="TH Sarabun PSK" panose="020B0500040200020003" pitchFamily="34" charset="-34"/>
              </a:endParaRPr>
            </a:p>
          </p:txBody>
        </p:sp>
        <p:pic>
          <p:nvPicPr>
            <p:cNvPr id="22" name="Graphic 21" descr="Close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096126" y="1439964"/>
              <a:ext cx="559198" cy="559198"/>
            </a:xfrm>
            <a:prstGeom prst="rect">
              <a:avLst/>
            </a:prstGeom>
          </p:spPr>
        </p:pic>
        <p:pic>
          <p:nvPicPr>
            <p:cNvPr id="24" name="Graphic 23" descr="Close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264542" y="5857647"/>
              <a:ext cx="256938" cy="25693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642401" y="6079351"/>
              <a:ext cx="20489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dirty="0">
                  <a:latin typeface="TH Sarabun PSK" panose="020B0500040200020003" pitchFamily="34" charset="-34"/>
                  <a:cs typeface="TH Sarabun PSK" panose="020B0500040200020003" pitchFamily="34" charset="-34"/>
                </a:rPr>
                <a:t>ที่มา</a:t>
              </a:r>
              <a:r>
                <a:rPr lang="en-US" sz="1200" dirty="0">
                  <a:latin typeface="TH Sarabun PSK" panose="020B0500040200020003" pitchFamily="34" charset="-34"/>
                  <a:cs typeface="TH Sarabun PSK" panose="020B0500040200020003" pitchFamily="34" charset="-34"/>
                </a:rPr>
                <a:t>: </a:t>
              </a:r>
              <a:r>
                <a:rPr lang="th-TH" sz="1200" dirty="0">
                  <a:latin typeface="TH Sarabun PSK" panose="020B0500040200020003" pitchFamily="34" charset="-34"/>
                  <a:cs typeface="TH Sarabun PSK" panose="020B0500040200020003" pitchFamily="34" charset="-34"/>
                </a:rPr>
                <a:t>สถาบันปิโตรเลียมแห่งประเทศไทย 2566</a:t>
              </a:r>
              <a:endParaRPr lang="th-TH" sz="1200" dirty="0">
                <a:latin typeface="TH Sarabun PSK" panose="020B0500040200020003" pitchFamily="34" charset="-34"/>
                <a:cs typeface="TH Sarabun PSK" panose="020B0500040200020003" pitchFamily="34" charset="-34"/>
              </a:endParaRPr>
            </a:p>
          </p:txBody>
        </p:sp>
      </p:grpSp>
      <p:pic>
        <p:nvPicPr>
          <p:cNvPr id="3" name="Graphic 14" descr="Checkmar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538" y="4421192"/>
            <a:ext cx="721683" cy="7216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11067" y="178995"/>
            <a:ext cx="57109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เป้าหมาย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7709" y="855777"/>
            <a:ext cx="6892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เกิดการประหยัดพลังงานอาคาร/โรงงานที่สามารถวัดผลได้</a:t>
            </a:r>
            <a:b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ทดแทนการนำเข้า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LNG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ราคาสูงเพื่อผลิตไฟฟ้า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3200" b="1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2293585" y="1012536"/>
            <a:ext cx="3007604" cy="8262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หยุดเรือ</a:t>
            </a:r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LNG</a:t>
            </a:r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1 ลำ</a:t>
            </a:r>
            <a:endParaRPr lang="th-TH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5363076" y="2015536"/>
            <a:ext cx="1465848" cy="24255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6" name="Group 25"/>
          <p:cNvGrpSpPr/>
          <p:nvPr/>
        </p:nvGrpSpPr>
        <p:grpSpPr>
          <a:xfrm>
            <a:off x="687974" y="905828"/>
            <a:ext cx="1427506" cy="1063340"/>
            <a:chOff x="687974" y="905828"/>
            <a:chExt cx="1427506" cy="10633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9220" b="90071" l="8939" r="92179">
                          <a14:foregroundMark x1="92737" y1="74468" x2="91061" y2="77305"/>
                          <a14:foregroundMark x1="70950" y1="90071" x2="75978" y2="90071"/>
                          <a14:foregroundMark x1="26257" y1="20567" x2="31285" y2="21277"/>
                          <a14:foregroundMark x1="36313" y1="28369" x2="40223" y2="30496"/>
                          <a14:foregroundMark x1="43017" y1="32624" x2="75978" y2="59574"/>
                        </a14:backgroundRemoval>
                      </a14:imgEffect>
                    </a14:imgLayer>
                  </a14:imgProps>
                </a:ext>
              </a:extLst>
            </a:blip>
            <a:srcRect l="8640" t="11215" r="5625" b="129"/>
            <a:stretch>
              <a:fillRect/>
            </a:stretch>
          </p:blipFill>
          <p:spPr>
            <a:xfrm>
              <a:off x="687974" y="906231"/>
              <a:ext cx="1427506" cy="10629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2432" y="905828"/>
              <a:ext cx="888905" cy="888905"/>
            </a:xfrm>
            <a:prstGeom prst="rect">
              <a:avLst/>
            </a:prstGeom>
          </p:spPr>
        </p:pic>
      </p:grpSp>
      <p:graphicFrame>
        <p:nvGraphicFramePr>
          <p:cNvPr id="31" name="Table 31"/>
          <p:cNvGraphicFramePr>
            <a:graphicFrameLocks noGrp="1"/>
          </p:cNvGraphicFramePr>
          <p:nvPr/>
        </p:nvGraphicFramePr>
        <p:xfrm>
          <a:off x="4155064" y="3263447"/>
          <a:ext cx="7668444" cy="2886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8248"/>
                <a:gridCol w="3152633"/>
                <a:gridCol w="1437563"/>
              </a:tblGrid>
              <a:tr h="43411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องค์ความรู้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การปฏิบัติงาน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ผลที่คาดหวัง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9993"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ใช้อุปกรณ์ตรวจวัด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342900" indent="-34290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จัดทำรายงานข้อเสนอมาตรการอนุรักษ์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หากลุ่มเป้าหมาย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457200" indent="-45720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ตรวจวัดพลังงาน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457200" indent="-45720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เสนอมาตรการและติดตามผล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th-TH" sz="2400" dirty="0">
                          <a:highlight>
                            <a:srgbClr val="FFFF00"/>
                          </a:highligh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โรงแรม </a:t>
                      </a:r>
                      <a:endParaRPr lang="th-TH" sz="2400" dirty="0">
                        <a:highlight>
                          <a:srgbClr val="FFFF00"/>
                        </a:highligh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th-TH" sz="2400" dirty="0">
                          <a:highlight>
                            <a:srgbClr val="FFFF00"/>
                          </a:highligh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100 แห่ง</a:t>
                      </a:r>
                      <a:endParaRPr lang="th-TH" sz="2400" dirty="0">
                        <a:highlight>
                          <a:srgbClr val="FFFF00"/>
                        </a:highligh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09993"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ทฤษฎีและความรู้เบื้องต้นด้านการตรวจวัดและมาตรการ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457200" indent="-45720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รายละเอียดโครงการสนับสนุนเงินทุนปรับเปลี่ยนอุปกรณ์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หากลุ่มเป้าหมาย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ให้คำแนะนำการเข้าร่วโครงการ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ติดตามผล</a:t>
                      </a: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>
                        <a:lnSpc>
                          <a:spcPts val="2500"/>
                        </a:lnSpc>
                      </a:pPr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th-TH" sz="2400" dirty="0">
                          <a:highlight>
                            <a:srgbClr val="FFFF00"/>
                          </a:highligh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โรงงาน</a:t>
                      </a:r>
                      <a:endParaRPr lang="th-TH" sz="2400" dirty="0">
                        <a:highlight>
                          <a:srgbClr val="FFFF00"/>
                        </a:highligh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400" dirty="0">
                          <a:highlight>
                            <a:srgbClr val="FFFF00"/>
                          </a:highligh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XX </a:t>
                      </a:r>
                      <a:r>
                        <a:rPr lang="th-TH" sz="2400" dirty="0">
                          <a:highlight>
                            <a:srgbClr val="FFFF00"/>
                          </a:highligh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แห่ง</a:t>
                      </a:r>
                      <a:endParaRPr lang="th-TH" sz="2400" dirty="0">
                        <a:highlight>
                          <a:srgbClr val="FFFF00"/>
                        </a:highligh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209292" y="3246783"/>
            <a:ext cx="3753585" cy="2094141"/>
            <a:chOff x="209292" y="3274079"/>
            <a:chExt cx="3753585" cy="2094141"/>
          </a:xfrm>
        </p:grpSpPr>
        <p:sp>
          <p:nvSpPr>
            <p:cNvPr id="4" name="TextBox 3"/>
            <p:cNvSpPr txBox="1"/>
            <p:nvPr/>
          </p:nvSpPr>
          <p:spPr>
            <a:xfrm>
              <a:off x="1531692" y="4783445"/>
              <a:ext cx="2431185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โรงงานอุตสาหกรรม</a:t>
              </a:r>
              <a:endPara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31693" y="3764776"/>
              <a:ext cx="2431184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อาคารรัฐ/ธุรกิจ</a:t>
              </a:r>
              <a:endPara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92449" y="3274079"/>
              <a:ext cx="13035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กลุ่มเป้าหมาย</a:t>
              </a: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9292" y="3768452"/>
              <a:ext cx="12666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เริ่มปี 2566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9292" y="4783445"/>
              <a:ext cx="12666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เริ่มปี 2567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44779" y="2480396"/>
            <a:ext cx="6792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การดำเนินงานของสำนักงานพลังงานจังหวัด 2566 – 2569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11067" y="178995"/>
            <a:ext cx="57109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เป้าหมาย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7709" y="855777"/>
            <a:ext cx="6892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เกิดการประหยัดพลังงานโรงงาน/อาคารที่สามารถวัดผลได้ ทดแทนการนำเข้า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LNG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ราคาสูงเพื่อผลิตไฟฟ้า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32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2293585" y="1012536"/>
            <a:ext cx="3007604" cy="8262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หยุดเรือ</a:t>
            </a:r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LNG</a:t>
            </a:r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1 ลำ</a:t>
            </a:r>
            <a:endParaRPr lang="th-TH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794132" y="3173230"/>
          <a:ext cx="10868526" cy="3665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Isosceles Triangle 11"/>
          <p:cNvSpPr/>
          <p:nvPr/>
        </p:nvSpPr>
        <p:spPr>
          <a:xfrm>
            <a:off x="5363076" y="2015536"/>
            <a:ext cx="1465848" cy="24255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2" name="Group 21"/>
          <p:cNvGrpSpPr/>
          <p:nvPr/>
        </p:nvGrpSpPr>
        <p:grpSpPr>
          <a:xfrm>
            <a:off x="819704" y="2732836"/>
            <a:ext cx="10676021" cy="461665"/>
            <a:chOff x="1580815" y="2376373"/>
            <a:chExt cx="9229558" cy="46166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580815" y="2727340"/>
              <a:ext cx="9229558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027527" y="2376373"/>
              <a:ext cx="652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2566</a:t>
              </a: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72165" y="2376373"/>
              <a:ext cx="652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2567</a:t>
              </a: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88303" y="2376373"/>
              <a:ext cx="652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2568</a:t>
              </a: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943598" y="2551349"/>
              <a:ext cx="0" cy="20005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887329" y="2559366"/>
              <a:ext cx="0" cy="20005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900506" y="5905435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* อยู่ระหว่างดำเนินการ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87974" y="905828"/>
            <a:ext cx="1427506" cy="1063340"/>
            <a:chOff x="687974" y="905828"/>
            <a:chExt cx="1427506" cy="10633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220" b="90071" l="8939" r="92179">
                          <a14:foregroundMark x1="92737" y1="74468" x2="91061" y2="77305"/>
                          <a14:foregroundMark x1="70950" y1="90071" x2="75978" y2="90071"/>
                          <a14:foregroundMark x1="26257" y1="20567" x2="31285" y2="21277"/>
                          <a14:foregroundMark x1="36313" y1="28369" x2="40223" y2="30496"/>
                          <a14:foregroundMark x1="43017" y1="32624" x2="75978" y2="59574"/>
                        </a14:backgroundRemoval>
                      </a14:imgEffect>
                    </a14:imgLayer>
                  </a14:imgProps>
                </a:ext>
              </a:extLst>
            </a:blip>
            <a:srcRect l="8640" t="11215" r="5625" b="129"/>
            <a:stretch>
              <a:fillRect/>
            </a:stretch>
          </p:blipFill>
          <p:spPr>
            <a:xfrm>
              <a:off x="687974" y="906231"/>
              <a:ext cx="1427506" cy="10629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2432" y="905828"/>
              <a:ext cx="888905" cy="88890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834817" y="2320135"/>
            <a:ext cx="240963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อาคารรัฐ/ธุรกิจ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4876801" y="-1"/>
              <a:ext cx="7315199" cy="6858001"/>
              <a:chOff x="4876801" y="-1"/>
              <a:chExt cx="7315199" cy="685800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93896" y="-1"/>
                <a:ext cx="6898104" cy="6858001"/>
              </a:xfrm>
              <a:prstGeom prst="rect">
                <a:avLst/>
              </a:prstGeom>
              <a:solidFill>
                <a:schemeClr val="bg2">
                  <a:lumMod val="9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876801" y="770021"/>
                <a:ext cx="898358" cy="5193631"/>
                <a:chOff x="4844717" y="770021"/>
                <a:chExt cx="898358" cy="5193631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4844717" y="770021"/>
                  <a:ext cx="898358" cy="898358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1</a:t>
                  </a:r>
                  <a:endParaRPr lang="th-TH" sz="3000" b="1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4844717" y="2201779"/>
                  <a:ext cx="898358" cy="89835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2</a:t>
                  </a:r>
                  <a:endParaRPr lang="th-TH" sz="3000" b="1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4844717" y="3633537"/>
                  <a:ext cx="898358" cy="898358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3</a:t>
                  </a:r>
                  <a:endParaRPr lang="th-TH" sz="3000" b="1" dirty="0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4844717" y="5065294"/>
                  <a:ext cx="898358" cy="898358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/>
                    <a:t>4</a:t>
                  </a:r>
                  <a:endParaRPr lang="th-TH" sz="3000" b="1" dirty="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6096000" y="2272919"/>
                <a:ext cx="57109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ผลการอบรม สพจ. โดย </a:t>
                </a:r>
                <a:r>
                  <a:rPr lang="en-US" sz="40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Mini Plant</a:t>
                </a:r>
                <a:endPara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96000" y="4964691"/>
                <a:ext cx="571099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แผนงานอนุรักษ์พลังงานในโรงแรม ปีงบประมาณ 2567 / 2568</a:t>
                </a:r>
                <a:endPara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96000" y="927033"/>
                <a:ext cx="57109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เป้าหมาย</a:t>
                </a:r>
                <a:endPara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96000" y="3618805"/>
                <a:ext cx="57109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การฝึกปฏิบัติลงตรวจร่วมกับ พพ.</a:t>
                </a:r>
                <a:endPara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385010" y="357426"/>
            <a:ext cx="12282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</a:t>
            </a:r>
            <a:endParaRPr lang="th-TH" sz="5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4DDD-8773-43EE-974F-D718C0A71DF3}" type="slidenum">
              <a:rPr lang="en-US" smtClean="0"/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190179"/>
            <a:ext cx="57109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ผลการอบรม สพจ. โดย 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Mini Plant</a:t>
            </a:r>
            <a:endParaRPr lang="th-TH" sz="25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ounded Rectangle 43"/>
          <p:cNvSpPr/>
          <p:nvPr/>
        </p:nvSpPr>
        <p:spPr bwMode="auto">
          <a:xfrm>
            <a:off x="-162911" y="854520"/>
            <a:ext cx="11841479" cy="903945"/>
          </a:xfrm>
          <a:prstGeom prst="roundRect">
            <a:avLst/>
          </a:prstGeom>
          <a:noFill/>
          <a:ln w="28575">
            <a:noFill/>
            <a:prstDash val="sysDot"/>
            <a:miter lim="800000"/>
          </a:ln>
        </p:spPr>
        <p:txBody>
          <a:bodyPr wrap="none" rtlCol="0" anchor="t"/>
          <a:lstStyle/>
          <a:p>
            <a:pPr marL="400050" indent="-400050" algn="ctr"/>
            <a:r>
              <a:rPr lang="th-TH" sz="2500" b="1" dirty="0"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อบรมเชิงปฏิบัติการ </a:t>
            </a:r>
            <a:r>
              <a:rPr lang="en-US" sz="2500" b="1" dirty="0"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Mini plant</a:t>
            </a:r>
            <a:r>
              <a:rPr lang="th-TH" sz="2500" b="1" dirty="0"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 หลักสูตรภาคปฏิบัติการสำรวจ ตรวจวัด วิเคราะห์การใช้พลังงาน (</a:t>
            </a:r>
            <a:r>
              <a:rPr lang="en-US" sz="2500" b="1" dirty="0"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Energy Audits</a:t>
            </a:r>
            <a:r>
              <a:rPr lang="th-TH" sz="2500" b="1" dirty="0"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) </a:t>
            </a:r>
            <a:endParaRPr lang="th-TH" sz="2500" b="1" dirty="0">
              <a:latin typeface="TH Sarabun New" panose="020B0500040200020003" pitchFamily="34" charset="-34"/>
              <a:ea typeface="Tahoma" panose="020B0604030504040204" pitchFamily="34" charset="0"/>
              <a:cs typeface="TH Sarabun New" panose="020B0500040200020003" pitchFamily="34" charset="-34"/>
            </a:endParaRPr>
          </a:p>
          <a:p>
            <a:pPr marL="400050" indent="-400050" algn="ctr"/>
            <a:r>
              <a:rPr lang="th-TH" sz="2500" b="1" dirty="0"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โดย วิทยากร จาก พพ. ณ ศูนย์ฝึกอบรม จ.ปทุมธานี</a:t>
            </a:r>
            <a:endParaRPr lang="en-US" sz="2500" b="1" dirty="0">
              <a:latin typeface="TH Sarabun New" panose="020B0500040200020003" pitchFamily="34" charset="-34"/>
              <a:ea typeface="Tahoma" panose="020B0604030504040204" pitchFamily="34" charset="0"/>
              <a:cs typeface="TH Sarabun New" panose="020B0500040200020003" pitchFamily="34" charset="-34"/>
            </a:endParaRPr>
          </a:p>
          <a:p>
            <a:pPr marL="400050" indent="-400050" algn="ctr"/>
            <a:endParaRPr lang="en-US" sz="2500" b="1" dirty="0">
              <a:latin typeface="TH Sarabun New" panose="020B0500040200020003" pitchFamily="34" charset="-34"/>
              <a:ea typeface="Tahoma" panose="020B0604030504040204" pitchFamily="34" charset="0"/>
              <a:cs typeface="TH Sarabun New" panose="020B0500040200020003" pitchFamily="34" charset="-34"/>
            </a:endParaRPr>
          </a:p>
        </p:txBody>
      </p:sp>
      <p:graphicFrame>
        <p:nvGraphicFramePr>
          <p:cNvPr id="5" name="Table 11"/>
          <p:cNvGraphicFramePr>
            <a:graphicFrameLocks noGrp="1"/>
          </p:cNvGraphicFramePr>
          <p:nvPr/>
        </p:nvGraphicFramePr>
        <p:xfrm>
          <a:off x="379512" y="2386459"/>
          <a:ext cx="5150955" cy="316839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95163"/>
                <a:gridCol w="1883383"/>
                <a:gridCol w="577703"/>
                <a:gridCol w="1994706"/>
              </a:tblGrid>
              <a:tr h="57028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กลุ่มจังหวัด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409" marR="6409" marT="6409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ราย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409" marR="6409" marT="64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กำหนดการ</a:t>
                      </a:r>
                      <a:endParaRPr lang="th-TH" sz="2000" b="1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409" marR="6409" marT="6409" marB="0" anchor="ctr"/>
                </a:tc>
              </a:tr>
              <a:tr h="525508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รุ่นที่ 1</a:t>
                      </a:r>
                      <a:endParaRPr lang="th-TH" sz="2000" b="0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409" marR="6409" marT="640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ภาคเหนือและใกล้เคียง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 – 20 </a:t>
                      </a:r>
                      <a:r>
                        <a:rPr lang="th-TH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มิถุนายน 2566 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409" marR="6409" marT="6409" marB="0" anchor="ctr"/>
                </a:tc>
              </a:tr>
              <a:tr h="512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รุ่นที่ 2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409" marR="6409" marT="640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ภาคตะวันออกเฉียงเหนือ 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26 – 27 มิถุนายน 2566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409" marR="6409" marT="6409" marB="0" anchor="ctr"/>
                </a:tc>
              </a:tr>
              <a:tr h="485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รุ่นที่ 3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409" marR="6409" marT="640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ภาคกลางและใกล้เคียง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 – 4 กรกฎาคม 2566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409" marR="6409" marT="6409" marB="0" anchor="ctr"/>
                </a:tc>
              </a:tr>
              <a:tr h="574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รุ่นที่ 4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409" marR="6409" marT="640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ภาคตะวันออกและใกล้เคียง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 – 11 กรกฎาคม 2566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409" marR="6409" marT="6409" marB="0" anchor="ctr"/>
                </a:tc>
              </a:tr>
              <a:tr h="499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รุ่นที่ 5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409" marR="6409" marT="640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ภาคใต้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 – 18 กรกฎาคม 2566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409" marR="6409" marT="6409" marB="0" anchor="ctr"/>
                </a:tc>
              </a:tr>
            </a:tbl>
          </a:graphicData>
        </a:graphic>
      </p:graphicFrame>
      <p:graphicFrame>
        <p:nvGraphicFramePr>
          <p:cNvPr id="8" name="Table 11"/>
          <p:cNvGraphicFramePr>
            <a:graphicFrameLocks noGrp="1"/>
          </p:cNvGraphicFramePr>
          <p:nvPr/>
        </p:nvGraphicFramePr>
        <p:xfrm>
          <a:off x="5786651" y="2386459"/>
          <a:ext cx="6237027" cy="371703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00691"/>
                <a:gridCol w="4836336"/>
              </a:tblGrid>
              <a:tr h="412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Tahoma" panose="020B0604030504040204" pitchFamily="34" charset="0"/>
                          <a:cs typeface="TH Sarabun New" panose="020B0500040200020003" pitchFamily="34" charset="-34"/>
                        </a:rPr>
                        <a:t>วันที่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409" marR="6409" marT="64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Tahoma" panose="020B0604030504040204" pitchFamily="34" charset="0"/>
                          <a:cs typeface="TH Sarabun New" panose="020B0500040200020003" pitchFamily="34" charset="-34"/>
                        </a:rPr>
                        <a:t>เนื้อหา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409" marR="6409" marT="6409" marB="0" anchor="ctr"/>
                </a:tc>
              </a:tr>
              <a:tr h="3799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ea typeface="Tahoma" panose="020B0604030504040204" pitchFamily="34" charset="0"/>
                          <a:cs typeface="TH Sarabun New" panose="020B0500040200020003" pitchFamily="34" charset="-34"/>
                        </a:rPr>
                        <a:t>1</a:t>
                      </a:r>
                      <a:endParaRPr lang="th-TH" sz="2400" b="0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ea typeface="Tahoma" panose="020B0604030504040204" pitchFamily="34" charset="0"/>
                          <a:cs typeface="TH Sarabun New" panose="020B0500040200020003" pitchFamily="34" charset="-34"/>
                        </a:rPr>
                        <a:t>(โรงงาน)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DF5327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Tahoma" panose="020B0604030504040204" pitchFamily="34" charset="0"/>
                          <a:cs typeface="TH Sarabun New" panose="020B0500040200020003" pitchFamily="34" charset="-34"/>
                        </a:rPr>
                        <a:t>ภาคทฤษฎี การใช้เครื่องมือตรวจวัด / การทำมาตรการอนุรักษ์พลังงาน / การตรวจวัด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Tahoma" panose="020B0604030504040204" pitchFamily="34" charset="0"/>
                          <a:cs typeface="TH Sarabun New" panose="020B0500040200020003" pitchFamily="34" charset="-34"/>
                        </a:rPr>
                        <a:t>Boiler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Tahoma" panose="020B0604030504040204" pitchFamily="34" charset="0"/>
                          <a:cs typeface="TH Sarabun New" panose="020B0500040200020003" pitchFamily="34" charset="-34"/>
                        </a:rPr>
                        <a:t>ภาคฝึกปฏิบัติในโรงงานจำลอง การจดค่าปั๊มน้ำและไฟฟ้า 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Tahoma" panose="020B0604030504040204" pitchFamily="34" charset="0"/>
                          <a:cs typeface="TH Sarabun New" panose="020B0500040200020003" pitchFamily="34" charset="-34"/>
                        </a:rPr>
                        <a:t>การตรวจวัดวิเคราะห์พลังงานระบบปรับอากาศ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409" marR="6409" marT="640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ea typeface="Tahoma" panose="020B0604030504040204" pitchFamily="34" charset="0"/>
                          <a:cs typeface="TH Sarabun New" panose="020B0500040200020003" pitchFamily="34" charset="-34"/>
                        </a:rPr>
                        <a:t>2</a:t>
                      </a:r>
                      <a:endParaRPr lang="th-TH" sz="2400" b="0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ea typeface="Tahoma" panose="020B0604030504040204" pitchFamily="34" charset="0"/>
                          <a:cs typeface="TH Sarabun New" panose="020B0500040200020003" pitchFamily="34" charset="-34"/>
                        </a:rPr>
                        <a:t>(อาคารภาครัฐ)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Tahoma" panose="020B0604030504040204" pitchFamily="34" charset="0"/>
                          <a:cs typeface="TH Sarabun New" panose="020B0500040200020003" pitchFamily="34" charset="-34"/>
                        </a:rPr>
                        <a:t>ภาคทฤษฎี การตรวจวัดและประเมินการอนุกรัษ์?พลังงานอาคารภาครัฐ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Tahoma" panose="020B0604030504040204" pitchFamily="34" charset="0"/>
                          <a:cs typeface="TH Sarabun New" panose="020B0500040200020003" pitchFamily="34" charset="-34"/>
                        </a:rPr>
                        <a:t>การแบ่งกลุ่มตรวจวัดและประเมินอาคารตัวอย่าง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Tahoma" panose="020B0604030504040204" pitchFamily="34" charset="0"/>
                          <a:cs typeface="TH Sarabun New" panose="020B0500040200020003" pitchFamily="34" charset="-34"/>
                        </a:rPr>
                        <a:t>การเสนอมาตรการและจัดทำรายงานตามแบบฟอร์ม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Tahoma" panose="020B0604030504040204" pitchFamily="34" charset="0"/>
                          <a:cs typeface="TH Sarabun New" panose="020B0500040200020003" pitchFamily="34" charset="-34"/>
                        </a:rPr>
                        <a:t>EUI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409" marR="6409" marT="64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74734" y="1945752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หลักสูตร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772" y="1945752"/>
            <a:ext cx="20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กลุ่มเป้าหมาย 100 คน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7628</Words>
  <Application>WPS Presentation</Application>
  <PresentationFormat>Widescreen</PresentationFormat>
  <Paragraphs>520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SimSun</vt:lpstr>
      <vt:lpstr>Wingdings</vt:lpstr>
      <vt:lpstr>TH Sarabun New</vt:lpstr>
      <vt:lpstr>TH Sarabun PSK</vt:lpstr>
      <vt:lpstr>Tahoma</vt:lpstr>
      <vt:lpstr>Wingdings 2</vt:lpstr>
      <vt:lpstr>Calibri</vt:lpstr>
      <vt:lpstr>Microsoft YaHei</vt:lpstr>
      <vt:lpstr>Arial Unicode MS</vt:lpstr>
      <vt:lpstr>Calibri Light</vt:lpstr>
      <vt:lpstr>Cordia New</vt:lpstr>
      <vt:lpstr>Tahoma</vt:lpstr>
      <vt:lpstr>Times New Roman</vt:lpstr>
      <vt:lpstr>TH SarabunPSK</vt:lpstr>
      <vt:lpstr>1_Office Theme</vt:lpstr>
      <vt:lpstr>แผนงานการอนุรักษ์พลังงานในโรงงาน/อาคาร SMEs  ของสำนักงานพลังงานจังหวัด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Tanchanok Churdchoo</dc:creator>
  <cp:lastModifiedBy>Com</cp:lastModifiedBy>
  <cp:revision>94</cp:revision>
  <dcterms:created xsi:type="dcterms:W3CDTF">2023-08-31T06:23:00Z</dcterms:created>
  <dcterms:modified xsi:type="dcterms:W3CDTF">2023-09-15T07:39:21Z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1054-10.8.2.6597</vt:lpwstr>
  </property>
</Properties>
</file>