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25" r:id="rId2"/>
    <p:sldMasterId id="2147483770" r:id="rId3"/>
  </p:sldMasterIdLst>
  <p:notesMasterIdLst>
    <p:notesMasterId r:id="rId11"/>
  </p:notesMasterIdLst>
  <p:sldIdLst>
    <p:sldId id="12470" r:id="rId4"/>
    <p:sldId id="12484" r:id="rId5"/>
    <p:sldId id="12472" r:id="rId6"/>
    <p:sldId id="12473" r:id="rId7"/>
    <p:sldId id="12475" r:id="rId8"/>
    <p:sldId id="12476" r:id="rId9"/>
    <p:sldId id="12511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chanok Churdchoo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EB"/>
    <a:srgbClr val="FFDBD9"/>
    <a:srgbClr val="D6FEFD"/>
    <a:srgbClr val="FCDF8E"/>
    <a:srgbClr val="201D99"/>
    <a:srgbClr val="A9FDFB"/>
    <a:srgbClr val="FFF0C1"/>
    <a:srgbClr val="04B5AF"/>
    <a:srgbClr val="F7B906"/>
    <a:srgbClr val="5A5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5" autoAdjust="0"/>
    <p:restoredTop sz="93043" autoAdjust="0"/>
  </p:normalViewPr>
  <p:slideViewPr>
    <p:cSldViewPr snapToGrid="0">
      <p:cViewPr>
        <p:scale>
          <a:sx n="70" d="100"/>
          <a:sy n="70" d="100"/>
        </p:scale>
        <p:origin x="480" y="-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85940" tIns="42969" rIns="85940" bIns="4296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85940" tIns="42969" rIns="85940" bIns="42969" rtlCol="0"/>
          <a:lstStyle>
            <a:lvl1pPr algn="r">
              <a:defRPr sz="1100"/>
            </a:lvl1pPr>
          </a:lstStyle>
          <a:p>
            <a:fld id="{BB2E43F0-9C38-4A5C-B9C6-F994705FAC7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940" tIns="42969" rIns="85940" bIns="429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85940" tIns="42969" rIns="85940" bIns="4296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5"/>
          </a:xfrm>
          <a:prstGeom prst="rect">
            <a:avLst/>
          </a:prstGeom>
        </p:spPr>
        <p:txBody>
          <a:bodyPr vert="horz" lIns="85940" tIns="42969" rIns="85940" bIns="4296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85940" tIns="42969" rIns="85940" bIns="42969" rtlCol="0" anchor="b"/>
          <a:lstStyle>
            <a:lvl1pPr algn="r">
              <a:defRPr sz="1100"/>
            </a:lvl1pPr>
          </a:lstStyle>
          <a:p>
            <a:fld id="{CADB28B9-4DE1-42BF-8839-11773D0E3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284244">
              <a:defRPr/>
            </a:pPr>
            <a:fld id="{206EBA27-AFEF-47AA-BA86-E9383EA9CE6C}" type="slidenum">
              <a:rPr lang="en-US" sz="6900">
                <a:solidFill>
                  <a:prstClr val="black"/>
                </a:solidFill>
                <a:latin typeface="Calibri"/>
              </a:rPr>
              <a:pPr defTabSz="5284244">
                <a:defRPr/>
              </a:pPr>
              <a:t>7</a:t>
            </a:fld>
            <a:endParaRPr lang="en-US" sz="6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33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59027-8C49-472E-9EF3-F8C3AA6720AA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9A464F-55B2-44B8-AF90-DD3DFE64AFBF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801B94-F9D9-4C25-817E-6EB09CDCE35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เนื้อหา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1330" y="8890771"/>
            <a:ext cx="157094" cy="153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457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914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1828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22860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3200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3657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r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024909" y="1340769"/>
            <a:ext cx="10363200" cy="2280252"/>
          </a:xfrm>
        </p:spPr>
        <p:txBody>
          <a:bodyPr anchor="ctr"/>
          <a:lstStyle>
            <a:lvl1pPr algn="ctr">
              <a:defRPr lang="en-US" sz="3200" b="1" kern="12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th-TH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4275232"/>
            <a:ext cx="8534401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2242A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  <a:p>
            <a:endParaRPr lang="en-US" dirty="0"/>
          </a:p>
        </p:txBody>
      </p:sp>
      <p:sp>
        <p:nvSpPr>
          <p:cNvPr id="6" name="Shape 54"/>
          <p:cNvSpPr/>
          <p:nvPr userDrawn="1"/>
        </p:nvSpPr>
        <p:spPr>
          <a:xfrm flipV="1">
            <a:off x="2423748" y="3909053"/>
            <a:ext cx="7344507" cy="0"/>
          </a:xfrm>
          <a:prstGeom prst="line">
            <a:avLst/>
          </a:prstGeom>
          <a:ln w="6350">
            <a:solidFill>
              <a:srgbClr val="FF7C00"/>
            </a:solidFill>
            <a:headEnd type="oval"/>
            <a:tailEnd type="oval"/>
          </a:ln>
        </p:spPr>
        <p:txBody>
          <a:bodyPr lIns="0" tIns="0" rIns="0" bIns="0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575A185-A90E-4528-94DF-267D4AC77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92897" y="0"/>
            <a:ext cx="5499103" cy="6858000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70AD1A9-1712-47CD-8EA5-9329B8FB934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6"/>
          <a:stretch/>
        </p:blipFill>
        <p:spPr bwMode="auto">
          <a:xfrm>
            <a:off x="3695735" y="1220755"/>
            <a:ext cx="6487583" cy="563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D57A0CD5-76B3-4E40-85BF-4C1A2222EE13}"/>
              </a:ext>
            </a:extLst>
          </p:cNvPr>
          <p:cNvSpPr/>
          <p:nvPr userDrawn="1"/>
        </p:nvSpPr>
        <p:spPr>
          <a:xfrm rot="2674589">
            <a:off x="3768536" y="2088077"/>
            <a:ext cx="576000" cy="5760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82"/>
            <a:endParaRPr lang="th-TH" sz="2400">
              <a:solidFill>
                <a:prstClr val="white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9D8F0E3-F61C-4004-BBF4-1DB3A36CFE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/>
          <a:stretch/>
        </p:blipFill>
        <p:spPr bwMode="auto">
          <a:xfrm>
            <a:off x="4242529" y="1"/>
            <a:ext cx="4349751" cy="36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908280E9-E510-419D-9F37-825C05DFBDBE}"/>
              </a:ext>
            </a:extLst>
          </p:cNvPr>
          <p:cNvSpPr/>
          <p:nvPr userDrawn="1"/>
        </p:nvSpPr>
        <p:spPr>
          <a:xfrm rot="2674589">
            <a:off x="4733270" y="1671863"/>
            <a:ext cx="1190903" cy="12063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82"/>
            <a:endParaRPr lang="th-TH" sz="2400">
              <a:solidFill>
                <a:prstClr val="white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B07BEC14-0067-405A-8E50-B85434B0B9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/>
        </p:blipFill>
        <p:spPr bwMode="auto">
          <a:xfrm>
            <a:off x="2639616" y="0"/>
            <a:ext cx="2263112" cy="19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E502482-E411-423D-A06A-2616094DB153}"/>
              </a:ext>
            </a:extLst>
          </p:cNvPr>
          <p:cNvSpPr/>
          <p:nvPr userDrawn="1"/>
        </p:nvSpPr>
        <p:spPr>
          <a:xfrm rot="2674589">
            <a:off x="7281191" y="1379799"/>
            <a:ext cx="768000" cy="76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8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0256607A-6406-4B25-BA82-3C44CBBE4EA5}"/>
              </a:ext>
            </a:extLst>
          </p:cNvPr>
          <p:cNvSpPr/>
          <p:nvPr userDrawn="1"/>
        </p:nvSpPr>
        <p:spPr>
          <a:xfrm rot="2674589">
            <a:off x="9902248" y="3939813"/>
            <a:ext cx="1658280" cy="1606392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8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id="{A2C46B96-4364-42CA-8F94-2F05BD033474}"/>
              </a:ext>
            </a:extLst>
          </p:cNvPr>
          <p:cNvSpPr/>
          <p:nvPr userDrawn="1"/>
        </p:nvSpPr>
        <p:spPr>
          <a:xfrm rot="2674589">
            <a:off x="7680157" y="2977790"/>
            <a:ext cx="1363319" cy="142013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82"/>
            <a:endParaRPr lang="th-TH" sz="2400">
              <a:solidFill>
                <a:prstClr val="white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F38C18-D872-4622-B1FB-205A05C4EC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2" y="6144382"/>
            <a:ext cx="1988656" cy="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6"/>
            <a:ext cx="12192000" cy="685119"/>
          </a:xfrm>
        </p:spPr>
        <p:txBody>
          <a:bodyPr/>
          <a:lstStyle>
            <a:lvl1pPr marL="952452" indent="0"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3605" y="635635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E1B8BC59-D807-4512-822A-9FF68B0002C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29/09/66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9605" y="6356352"/>
            <a:ext cx="3860800" cy="365125"/>
          </a:xfrm>
        </p:spPr>
        <p:txBody>
          <a:bodyPr/>
          <a:lstStyle>
            <a:lvl1pPr algn="ctr">
              <a:defRPr/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 userDrawn="1"/>
        </p:nvSpPr>
        <p:spPr>
          <a:xfrm flipH="1">
            <a:off x="-2" y="1"/>
            <a:ext cx="379563" cy="8395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1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1317857" y="0"/>
            <a:ext cx="439947" cy="5434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9799" y="135959"/>
            <a:ext cx="576064" cy="432048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defTabSz="1218752"/>
            <a:fld id="{276AC52B-9AA2-45C0-B445-656CACC1B20F}" type="slidenum">
              <a:rPr lang="th-TH" smtClean="0"/>
              <a:pPr defTabSz="1218752"/>
              <a:t>‹#›</a:t>
            </a:fld>
            <a:endParaRPr lang="th-TH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7978" y="333059"/>
            <a:ext cx="695519" cy="1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A8CBF9-AF30-41D5-B1C8-EFAC4B01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7"/>
            <a:ext cx="12192000" cy="685119"/>
          </a:xfrm>
        </p:spPr>
        <p:txBody>
          <a:bodyPr/>
          <a:lstStyle>
            <a:lvl1pPr marL="952428" indent="0"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AB3D92-D05F-47E5-BDA4-A372A309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3605" y="635635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E1B8BC59-D807-4512-822A-9FF68B0002C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29/09/66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CE659E-8EEB-4EF2-9FFC-CBD8263C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605" y="6356352"/>
            <a:ext cx="3860800" cy="365125"/>
          </a:xfrm>
        </p:spPr>
        <p:txBody>
          <a:bodyPr/>
          <a:lstStyle>
            <a:lvl1pPr algn="ctr">
              <a:defRPr/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สี่เหลี่ยมผืนผ้า 6">
            <a:extLst>
              <a:ext uri="{FF2B5EF4-FFF2-40B4-BE49-F238E27FC236}">
                <a16:creationId xmlns:a16="http://schemas.microsoft.com/office/drawing/2014/main" id="{9DFF9061-099E-4E87-A2AF-1306B11D109B}"/>
              </a:ext>
            </a:extLst>
          </p:cNvPr>
          <p:cNvSpPr/>
          <p:nvPr userDrawn="1"/>
        </p:nvSpPr>
        <p:spPr>
          <a:xfrm flipH="1">
            <a:off x="-2" y="2"/>
            <a:ext cx="379563" cy="8395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7">
            <a:extLst>
              <a:ext uri="{FF2B5EF4-FFF2-40B4-BE49-F238E27FC236}">
                <a16:creationId xmlns:a16="http://schemas.microsoft.com/office/drawing/2014/main" id="{B9D66F66-9D9D-472C-9BFF-1A7819842D5F}"/>
              </a:ext>
            </a:extLst>
          </p:cNvPr>
          <p:cNvSpPr/>
          <p:nvPr userDrawn="1"/>
        </p:nvSpPr>
        <p:spPr>
          <a:xfrm>
            <a:off x="11056883" y="0"/>
            <a:ext cx="1135116" cy="5434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D9CC539-AEA6-4396-B775-96F601C25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7977" y="333059"/>
            <a:ext cx="695519" cy="1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 rot="2674589">
            <a:off x="11497568" y="6209971"/>
            <a:ext cx="480000" cy="4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67"/>
            <a:ext cx="12192000" cy="685119"/>
          </a:xfrm>
        </p:spPr>
        <p:txBody>
          <a:bodyPr/>
          <a:lstStyle>
            <a:lvl1pPr marL="952452" indent="0"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3" name="Rounded Rectangle 12"/>
          <p:cNvSpPr/>
          <p:nvPr userDrawn="1"/>
        </p:nvSpPr>
        <p:spPr>
          <a:xfrm rot="2674589">
            <a:off x="158726" y="272189"/>
            <a:ext cx="443447" cy="33258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3605" y="635635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E1B8BC59-D807-4512-822A-9FF68B0002C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29/09/66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9605" y="6356352"/>
            <a:ext cx="3860800" cy="365125"/>
          </a:xfrm>
        </p:spPr>
        <p:txBody>
          <a:bodyPr/>
          <a:lstStyle>
            <a:lvl1pPr algn="ctr">
              <a:defRPr/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9049" y="6261315"/>
            <a:ext cx="576064" cy="432048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pPr defTabSz="1218752"/>
            <a:fld id="{276AC52B-9AA2-45C0-B445-656CACC1B20F}" type="slidenum">
              <a:rPr lang="th-TH" smtClean="0">
                <a:solidFill>
                  <a:prstClr val="black"/>
                </a:solidFill>
              </a:rPr>
              <a:pPr defTabSz="1218752"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1" y="57548"/>
            <a:ext cx="528109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 userDrawn="1"/>
        </p:nvSpPr>
        <p:spPr>
          <a:xfrm rot="2674589">
            <a:off x="139290" y="528949"/>
            <a:ext cx="321401" cy="241051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5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07"/>
          <a:stretch/>
        </p:blipFill>
        <p:spPr>
          <a:xfrm>
            <a:off x="4" y="-9076"/>
            <a:ext cx="12192001" cy="63904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" y="4005064"/>
            <a:ext cx="12192001" cy="2376264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5" b="38078"/>
          <a:stretch/>
        </p:blipFill>
        <p:spPr bwMode="auto">
          <a:xfrm>
            <a:off x="9168344" y="3789041"/>
            <a:ext cx="302365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4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85-C1F1-4034-BFCE-29315039E55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29/09/66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9049" y="6261315"/>
            <a:ext cx="576064" cy="432048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pPr defTabSz="1218752"/>
            <a:fld id="{276AC52B-9AA2-45C0-B445-656CACC1B20F}" type="slidenum">
              <a:rPr lang="th-TH" smtClean="0">
                <a:solidFill>
                  <a:prstClr val="black"/>
                </a:solidFill>
              </a:rPr>
              <a:pPr defTabSz="1218752"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13" y="282791"/>
            <a:ext cx="1071001" cy="3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4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/>
          <a:stretch/>
        </p:blipFill>
        <p:spPr bwMode="auto">
          <a:xfrm>
            <a:off x="1487488" y="1"/>
            <a:ext cx="7680853" cy="627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 userDrawn="1"/>
        </p:nvSpPr>
        <p:spPr>
          <a:xfrm rot="2674589">
            <a:off x="1252229" y="3549928"/>
            <a:ext cx="1221803" cy="126394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2674589">
            <a:off x="4769141" y="2451457"/>
            <a:ext cx="1732211" cy="170301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2674589">
            <a:off x="1574703" y="566092"/>
            <a:ext cx="2786836" cy="29866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 rot="2674589">
            <a:off x="1653378" y="1623821"/>
            <a:ext cx="2944996" cy="30477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752"/>
            <a:endParaRPr lang="th-TH" sz="2400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/>
        </p:blipFill>
        <p:spPr bwMode="auto">
          <a:xfrm>
            <a:off x="527060" y="-1"/>
            <a:ext cx="1824525" cy="17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8" y="5056415"/>
            <a:ext cx="4788045" cy="14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837E0-6910-4BC3-BC8E-4F842D429CB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59027-8C49-472E-9EF3-F8C3AA6720A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837E0-6910-4BC3-BC8E-4F842D429CB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3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72BA9-899F-47D6-A30E-5D1FB773A7D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84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CB116-C339-437D-8D36-447918AD99A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7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52419-D59C-4120-B074-F40E5B1D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68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1D7FA-B50A-4FC4-928F-1B997AF78D9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5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8D887-9A29-4070-B380-7B60EC1CBD7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1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5A51B-EEE6-4DF7-8F83-2B22709DDC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EBD7B-A20E-41BA-BAA4-CA5D732CF0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A464F-55B2-44B8-AF90-DD3DFE64AFB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4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972BA9-899F-47D6-A30E-5D1FB773A7D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01B94-F9D9-4C25-817E-6EB09CDCE35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8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เนื้อหา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1325" y="8890771"/>
            <a:ext cx="157094" cy="153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457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914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1828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22860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3200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3657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514350">
              <a:defRPr/>
            </a:pPr>
            <a:fld id="{86CB4B4D-7CA3-9044-876B-883B54F8677D}" type="slidenum">
              <a:rPr lang="en-US" smtClean="0"/>
              <a:pPr defTabSz="514350">
                <a:defRPr/>
              </a:pPr>
              <a:t>‹#›</a:t>
            </a:fld>
            <a:endParaRPr lang="en-US" kern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024909" y="1340769"/>
            <a:ext cx="10363200" cy="2280252"/>
          </a:xfrm>
        </p:spPr>
        <p:txBody>
          <a:bodyPr anchor="ctr"/>
          <a:lstStyle>
            <a:lvl1pPr algn="ctr">
              <a:defRPr lang="en-US" sz="3200" b="1" kern="12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th-TH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4275232"/>
            <a:ext cx="8534400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2242A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  <a:p>
            <a:endParaRPr lang="en-US" dirty="0"/>
          </a:p>
        </p:txBody>
      </p:sp>
      <p:sp>
        <p:nvSpPr>
          <p:cNvPr id="6" name="Shape 54"/>
          <p:cNvSpPr/>
          <p:nvPr userDrawn="1"/>
        </p:nvSpPr>
        <p:spPr>
          <a:xfrm flipV="1">
            <a:off x="2423748" y="3909053"/>
            <a:ext cx="7344507" cy="0"/>
          </a:xfrm>
          <a:prstGeom prst="line">
            <a:avLst/>
          </a:prstGeom>
          <a:ln w="6350">
            <a:solidFill>
              <a:srgbClr val="FF7C00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3429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Calibri Light" panose="020F0302020204030204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83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ACB116-C339-437D-8D36-447918AD99AC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052419-D59C-4120-B074-F40E5B1DD87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71D7FA-B50A-4FC4-928F-1B997AF78D9F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9793" y="635636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A5A51B-EEE6-4DF7-8F83-2B22709DDCF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AEBD7B-A20E-41BA-BAA4-CA5D732CF07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7149AA-BDE9-4F3B-99ED-61AB88D4E57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29/09/66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2"/>
            <a:fld id="{D9ADCF27-8F46-464E-816D-379FDD83237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8752"/>
              <a:t>29/09/66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2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hf hdr="0" ftr="0" dt="0"/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7149AA-BDE9-4F3B-99ED-61AB88D4E5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" y="0"/>
            <a:ext cx="2518410" cy="55943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518835" y="119751"/>
            <a:ext cx="95813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วาระที่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สรุปข้อมูลมาตรการและเป้าหมายในช่วงเดือน พ.ค.-ส.ค.2566 (กยผ.สป.พน.)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90387"/>
              </p:ext>
            </p:extLst>
          </p:nvPr>
        </p:nvGraphicFramePr>
        <p:xfrm>
          <a:off x="186776" y="1077318"/>
          <a:ext cx="11725835" cy="546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017">
                  <a:extLst>
                    <a:ext uri="{9D8B030D-6E8A-4147-A177-3AD203B41FA5}">
                      <a16:colId xmlns:a16="http://schemas.microsoft.com/office/drawing/2014/main" val="3865586263"/>
                    </a:ext>
                  </a:extLst>
                </a:gridCol>
              </a:tblGrid>
              <a:tr h="49458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ลำดับที่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มาตรการ/ผู้รับผิดชอบ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เป้าหมายรวม</a:t>
                      </a:r>
                      <a:r>
                        <a:rPr lang="th-TH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kern="0" baseline="0" dirty="0">
                          <a:solidFill>
                            <a:sysClr val="window" lastClr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</a:t>
                      </a:r>
                      <a:r>
                        <a:rPr lang="th-TH" sz="1200" b="1" kern="0" dirty="0">
                          <a:solidFill>
                            <a:sysClr val="window" lastClr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.-ธ.ค.2566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65">
                <a:tc row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การปรับ</a:t>
                      </a:r>
                    </a:p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เปลี่ยนเชื้อเพลิงผลิตไฟฟ้า</a:t>
                      </a:r>
                    </a:p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การใช้น้ำมันดีเซลและน้ำมันเตาตามมติ กกพ. (กฟผ.)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(บูรณาการร่วมกับ สำนักงาน กกพ. และ ธพ.)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**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ไม่มีการเสนอเป้าหมายแผนดำเนินงานตั้งแต่ พ.ค. 2566 เนื่องจากเหตุผลด้านความคุ้มค่าในการดำเนินการ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มีการใช้น้ำมันเพื่อทดสอบการเดินเครื่องโรงไฟฟ้าเท่านั้น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การเพิ่มการผลิตไฟฟ้าจากโรงไฟฟ้าแม่เมาะเครื่องที่ 8 (กฟผ.)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การนำโรงไฟฟ้าแม่เมาะหน่วยที่ 4 กลับมาผลิตไฟฟ้า (กฟผ.)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การรับซื้อไฟฟ้าระยะสั้นจากพลังงานทดแทนเพิ่มขึ้น (สำนักงาน กกพ.)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การรับซื้อไฟฟ้าพลังงานน้ำระยะสั้นเพิ่มเติม จาก สปป.ลาว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(โครงการเทินหินบุน) (กฟผ.)</a:t>
                      </a:r>
                      <a:endParaRPr lang="th-TH"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สิ้นสุดการรับซื้อในเดือน พฤษภาคม 2566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174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การลด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Demand 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ใช้ก๊าซธรรมชาติ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การเจรจาเพื่อลดการรับซื้อไฟฟ้าภาคสมัครใจจากผู้ผลิตไฟฟ้ารายเล็ก 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SPP)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ประเภทสัญญา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Firm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Co-generation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ที่ใช้เชื้อเพลิงก๊าซธรรมชาติ (กฟผ.) **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ไม่มีการเสนอเป้าหมายแผนดำเนินงานตั้งแต่ พ.ค. 2566 เนื่องจากเหตุผลด้านความคุ้มค่าในการดำเนินการ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มาตรการขอความร่วมมือประหยัดพลังงานภาคธุรกิจ/อุตสาหกรรม (</a:t>
                      </a:r>
                      <a:r>
                        <a:rPr lang="th-TH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535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การเพิ่ม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Supply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ก๊าซธรรมชาติ</a:t>
                      </a:r>
                    </a:p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จัดหาก๊าซในประเทศและเพื่อนบ้านเพิ่มเติมให้ได้มากที่สุด (ชธ.)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การบริหารจัดการเพื่อให้เกิดการลดการใช้ก๊าซธรรมชาติ</a:t>
                      </a:r>
                    </a:p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ในภาคปิโตรเคมี และภาคอุตสาหกรรม (ปตท.) **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ไม่มีการเสนอเป้าหมายแผนดำเนินงานตั้งแต่ พ.ค. 2566 เนื่องจากเหตุผลด้านความคุ้มค่าในการดำเนินการ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8880A8-3290-4042-91FB-3108F57B0BCF}"/>
              </a:ext>
            </a:extLst>
          </p:cNvPr>
          <p:cNvSpPr txBox="1"/>
          <p:nvPr/>
        </p:nvSpPr>
        <p:spPr>
          <a:xfrm>
            <a:off x="2148630" y="559435"/>
            <a:ext cx="958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-50" normalizeH="0" baseline="0" noProof="0" dirty="0">
                <a:ln>
                  <a:noFill/>
                </a:ln>
                <a:solidFill>
                  <a:srgbClr val="271DE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แผนบริหารจัดการพลังงานในสถานการณ์วิกฤตราคาพลังงาน ในช่วงเดือน ก.ย.-ธ.ค. 2566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2D7C4-9761-482B-B4A9-129CDCC44EEE}"/>
              </a:ext>
            </a:extLst>
          </p:cNvPr>
          <p:cNvSpPr txBox="1"/>
          <p:nvPr/>
        </p:nvSpPr>
        <p:spPr>
          <a:xfrm>
            <a:off x="207262" y="6481451"/>
            <a:ext cx="1189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หมายเหตุ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   * หากลงนามแก้ไขสัญญาแล้ว จึงจะมีการเพิ่มเติมเป้าหมายของเดือน</a:t>
            </a:r>
            <a:r>
              <a:rPr kumimoji="0" lang="th-T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ต่อๆ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 ไป     ** ไม่ได้นำเสนอเข้า กบง. เนื่องจากหน่วยงานผู้รับผิดชอบเห็นว่าสถานการณ์ราคา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LNG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ที่ปรับลดลงค่อนข้างมาก จึงไม่คุ้มค่าในการดำเนินการ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DFD386A-19BA-4E46-B0EA-1900EAF475F5}"/>
              </a:ext>
            </a:extLst>
          </p:cNvPr>
          <p:cNvSpPr txBox="1">
            <a:spLocks/>
          </p:cNvSpPr>
          <p:nvPr/>
        </p:nvSpPr>
        <p:spPr>
          <a:xfrm>
            <a:off x="9132849" y="6481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84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4294967295"/>
          </p:nvPr>
        </p:nvSpPr>
        <p:spPr>
          <a:xfrm>
            <a:off x="9186939" y="63741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4A402-D39B-4208-BD16-9399A547F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01127"/>
              </p:ext>
            </p:extLst>
          </p:nvPr>
        </p:nvGraphicFramePr>
        <p:xfrm>
          <a:off x="65942" y="1606693"/>
          <a:ext cx="11864197" cy="249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7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6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01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17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3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01467"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endParaRPr lang="en-US" sz="105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endParaRPr lang="en-US" sz="105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</a:t>
                      </a:r>
                      <a:endParaRPr lang="en-US" sz="105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endParaRPr lang="en-US" sz="105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แผนการผลิตไฟฟ้า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รฟ</a:t>
                      </a:r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.แม่เมาะ เครื่องที่ </a:t>
                      </a: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ปริมาณพลังงานไฟฟ้า</a:t>
                      </a: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2,174,558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188,827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170,554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140,098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182,736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188,827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182,736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188,827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188,827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182,736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188,827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182,736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188,827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ประมาณ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(ล้านตัน)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0.298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0.023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0.019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ผลการดำเนินการ</a:t>
                      </a: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(ข้อมูล ณ</a:t>
                      </a:r>
                      <a:r>
                        <a:rPr lang="th-TH" sz="105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ก.พ. 66</a:t>
                      </a: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ปริมาณพลังงานไฟฟ้า </a:t>
                      </a: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(MWh)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860,208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186,538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152,133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175,241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184,271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162,025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ประมาณ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(ล้านตัน)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0.118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0.026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0.021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0.024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0.025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0.022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4"/>
          <p:cNvSpPr/>
          <p:nvPr/>
        </p:nvSpPr>
        <p:spPr>
          <a:xfrm>
            <a:off x="2247041" y="1056132"/>
            <a:ext cx="9333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ปัจจุบันโรงไฟฟ้าแม่เมาะ เครื่องที่ 8 ผลิตไฟฟ้าตามสัญญา 270 เมกะวัตต์แล้ว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Installed Capacity 300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เมกะวัตต์)</a:t>
            </a:r>
          </a:p>
        </p:txBody>
      </p:sp>
      <p:sp>
        <p:nvSpPr>
          <p:cNvPr id="5" name="Rectangle 9"/>
          <p:cNvSpPr/>
          <p:nvPr/>
        </p:nvSpPr>
        <p:spPr>
          <a:xfrm>
            <a:off x="9917890" y="1345083"/>
            <a:ext cx="22741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ล้านตันเทียบเท่า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</a:p>
        </p:txBody>
      </p:sp>
      <p:sp>
        <p:nvSpPr>
          <p:cNvPr id="6" name="Rectangle 3"/>
          <p:cNvSpPr/>
          <p:nvPr/>
        </p:nvSpPr>
        <p:spPr>
          <a:xfrm>
            <a:off x="65942" y="5979324"/>
            <a:ext cx="11630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-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กฟผ. ได้ดำเนินการตาม มติ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วันที่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โดยทำการขนานเข้าระบบจ่ายไฟฟ้าเมื่อ 6 ม.ค. 2565 เวลา 20.54 น. และจะปลดออกจากระบบไฟฟ้าตามมติ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ในวันที่ 31 ธ.ค. 2568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" y="0"/>
            <a:ext cx="2518410" cy="559435"/>
          </a:xfrm>
          <a:prstGeom prst="rect">
            <a:avLst/>
          </a:prstGeom>
        </p:spPr>
      </p:pic>
      <p:sp>
        <p:nvSpPr>
          <p:cNvPr id="8" name="ชื่อเรื่อง 1"/>
          <p:cNvSpPr>
            <a:spLocks noGrp="1"/>
          </p:cNvSpPr>
          <p:nvPr/>
        </p:nvSpPr>
        <p:spPr>
          <a:xfrm>
            <a:off x="2611871" y="-1581"/>
            <a:ext cx="9581334" cy="561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1943100" marR="0" lvl="0" indent="-1943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611871" y="118677"/>
            <a:ext cx="95813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มาตรการที่ 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การเพิ่มการผลิตไฟฟ้าจากโรงไฟฟ้าแม่เมาะ เครื่องที่ 8 (กฟผ.)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232012" y="4564462"/>
            <a:ext cx="5594801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วันที่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กุมภาพันธ์ 2566 มีการทำงานบำรุงรักษานอกแผนสาเหตุจาก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Boiler Tube Leak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13F5B1-5D4F-42D5-8600-4B75FE39D0EE}"/>
              </a:ext>
            </a:extLst>
          </p:cNvPr>
          <p:cNvSpPr/>
          <p:nvPr/>
        </p:nvSpPr>
        <p:spPr>
          <a:xfrm>
            <a:off x="232012" y="4837244"/>
            <a:ext cx="5290231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วันที่ 1 – 4 มีนาคม 2566 มีการทำงานบำรุงรักษานอกแผนสาเหตุจาก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Boiler Tube Leak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7F3DE-C2C9-48A1-8369-09B4B59341AC}"/>
              </a:ext>
            </a:extLst>
          </p:cNvPr>
          <p:cNvSpPr/>
          <p:nvPr/>
        </p:nvSpPr>
        <p:spPr>
          <a:xfrm>
            <a:off x="232012" y="5120502"/>
            <a:ext cx="549060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วันที่ </a:t>
            </a:r>
            <a:r>
              <a:rPr lang="th-TH" sz="11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8 พฤษภาคม 2566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มีการทำงานบำรุงรักษานอกแผนสาเหตุจาก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Boiler Tube Leak</a:t>
            </a:r>
          </a:p>
        </p:txBody>
      </p:sp>
    </p:spTree>
    <p:extLst>
      <p:ext uri="{BB962C8B-B14F-4D97-AF65-F5344CB8AC3E}">
        <p14:creationId xmlns:p14="http://schemas.microsoft.com/office/powerpoint/2010/main" val="195477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/>
        </p:nvSpPr>
        <p:spPr>
          <a:xfrm>
            <a:off x="2611871" y="10451"/>
            <a:ext cx="9581334" cy="5836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1943100" marR="0" lvl="0" indent="-1943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มาตรการที่ 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การนำโรงไฟฟ้าแม่เมาะ หน่วยที่ 4 กลับมาผลิตไฟฟ้า (กฟผ.)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" y="34697"/>
            <a:ext cx="2518410" cy="559435"/>
          </a:xfrm>
          <a:prstGeom prst="rect">
            <a:avLst/>
          </a:prstGeom>
        </p:spPr>
      </p:pic>
      <p:sp>
        <p:nvSpPr>
          <p:cNvPr id="5" name="Rectangle 24"/>
          <p:cNvSpPr/>
          <p:nvPr/>
        </p:nvSpPr>
        <p:spPr>
          <a:xfrm>
            <a:off x="9919095" y="918174"/>
            <a:ext cx="2274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ล้านตันเทียบเท่า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94664"/>
              </p:ext>
            </p:extLst>
          </p:nvPr>
        </p:nvGraphicFramePr>
        <p:xfrm>
          <a:off x="185393" y="918173"/>
          <a:ext cx="11626305" cy="331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6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3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16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51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69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98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0644">
                <a:tc rowSpan="2">
                  <a:txBody>
                    <a:bodyPr/>
                    <a:lstStyle/>
                    <a:p>
                      <a:pPr algn="ctr"/>
                      <a:r>
                        <a:rPr lang="th-TH" sz="11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11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1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  <a:endParaRPr lang="en-US" sz="11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1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1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endParaRPr lang="en-US" sz="11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  <a:endParaRPr lang="en-US" sz="11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endParaRPr lang="en-US" sz="11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endParaRPr lang="en-US" sz="11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  <a:endParaRPr lang="en-US" sz="1100" b="1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100" b="1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</a:t>
                      </a:r>
                      <a:endParaRPr lang="en-US" sz="1100" b="1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</a:t>
                      </a:r>
                      <a:endParaRPr lang="en-US" sz="1100" b="1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endParaRPr lang="en-US" sz="11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endParaRPr lang="en-US" sz="11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</a:t>
                      </a:r>
                      <a:endParaRPr lang="en-US" sz="11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endParaRPr lang="en-US" sz="11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7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1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แผนการผลิตไฟฟ้าโรงไฟฟ้าแม่เมาะ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1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หน่วยที่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1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ปริมาณพลังงานไฟฟ้า 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(GWh)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100" b="1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24.76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81.88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88.60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51.64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24.76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104.16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104.16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58.36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24.76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24.76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ประมาณ (ล้านตัน)</a:t>
                      </a:r>
                      <a:endParaRPr lang="en-US" sz="1100" u="none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100" b="1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0.0983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0.0034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0.0112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0.0121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0.0071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0.0034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0.0138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0.0143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0.0143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0.0080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ผลการดำเนินงาน</a:t>
                      </a:r>
                      <a:br>
                        <a:rPr lang="en-US" sz="11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(ข้อมูล ณ</a:t>
                      </a:r>
                      <a:r>
                        <a:rPr lang="th-TH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1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ก.พ. 66</a:t>
                      </a: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11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ปริมาณพลังงานไฟฟ้า 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(GWh)</a:t>
                      </a:r>
                      <a:endParaRPr lang="th-TH" sz="11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50.14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9.38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100" u="none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ประมาณ (ล้านตัน)</a:t>
                      </a:r>
                      <a:endParaRPr lang="en-US" sz="1100" u="none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0.0379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0.0107</a:t>
                      </a: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0.0114</a:t>
                      </a: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0.0076</a:t>
                      </a: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0.0069</a:t>
                      </a: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0.0013</a:t>
                      </a: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14"/>
          <p:cNvSpPr txBox="1"/>
          <p:nvPr/>
        </p:nvSpPr>
        <p:spPr>
          <a:xfrm>
            <a:off x="367203" y="5555105"/>
            <a:ext cx="11262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โรงไฟฟ้าแม่เมาะ หน่วยที่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จะเดินเครื่องเสริมกรณี โรงไฟฟ้าหลัก หน่วยที่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8-14 Shutdown (Planned &amp; Forced Outage)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ปริมาณพลังงานไฟฟ้าที่ผลิตได้ทั้งหมด ประเมินจากแผนหยุดเครื่องบำรุงรักษาตามวาระ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(Planned Outage)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และข้อมูล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 Outage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ของโรงไฟฟ้าแม่เมาะ หน่วยที่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8-14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ในปี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 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โดยใช้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 Outage Hour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2,000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ชั่วโมง/ปี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DE797B-795A-4627-AC30-C75BEBC318DB}"/>
              </a:ext>
            </a:extLst>
          </p:cNvPr>
          <p:cNvSpPr/>
          <p:nvPr/>
        </p:nvSpPr>
        <p:spPr>
          <a:xfrm>
            <a:off x="185393" y="4425465"/>
            <a:ext cx="6269665" cy="46935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300"/>
              </a:spcAft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วันที่ </a:t>
            </a:r>
            <a:r>
              <a:rPr lang="th-TH" sz="11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พฤษภาคม 2566 มีการทำงานบำรุงรักษานอกแผนสาเหตุจาก 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Slag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อุดตันภายในเตาเผาไหม้ </a:t>
            </a:r>
          </a:p>
          <a:p>
            <a:pPr lvl="0">
              <a:defRPr/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และวันที่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พฤษภ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าคม 2566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มีการทำงานบำรุงรักษานอกแผนสาเหตุจาก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อุปกรณ์ทำ 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EFE3621-9D65-4CDB-A625-FE0F4FB52555}"/>
              </a:ext>
            </a:extLst>
          </p:cNvPr>
          <p:cNvSpPr txBox="1">
            <a:spLocks/>
          </p:cNvSpPr>
          <p:nvPr/>
        </p:nvSpPr>
        <p:spPr>
          <a:xfrm>
            <a:off x="9132849" y="6481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699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/>
          <p:cNvSpPr>
            <a:spLocks noGrp="1"/>
          </p:cNvSpPr>
          <p:nvPr/>
        </p:nvSpPr>
        <p:spPr>
          <a:xfrm>
            <a:off x="2610666" y="-10087"/>
            <a:ext cx="9581334" cy="5836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1943100" marR="0" lvl="0" indent="-1943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มาตรการที่ 4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การรับซื้อไฟฟ้าระยะสั้นจากพลังงานทดแทนเพิ่มขึ้น (สนง.กกพ.)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" y="14159"/>
            <a:ext cx="2518410" cy="559435"/>
          </a:xfrm>
          <a:prstGeom prst="rect">
            <a:avLst/>
          </a:prstGeom>
        </p:spPr>
      </p:pic>
      <p:sp>
        <p:nvSpPr>
          <p:cNvPr id="15" name="Rectangle 4"/>
          <p:cNvSpPr/>
          <p:nvPr/>
        </p:nvSpPr>
        <p:spPr>
          <a:xfrm>
            <a:off x="9835235" y="1067747"/>
            <a:ext cx="2274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ล้านตันเทียบเท่า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</a:p>
        </p:txBody>
      </p:sp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89190"/>
              </p:ext>
            </p:extLst>
          </p:nvPr>
        </p:nvGraphicFramePr>
        <p:xfrm>
          <a:off x="81139" y="1332604"/>
          <a:ext cx="12028205" cy="3917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38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8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18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98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24803"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10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  <a:endParaRPr lang="en-US" sz="10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endParaRPr lang="en-US" sz="10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endParaRPr lang="en-US" sz="10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</a:t>
                      </a:r>
                      <a:endParaRPr lang="en-US" sz="10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endParaRPr lang="en-US" sz="1000" b="0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การรับซื้อไฟฟ้าระยะสั้นจากพลังงานทดแทนเพิ่มขึ้น </a:t>
                      </a:r>
                      <a:endParaRPr lang="th-TH" sz="10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th-TH" sz="1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th-TH" sz="10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0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ประมาณการ 42 ราย  1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r>
                        <a:rPr lang="th-TH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  <a:r>
                        <a:rPr lang="th-TH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 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 2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112.86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ผ่านเทคนิคแล้ว 1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28.87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อยู่ระหว่างการพิจารณา </a:t>
                      </a:r>
                      <a:b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ราย 56.00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  <a:endParaRPr lang="th-TH" sz="1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lang="en-US" sz="1000" b="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</a:t>
                      </a:r>
                      <a:r>
                        <a:rPr lang="th-TH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26.47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0.0035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เฉพาะ</a:t>
                      </a:r>
                      <a:r>
                        <a:rPr lang="th-TH" sz="1000" b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 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 2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112.86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th-TH" sz="1000" spc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0.00161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lang="en-US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</a:t>
                      </a:r>
                      <a:r>
                        <a:rPr lang="th-TH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13.2</a:t>
                      </a: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GWh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0.00175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GWh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19.75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0.00261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15.74 GWh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0.00208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ล้านตัน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05D38F7-7FC6-421F-9B3A-C3999CE2FEDD}"/>
              </a:ext>
            </a:extLst>
          </p:cNvPr>
          <p:cNvSpPr txBox="1">
            <a:spLocks/>
          </p:cNvSpPr>
          <p:nvPr/>
        </p:nvSpPr>
        <p:spPr>
          <a:xfrm>
            <a:off x="9132849" y="6481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32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/>
          <p:nvPr/>
        </p:nvSpPr>
        <p:spPr>
          <a:xfrm>
            <a:off x="10168932" y="936094"/>
            <a:ext cx="21411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" y="34697"/>
            <a:ext cx="2518410" cy="559435"/>
          </a:xfrm>
          <a:prstGeom prst="rect">
            <a:avLst/>
          </a:prstGeom>
        </p:spPr>
      </p:pic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13844"/>
              </p:ext>
            </p:extLst>
          </p:nvPr>
        </p:nvGraphicFramePr>
        <p:xfrm>
          <a:off x="309493" y="1309037"/>
          <a:ext cx="11566554" cy="372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7144"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10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  <a:endParaRPr lang="en-US" sz="100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endParaRPr lang="en-US" sz="100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spc="0" baseline="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  <a:endParaRPr lang="en-US" sz="1000" b="1" spc="0" baseline="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 </a:t>
                      </a:r>
                      <a:r>
                        <a:rPr lang="th-TH" sz="10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โรงไฟฟ้าพลังน้ำโครงการเทินหิน</a:t>
                      </a:r>
                      <a:r>
                        <a:rPr lang="th-TH" sz="1000" b="1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บุน</a:t>
                      </a:r>
                      <a:r>
                        <a:rPr lang="th-TH" sz="10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ขายไฟกำลังผลิต 434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เสนอขายเพิ่ม 20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  <a:endParaRPr lang="th-TH" sz="10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(ระยะสั้น)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0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กฟผ. และเทินหินบุน ลงนามแก้ไข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PPA</a:t>
                      </a: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เพื่อเริ่มซื้อขายไฟเพิ่ม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ตั้งแต่   วันที่ 5 ธ.ค. 65 - 31 พ.ค. 66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สิ้นสุด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0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วันที่ 21 ก.พ. 66 กฟผ. </a:t>
                      </a:r>
                      <a:r>
                        <a:rPr lang="th-TH" sz="1000" u="sng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มีหนังสือถึง สนพ.</a:t>
                      </a: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เพื่อพิจารณาการขยายระยะเวลาการรับซื้อเพิ่มเติม นับจากวันที่ 31 พ.ค. 66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วันที่ 21 มี.ค. 66 กฟผ. </a:t>
                      </a:r>
                      <a:r>
                        <a:rPr lang="th-TH" sz="1000" u="sng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มีหนังสือถึงปลัดกระทรวงพลังงาน</a:t>
                      </a:r>
                      <a:r>
                        <a:rPr lang="th-TH" sz="1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ในฐานะประธานอนุกรรมการบริหารจัดการรองรับสถานการณ์ฉุกเฉินด้านพลังงาน เพื่อพิจารณาการขยายระยะเวลาการรับซื้อเพิ่มเติม เป็นระยะเวลา 6 เดือน นับจากวันที่ 31 พ.ค. 66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800" b="1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lang="en-US" sz="800" b="1" kern="120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700" b="0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lang="th-TH" sz="700" b="0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</a:t>
                      </a:r>
                      <a:r>
                        <a:rPr lang="en-US" sz="700" b="0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GWh]</a:t>
                      </a:r>
                    </a:p>
                    <a:p>
                      <a:pPr algn="ctr"/>
                      <a:endParaRPr lang="en-US" sz="800" b="1" kern="120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0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0.0045</a:t>
                      </a:r>
                      <a:endParaRPr lang="th-TH" sz="1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9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[6.3704 GWh]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</a:t>
                      </a: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900" b="1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0.0009</a:t>
                      </a:r>
                      <a:endParaRPr lang="en-US" sz="900" b="1" kern="1200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1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</a:t>
                      </a:r>
                      <a:r>
                        <a:rPr lang="en-US" sz="700" b="0" kern="1200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6.3704 GWh]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0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1491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9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0.0001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[1.0650 GWh]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0.000131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[0.9786 GWh]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0.000219 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[1.6412GWh]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0.00038 </a:t>
                      </a:r>
                      <a:r>
                        <a:rPr kumimoji="0" lang="en-US" sz="9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[2.8531GWh]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271DEB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0.000619</a:t>
                      </a:r>
                      <a:r>
                        <a:rPr kumimoji="0" lang="en-US" sz="9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271DEB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[4.6426GWh]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900" b="0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71DEB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9"/>
          <p:cNvSpPr/>
          <p:nvPr/>
        </p:nvSpPr>
        <p:spPr>
          <a:xfrm>
            <a:off x="9351223" y="697567"/>
            <a:ext cx="266371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ล้านตันเทียบเท่า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</a:p>
        </p:txBody>
      </p:sp>
      <p:sp>
        <p:nvSpPr>
          <p:cNvPr id="8" name="ชื่อเรื่อง 1"/>
          <p:cNvSpPr>
            <a:spLocks noGrp="1"/>
          </p:cNvSpPr>
          <p:nvPr/>
        </p:nvSpPr>
        <p:spPr>
          <a:xfrm>
            <a:off x="2610666" y="0"/>
            <a:ext cx="9581334" cy="5836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1943100" marR="0" lvl="0" indent="-1943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มาตรการที่ 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การรับซื้อไฟฟ้าระยะสั้นเพิ่มเติมจาก สปป.ลาว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โครงการเทินหินบุน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(กฟผ.)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27BE01-FAC2-4E37-AA82-F5213C3BF11F}"/>
              </a:ext>
            </a:extLst>
          </p:cNvPr>
          <p:cNvSpPr/>
          <p:nvPr/>
        </p:nvSpPr>
        <p:spPr>
          <a:xfrm>
            <a:off x="309493" y="5406901"/>
            <a:ext cx="11147401" cy="46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Gen Unit2 Shutdown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 ม.ค. – เม.ย. 66 เนื่องจากเกิดปัญหา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Vibration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สามารถกลับมาเริ่มขายไฟได้ตั้งแต่ 1 พ.ค. 66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2. </a:t>
            </a:r>
            <a:r>
              <a:rPr lang="th-TH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สัญญาซื้อขายไฟฟ้าเพิ่มเติม 20 </a:t>
            </a:r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 </a:t>
            </a:r>
            <a:r>
              <a:rPr lang="th-TH" sz="11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สิ้นสุดการรับซื้อ ณ วันที่ 31 พ.ค. 66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0919C75-8C69-4D8C-AC8C-342F90C0D567}"/>
              </a:ext>
            </a:extLst>
          </p:cNvPr>
          <p:cNvSpPr txBox="1">
            <a:spLocks/>
          </p:cNvSpPr>
          <p:nvPr/>
        </p:nvSpPr>
        <p:spPr>
          <a:xfrm>
            <a:off x="9132849" y="6481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2E1D9-38E2-45EA-B186-24EFD4B547B7}"/>
              </a:ext>
            </a:extLst>
          </p:cNvPr>
          <p:cNvSpPr/>
          <p:nvPr/>
        </p:nvSpPr>
        <p:spPr>
          <a:xfrm>
            <a:off x="571547" y="594132"/>
            <a:ext cx="10111532" cy="831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สิ้นสุดการรับซื้อในเดือน พฤษภาคม 2566</a:t>
            </a:r>
          </a:p>
        </p:txBody>
      </p:sp>
    </p:spTree>
    <p:extLst>
      <p:ext uri="{BB962C8B-B14F-4D97-AF65-F5344CB8AC3E}">
        <p14:creationId xmlns:p14="http://schemas.microsoft.com/office/powerpoint/2010/main" val="1978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/>
        </p:nvSpPr>
        <p:spPr>
          <a:xfrm>
            <a:off x="2611871" y="10451"/>
            <a:ext cx="9581334" cy="5836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1943100" marR="0" lvl="0" indent="-1943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มาตรการที่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มาตรการขอความร่วมมือประหยัดพลังงานในภาคธุรกิจ/อุตสาหกรรม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" y="34697"/>
            <a:ext cx="2518410" cy="559435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02263"/>
              </p:ext>
            </p:extLst>
          </p:nvPr>
        </p:nvGraphicFramePr>
        <p:xfrm>
          <a:off x="327679" y="1220905"/>
          <a:ext cx="11536644" cy="371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73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6225">
                  <a:extLst>
                    <a:ext uri="{9D8B030D-6E8A-4147-A177-3AD203B41FA5}">
                      <a16:colId xmlns:a16="http://schemas.microsoft.com/office/drawing/2014/main" val="2291496705"/>
                    </a:ext>
                  </a:extLst>
                </a:gridCol>
                <a:gridCol w="616225">
                  <a:extLst>
                    <a:ext uri="{9D8B030D-6E8A-4147-A177-3AD203B41FA5}">
                      <a16:colId xmlns:a16="http://schemas.microsoft.com/office/drawing/2014/main" val="4093813775"/>
                    </a:ext>
                  </a:extLst>
                </a:gridCol>
                <a:gridCol w="616225">
                  <a:extLst>
                    <a:ext uri="{9D8B030D-6E8A-4147-A177-3AD203B41FA5}">
                      <a16:colId xmlns:a16="http://schemas.microsoft.com/office/drawing/2014/main" val="1383927910"/>
                    </a:ext>
                  </a:extLst>
                </a:gridCol>
                <a:gridCol w="616225">
                  <a:extLst>
                    <a:ext uri="{9D8B030D-6E8A-4147-A177-3AD203B41FA5}">
                      <a16:colId xmlns:a16="http://schemas.microsoft.com/office/drawing/2014/main" val="3518978698"/>
                    </a:ext>
                  </a:extLst>
                </a:gridCol>
              </a:tblGrid>
              <a:tr h="39705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endParaRPr lang="en-US" sz="1000" b="1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endParaRPr lang="en-US" sz="1000" b="1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</a:t>
                      </a:r>
                      <a:endParaRPr lang="en-US" sz="1000" b="1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271DEB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endParaRPr lang="en-US" sz="1000" b="1" dirty="0">
                        <a:solidFill>
                          <a:srgbClr val="271DE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6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การติดตามการดำเนินการอนุรักษ์พลังงาน และประเมินผลการดำเนินการตามมาตรการฯ (โรงงาน/อาคารควบคุมในข่ายและนอกข่าย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B8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เป้าหมายผลประหยัด (</a:t>
                      </a:r>
                      <a:r>
                        <a:rPr lang="en-US" sz="1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เดือน)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3028950" algn="r"/>
                        </a:tabLst>
                        <a:defRPr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ประมาณ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(ตัน/เดือน)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71,945.65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4,111.18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6,851.97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9,592.75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10,277.95</a:t>
                      </a:r>
                      <a:endParaRPr lang="th-TH" sz="10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10,277.95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10,277.95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10,277.95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10,277.95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ผลประหยัดที่ได้ </a:t>
                      </a:r>
                      <a:r>
                        <a:rPr lang="en-GB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Gwh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เดือน)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312.71</a:t>
                      </a:r>
                    </a:p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72.29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75.24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3028950" algn="r"/>
                        </a:tabLst>
                        <a:defRPr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ประมาณ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(ตัน/เดือน)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42,861.38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5,336.95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6,875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ผลดำเนินการรวม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3028950" algn="r"/>
                        </a:tabLst>
                        <a:defRPr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คิดเป็นปริมาณ 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ประมาณ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(ตัน/เดือน)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42,861.38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5,336.95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6,875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4F7D37D-95F8-479B-9DFD-167395CA37B5}"/>
              </a:ext>
            </a:extLst>
          </p:cNvPr>
          <p:cNvSpPr txBox="1">
            <a:spLocks/>
          </p:cNvSpPr>
          <p:nvPr/>
        </p:nvSpPr>
        <p:spPr>
          <a:xfrm>
            <a:off x="9132849" y="6481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54A402-D39B-4208-BD16-9399A547F2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887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917890" y="475547"/>
            <a:ext cx="2274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ล้านตันเทียบเท่า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</a:p>
        </p:txBody>
      </p:sp>
      <p:graphicFrame>
        <p:nvGraphicFramePr>
          <p:cNvPr id="1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36539"/>
              </p:ext>
            </p:extLst>
          </p:nvPr>
        </p:nvGraphicFramePr>
        <p:xfrm>
          <a:off x="0" y="752815"/>
          <a:ext cx="12147063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379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72207">
                <a:tc rowSpan="2">
                  <a:txBody>
                    <a:bodyPr/>
                    <a:lstStyle/>
                    <a:p>
                      <a:pPr algn="ctr"/>
                      <a:r>
                        <a:rPr lang="th-TH" sz="55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550" b="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  <a:endParaRPr lang="en-US" sz="550" b="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5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55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endParaRPr lang="en-US" sz="550" b="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0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การเพิ่มกำลัง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การผลิตก๊าซ</a:t>
                      </a: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</a:t>
                      </a: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/61</a:t>
                      </a:r>
                      <a:endParaRPr lang="th-TH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ติดตั้งแท่น</a:t>
                      </a:r>
                      <a:r>
                        <a:rPr lang="en-US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 </a:t>
                      </a: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แท่น</a:t>
                      </a: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</a:t>
                      </a: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เจาะหลุมใหม่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ก๊าซเข้าระบบ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ติดตั้งแท่นระยะที่ 1</a:t>
                      </a:r>
                      <a:r>
                        <a:rPr lang="en-US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</a:t>
                      </a: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แท่น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เริ่มวางท่อผลิตระยะที่ 1</a:t>
                      </a: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18288" marR="0" marT="0" marB="0"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94047"/>
                  </a:ext>
                </a:extLst>
              </a:tr>
              <a:tr h="172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Execute </a:t>
                      </a: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 </a:t>
                      </a: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Drilling Plan</a:t>
                      </a:r>
                      <a:endParaRPr lang="th-TH" sz="550" spc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5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86352"/>
                  </a:ext>
                </a:extLst>
              </a:tr>
              <a:tr h="25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เพิ่มกำลังการผลิต </a:t>
                      </a:r>
                      <a:r>
                        <a:rPr lang="en-US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G1/61</a:t>
                      </a:r>
                      <a:endParaRPr lang="th-TH" sz="550" spc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Ramp 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MMscfd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Ramp 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MMscfd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23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6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ผลการดำเนิงาน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Platong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28+7=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(จาก 52 หลุม)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มีก๊าซเข้าระบบ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(Existing Platform)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แล้วเสร็จทั้งหมด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14+3=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หลุม และเริ่มผลิตก๊าซ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มีก๊าซเข้าระบบ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เจาะหลุมบนแท่นผลิตใหม่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Phase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13+9=22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 (จาก 176 หลุม)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Platong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 3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=41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(จาก 52 หลุม) 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(Existing Platform)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แล้วเสร็จทั้งหมด 17 หลุม รอเจาะเพื่อทำ</a:t>
                      </a:r>
                      <a:r>
                        <a:rPr kumimoji="0" lang="th-TH" sz="55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การผลิต</a:t>
                      </a:r>
                      <a:r>
                        <a:rPr kumimoji="0" lang="en-US" sz="55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(Perforation)</a:t>
                      </a:r>
                      <a:r>
                        <a:rPr kumimoji="0" lang="th-TH" sz="55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หลุม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เจาะหลุมบนแท่นผลิตใหม่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Phase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+7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=29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 (จาก 176 หลุม)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Platong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r>
                        <a:rPr kumimoji="0" lang="th-TH" sz="550" b="0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ทั้งหมด </a:t>
                      </a:r>
                      <a:r>
                        <a:rPr kumimoji="0" lang="en-US" sz="550" b="0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41+7=48</a:t>
                      </a:r>
                      <a:r>
                        <a:rPr kumimoji="0" lang="th-TH" sz="550" b="0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(จาก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หลุม) 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(Existing Platform)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1 หลุม มีก๊าซเข้าระบบ 8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เจาะหลุมบนแท่นผลิตใหม่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Phase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+13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=42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(จาก 176 หลุม) 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มีก๊าซเข้าระบบ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Platong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มีก๊าซเข้าระบบ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(Existing Platform)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มีก๊าซเข้าระบบ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เจาะหลุมบนแท่นผลิตใหม่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Phase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+20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=62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(จาก 176 หลุม) 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10 หลุม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มีก๊าซเข้าระบบ 25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Platong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7 หลุม มีก๊าซเข้าระบบ 17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(Existing Platform)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4+4=8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เจาะหลุมบนแท่นผลิตใหม่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Phase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6=78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(จาก 176 หลุม)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Platong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เริ่มผลิตก๊าซ 11 หลุม มีก๊าซเข้าระบบ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Infill (Existing Platform)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8+4=12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หลุม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th-TH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เจาะหลุมบนแท่นผลิตใหม่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Phase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แล้วเสร็จ 78+17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หลุม (จาก 176 หลุม)   เริ่มผลิตก๊าซ 4 หลุม มีก๊าซเข้าระบบ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57308"/>
                  </a:ext>
                </a:extLst>
              </a:tr>
              <a:tr h="254566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en-US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การจัดหาก๊าซเพิ่ม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55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จากแหล่งอื่น ๆ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อาทิตย์</a:t>
                      </a:r>
                      <a:r>
                        <a:rPr lang="en-US" sz="55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55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55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MTJDA (B</a:t>
                      </a:r>
                      <a:r>
                        <a:rPr lang="th-TH" sz="55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55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r>
                        <a:rPr lang="th-TH" sz="55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-01</a:t>
                      </a:r>
                      <a:r>
                        <a:rPr lang="en-US" sz="55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550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550" strike="noStrik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G2/61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ก๊าซเข้าระบบ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trike="noStrik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ภูฮ่อม</a:t>
                      </a:r>
                      <a:endParaRPr lang="en-US" sz="550" strike="noStrike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0516"/>
                  </a:ext>
                </a:extLst>
              </a:tr>
              <a:tr h="25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trike="noStrik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ยาดานา</a:t>
                      </a:r>
                      <a:endParaRPr lang="en-US" sz="550" strike="noStrike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 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08480"/>
                  </a:ext>
                </a:extLst>
              </a:tr>
              <a:tr h="25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h-TH" sz="550" strike="noStrike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ซอติก้า</a:t>
                      </a:r>
                      <a:endParaRPr lang="en-US" sz="550" strike="noStrike" spc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มีก๊าซเพิ่ม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DC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94703"/>
                  </a:ext>
                </a:extLst>
              </a:tr>
              <a:tr h="5016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h-TH" sz="600" spc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550" spc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ผลการดำเนิงาน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แหล่งอาทิตย์เพิ่มกำลังการผลิต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(2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2/61 ก๊าซเข้าระบบและส่งก๊าซเพิ่ม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แหล่งอาทิตย์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ส่งก๊าซเพิ่ม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(2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2/61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แหล่งยาดานาส่งก๊าซเพิ่ม (21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แหล่งอาทิตย์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ส่งก๊าซเพิ่ม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(62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2/61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แหล่งยาดานาส่งก๊าซเพิ่ม (51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แหล่งอาทิตย์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ส่งก๊าซเพิ่ม 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(2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2/61 ส่งก๊าซเพิ่ม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แหล่งยาดานาส่งก๊าซเพิ่ม (</a:t>
                      </a:r>
                      <a:r>
                        <a:rPr kumimoji="0" lang="en-US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แหล่งซอติก้าส่งก๊าซเพิ่ม (28 </a:t>
                      </a:r>
                      <a:r>
                        <a:rPr kumimoji="0" lang="en-US" sz="5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MMscfd</a:t>
                      </a:r>
                      <a:r>
                        <a:rPr kumimoji="0" lang="th-TH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53929"/>
                  </a:ext>
                </a:extLst>
              </a:tr>
              <a:tr h="172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7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700" b="1" strike="noStrike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</a:t>
                      </a:r>
                      <a:r>
                        <a:rPr lang="th-TH" sz="700" b="1" strike="noStrike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strike="noStrike" kern="120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</a:t>
                      </a:r>
                      <a:endParaRPr lang="th-TH" sz="700" strike="noStrike" kern="120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strike="noStrike" kern="120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</a:t>
                      </a:r>
                      <a:endParaRPr lang="th-TH" sz="700" strike="noStrike" kern="1200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0.08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</a:t>
                      </a:r>
                      <a:r>
                        <a:rPr kumimoji="0" lang="th-T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700" spc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th-TH" sz="700" strike="noStrike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</a:t>
                      </a:r>
                      <a:r>
                        <a:rPr kumimoji="0" lang="th-T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0.07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0.08</a:t>
                      </a: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0.08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" y="10633"/>
            <a:ext cx="2518410" cy="559435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B1E3EB9A-548C-47C3-9B02-F729BD407081}"/>
              </a:ext>
            </a:extLst>
          </p:cNvPr>
          <p:cNvSpPr>
            <a:spLocks noGrp="1"/>
          </p:cNvSpPr>
          <p:nvPr/>
        </p:nvSpPr>
        <p:spPr>
          <a:xfrm>
            <a:off x="2611871" y="10451"/>
            <a:ext cx="9581334" cy="4340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1943100" marR="0" lvl="0" indent="-1943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มาตรการที่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th-TH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จัดหาก๊าซในประเทศและเพื่อนบ้านให้ได้มากที่สุด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ชธ.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th-TH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76012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63C64"/>
      </a:hlink>
      <a:folHlink>
        <a:srgbClr val="59A8D1"/>
      </a:folHlink>
    </a:clrScheme>
    <a:fontScheme name="wor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2468</Words>
  <Application>Microsoft Office PowerPoint</Application>
  <PresentationFormat>Widescreen</PresentationFormat>
  <Paragraphs>641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TH SarabunPSK</vt:lpstr>
      <vt:lpstr>Wingdings</vt:lpstr>
      <vt:lpstr>5_Office Theme</vt:lpstr>
      <vt:lpstr>1_Custom Design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กานต์นลิน ธีรรัตนานนท์</cp:lastModifiedBy>
  <cp:revision>664</cp:revision>
  <cp:lastPrinted>2023-04-18T02:52:00Z</cp:lastPrinted>
  <dcterms:created xsi:type="dcterms:W3CDTF">2022-09-12T07:25:00Z</dcterms:created>
  <dcterms:modified xsi:type="dcterms:W3CDTF">2023-09-29T08:46:08Z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1054-10.8.2.6597</vt:lpwstr>
  </property>
  <property fmtid="{D5CDD505-2E9C-101B-9397-08002B2CF9AE}" pid="3" name="ICV">
    <vt:lpwstr>52DEFCE059AB472A98003C177D369959</vt:lpwstr>
  </property>
</Properties>
</file>